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embeddedFontLst>
    <p:embeddedFont>
      <p:font typeface="Cambria" panose="02040503050406030204" pitchFamily="18" charset="0"/>
      <p:regular r:id="rId27"/>
      <p:bold r:id="rId28"/>
      <p:italic r:id="rId29"/>
      <p:boldItalic r:id="rId30"/>
    </p:embeddedFont>
    <p:embeddedFont>
      <p:font typeface="Gill Sans" panose="020B0604020202020204" charset="0"/>
      <p:regular r:id="rId31"/>
      <p:bold r:id="rId32"/>
    </p:embeddedFont>
    <p:embeddedFont>
      <p:font typeface="Libre Franklin Medium" pitchFamily="2" charset="0"/>
      <p:regular r:id="rId33"/>
      <p:bold r:id="rId34"/>
      <p:italic r:id="rId35"/>
      <p:boldItalic r:id="rId36"/>
    </p:embeddedFont>
    <p:embeddedFont>
      <p:font typeface="Montserrat" panose="00000500000000000000" pitchFamily="2" charset="0"/>
      <p:regular r:id="rId37"/>
      <p:bold r:id="rId38"/>
      <p:italic r:id="rId39"/>
      <p:boldItalic r:id="rId40"/>
    </p:embeddedFont>
    <p:embeddedFont>
      <p:font typeface="Montserrat Medium" panose="00000600000000000000" pitchFamily="2" charset="0"/>
      <p:regular r:id="rId41"/>
      <p:bold r:id="rId42"/>
      <p:italic r:id="rId43"/>
      <p:boldItalic r:id="rId44"/>
    </p:embeddedFont>
    <p:embeddedFont>
      <p:font typeface="Montserrat SemiBold" panose="000007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83A1A2-4B12-4251-84DC-F6AA4AC7B925}">
  <a:tblStyle styleId="{A783A1A2-4B12-4251-84DC-F6AA4AC7B92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846"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3.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0" Type="http://schemas.openxmlformats.org/officeDocument/2006/relationships/slide" Target="slides/slide18.xml"/><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d4e639b65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g2d4e639b65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g2d4e639b65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8ef816a04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8ef816a04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8ef64596b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8ef64596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8ef816a042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8ef816a04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8984de363c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8984de363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944198394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944198394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944198394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94419839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8984de363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8984de363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d4e639b65d_0_23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2d4e639b65d_0_2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d4e639b65d_0_28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2d4e639b65d_0_2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d4e639b65d_0_30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g2d4e639b65d_0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948d4dc60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948d4dc60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948d4dc60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948d4dc60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948d4dc60a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948d4dc60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948d4dc60a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948d4dc60a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8c8c2638b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8c8c2638b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948d4dc60a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948d4dc60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948d4dc60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948d4dc60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d4e639b65d_0_27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g2d4e639b65d_0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1188a971d5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1188a971d5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d4e639b65d_0_29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g2d4e639b65d_0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d4e639b65d_0_31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g2d4e639b65d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d4e639b65d_0_32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2d4e639b65d_0_3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_1">
  <p:cSld name="Blank_1">
    <p:bg>
      <p:bgPr>
        <a:solidFill>
          <a:srgbClr val="293A4C"/>
        </a:solidFill>
        <a:effectLst/>
      </p:bgPr>
    </p:bg>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1">
  <p:cSld name="Blank_2">
    <p:bg>
      <p:bgPr>
        <a:solidFill>
          <a:schemeClr val="lt1"/>
        </a:solidFill>
        <a:effectLst/>
      </p:bgPr>
    </p:bg>
    <p:spTree>
      <p:nvGrpSpPr>
        <p:cNvPr id="1" name="Shape 10"/>
        <p:cNvGrpSpPr/>
        <p:nvPr/>
      </p:nvGrpSpPr>
      <p:grpSpPr>
        <a:xfrm>
          <a:off x="0" y="0"/>
          <a:ext cx="0" cy="0"/>
          <a:chOff x="0" y="0"/>
          <a:chExt cx="0" cy="0"/>
        </a:xfrm>
      </p:grpSpPr>
      <p:sp>
        <p:nvSpPr>
          <p:cNvPr id="11" name="Google Shape;11;p3"/>
          <p:cNvSpPr/>
          <p:nvPr/>
        </p:nvSpPr>
        <p:spPr>
          <a:xfrm>
            <a:off x="0" y="4878559"/>
            <a:ext cx="9144000" cy="2742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2" name="Google Shape;12;p3"/>
          <p:cNvSpPr/>
          <p:nvPr/>
        </p:nvSpPr>
        <p:spPr>
          <a:xfrm>
            <a:off x="411479" y="480060"/>
            <a:ext cx="3429000" cy="274200"/>
          </a:xfrm>
          <a:prstGeom prst="rect">
            <a:avLst/>
          </a:prstGeom>
          <a:solidFill>
            <a:srgbClr val="EBF2F9"/>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3" name="Google Shape;13;p3"/>
          <p:cNvSpPr/>
          <p:nvPr/>
        </p:nvSpPr>
        <p:spPr>
          <a:xfrm>
            <a:off x="137160" y="137160"/>
            <a:ext cx="5071200" cy="342900"/>
          </a:xfrm>
          <a:prstGeom prst="rect">
            <a:avLst/>
          </a:prstGeom>
          <a:solidFill>
            <a:srgbClr val="224F7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4" name="Google Shape;14;p3"/>
          <p:cNvSpPr/>
          <p:nvPr/>
        </p:nvSpPr>
        <p:spPr>
          <a:xfrm>
            <a:off x="6650831" y="4923686"/>
            <a:ext cx="2493300" cy="184800"/>
          </a:xfrm>
          <a:prstGeom prst="rect">
            <a:avLst/>
          </a:prstGeom>
          <a:noFill/>
          <a:ln>
            <a:noFill/>
          </a:ln>
        </p:spPr>
        <p:txBody>
          <a:bodyPr spcFirstLastPara="1" wrap="square" lIns="0" tIns="0" rIns="68575" bIns="0" anchor="t" anchorCtr="0">
            <a:noAutofit/>
          </a:bodyPr>
          <a:lstStyle/>
          <a:p>
            <a:pPr marL="0" marR="0" lvl="0" indent="0" algn="r" rtl="0">
              <a:spcBef>
                <a:spcPts val="0"/>
              </a:spcBef>
              <a:spcAft>
                <a:spcPts val="0"/>
              </a:spcAft>
              <a:buNone/>
            </a:pPr>
            <a:r>
              <a:rPr lang="en" sz="1200" b="0" i="0" u="none" strike="noStrike" cap="none">
                <a:solidFill>
                  <a:schemeClr val="dk1"/>
                </a:solidFill>
                <a:latin typeface="Gill Sans"/>
                <a:ea typeface="Gill Sans"/>
                <a:cs typeface="Gill Sans"/>
                <a:sym typeface="Gill Sans"/>
              </a:rPr>
              <a:t>https://www.weather.gov/m</a:t>
            </a:r>
            <a:r>
              <a:rPr lang="en" sz="1200">
                <a:solidFill>
                  <a:schemeClr val="dk1"/>
                </a:solidFill>
                <a:latin typeface="Gill Sans"/>
                <a:ea typeface="Gill Sans"/>
                <a:cs typeface="Gill Sans"/>
                <a:sym typeface="Gill Sans"/>
              </a:rPr>
              <a:t>lb</a:t>
            </a:r>
            <a:endParaRPr sz="1100"/>
          </a:p>
        </p:txBody>
      </p:sp>
      <p:sp>
        <p:nvSpPr>
          <p:cNvPr id="15" name="Google Shape;15;p3"/>
          <p:cNvSpPr txBox="1"/>
          <p:nvPr/>
        </p:nvSpPr>
        <p:spPr>
          <a:xfrm>
            <a:off x="35362" y="4893574"/>
            <a:ext cx="1895100" cy="253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200">
                <a:solidFill>
                  <a:schemeClr val="dk1"/>
                </a:solidFill>
                <a:latin typeface="Gill Sans"/>
                <a:ea typeface="Gill Sans"/>
                <a:cs typeface="Gill Sans"/>
                <a:sym typeface="Gill Sans"/>
              </a:rPr>
              <a:t>October 17, 2025</a:t>
            </a:r>
            <a:endParaRPr sz="1200" b="0" i="0" u="none" strike="noStrike" cap="none">
              <a:solidFill>
                <a:schemeClr val="dk1"/>
              </a:solidFill>
              <a:latin typeface="Gill Sans"/>
              <a:ea typeface="Gill Sans"/>
              <a:cs typeface="Gill Sans"/>
              <a:sym typeface="Gill Sans"/>
            </a:endParaRPr>
          </a:p>
        </p:txBody>
      </p:sp>
      <p:sp>
        <p:nvSpPr>
          <p:cNvPr id="16" name="Google Shape;16;p3"/>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1"/>
              </a:buClr>
              <a:buSzPts val="2400"/>
              <a:buFont typeface="Arial"/>
              <a:buNone/>
              <a:defRPr sz="2400" b="1">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17" name="Google Shape;17;p3"/>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1500"/>
              <a:buFont typeface="Arial"/>
              <a:buNone/>
              <a:defRPr sz="1500" b="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18" name="Google Shape;18;p3"/>
          <p:cNvSpPr/>
          <p:nvPr/>
        </p:nvSpPr>
        <p:spPr>
          <a:xfrm>
            <a:off x="137160" y="480060"/>
            <a:ext cx="274200" cy="274200"/>
          </a:xfrm>
          <a:prstGeom prst="rect">
            <a:avLst/>
          </a:prstGeom>
          <a:solidFill>
            <a:srgbClr val="3477B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cxnSp>
        <p:nvCxnSpPr>
          <p:cNvPr id="19" name="Google Shape;19;p3"/>
          <p:cNvCxnSpPr/>
          <p:nvPr/>
        </p:nvCxnSpPr>
        <p:spPr>
          <a:xfrm>
            <a:off x="137160" y="480060"/>
            <a:ext cx="6183900" cy="0"/>
          </a:xfrm>
          <a:prstGeom prst="straightConnector1">
            <a:avLst/>
          </a:prstGeom>
          <a:noFill/>
          <a:ln w="25400" cap="flat" cmpd="sng">
            <a:solidFill>
              <a:srgbClr val="D8D8D8">
                <a:alpha val="89800"/>
              </a:srgbClr>
            </a:solidFill>
            <a:prstDash val="solid"/>
            <a:miter lim="800000"/>
            <a:headEnd type="none" w="sm" len="sm"/>
            <a:tailEnd type="none" w="sm" len="sm"/>
          </a:ln>
        </p:spPr>
      </p:cxnSp>
      <p:sp>
        <p:nvSpPr>
          <p:cNvPr id="20" name="Google Shape;20;p3"/>
          <p:cNvSpPr/>
          <p:nvPr/>
        </p:nvSpPr>
        <p:spPr>
          <a:xfrm>
            <a:off x="4434840" y="4874165"/>
            <a:ext cx="274200" cy="274200"/>
          </a:xfrm>
          <a:prstGeom prst="rect">
            <a:avLst/>
          </a:prstGeom>
          <a:solidFill>
            <a:srgbClr val="BFBFB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1" name="Google Shape;21;p3"/>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lvl1pPr marL="0" lvl="0" indent="0" algn="ctr">
              <a:spcBef>
                <a:spcPts val="0"/>
              </a:spcBef>
              <a:buNone/>
              <a:defRPr sz="1500" b="0" i="0" u="none" strike="noStrike" cap="none">
                <a:solidFill>
                  <a:schemeClr val="dk1"/>
                </a:solidFill>
                <a:latin typeface="Calibri"/>
                <a:ea typeface="Calibri"/>
                <a:cs typeface="Calibri"/>
                <a:sym typeface="Calibri"/>
              </a:defRPr>
            </a:lvl1pPr>
            <a:lvl2pPr marL="0" lvl="1" indent="0" algn="ctr">
              <a:spcBef>
                <a:spcPts val="0"/>
              </a:spcBef>
              <a:buNone/>
              <a:defRPr sz="1500" b="0" i="0" u="none" strike="noStrike" cap="none">
                <a:solidFill>
                  <a:schemeClr val="dk1"/>
                </a:solidFill>
                <a:latin typeface="Calibri"/>
                <a:ea typeface="Calibri"/>
                <a:cs typeface="Calibri"/>
                <a:sym typeface="Calibri"/>
              </a:defRPr>
            </a:lvl2pPr>
            <a:lvl3pPr marL="0" lvl="2" indent="0" algn="ctr">
              <a:spcBef>
                <a:spcPts val="0"/>
              </a:spcBef>
              <a:buNone/>
              <a:defRPr sz="1500" b="0" i="0" u="none" strike="noStrike" cap="none">
                <a:solidFill>
                  <a:schemeClr val="dk1"/>
                </a:solidFill>
                <a:latin typeface="Calibri"/>
                <a:ea typeface="Calibri"/>
                <a:cs typeface="Calibri"/>
                <a:sym typeface="Calibri"/>
              </a:defRPr>
            </a:lvl3pPr>
            <a:lvl4pPr marL="0" lvl="3" indent="0" algn="ctr">
              <a:spcBef>
                <a:spcPts val="0"/>
              </a:spcBef>
              <a:buNone/>
              <a:defRPr sz="1500" b="0" i="0" u="none" strike="noStrike" cap="none">
                <a:solidFill>
                  <a:schemeClr val="dk1"/>
                </a:solidFill>
                <a:latin typeface="Calibri"/>
                <a:ea typeface="Calibri"/>
                <a:cs typeface="Calibri"/>
                <a:sym typeface="Calibri"/>
              </a:defRPr>
            </a:lvl4pPr>
            <a:lvl5pPr marL="0" lvl="4" indent="0" algn="ctr">
              <a:spcBef>
                <a:spcPts val="0"/>
              </a:spcBef>
              <a:buNone/>
              <a:defRPr sz="1500" b="0" i="0" u="none" strike="noStrike" cap="none">
                <a:solidFill>
                  <a:schemeClr val="dk1"/>
                </a:solidFill>
                <a:latin typeface="Calibri"/>
                <a:ea typeface="Calibri"/>
                <a:cs typeface="Calibri"/>
                <a:sym typeface="Calibri"/>
              </a:defRPr>
            </a:lvl5pPr>
            <a:lvl6pPr marL="0" lvl="5" indent="0" algn="ctr">
              <a:spcBef>
                <a:spcPts val="0"/>
              </a:spcBef>
              <a:buNone/>
              <a:defRPr sz="1500" b="0" i="0" u="none" strike="noStrike" cap="none">
                <a:solidFill>
                  <a:schemeClr val="dk1"/>
                </a:solidFill>
                <a:latin typeface="Calibri"/>
                <a:ea typeface="Calibri"/>
                <a:cs typeface="Calibri"/>
                <a:sym typeface="Calibri"/>
              </a:defRPr>
            </a:lvl6pPr>
            <a:lvl7pPr marL="0" lvl="6" indent="0" algn="ctr">
              <a:spcBef>
                <a:spcPts val="0"/>
              </a:spcBef>
              <a:buNone/>
              <a:defRPr sz="1500" b="0" i="0" u="none" strike="noStrike" cap="none">
                <a:solidFill>
                  <a:schemeClr val="dk1"/>
                </a:solidFill>
                <a:latin typeface="Calibri"/>
                <a:ea typeface="Calibri"/>
                <a:cs typeface="Calibri"/>
                <a:sym typeface="Calibri"/>
              </a:defRPr>
            </a:lvl7pPr>
            <a:lvl8pPr marL="0" lvl="7" indent="0" algn="ctr">
              <a:spcBef>
                <a:spcPts val="0"/>
              </a:spcBef>
              <a:buNone/>
              <a:defRPr sz="1500" b="0" i="0" u="none" strike="noStrike" cap="none">
                <a:solidFill>
                  <a:schemeClr val="dk1"/>
                </a:solidFill>
                <a:latin typeface="Calibri"/>
                <a:ea typeface="Calibri"/>
                <a:cs typeface="Calibri"/>
                <a:sym typeface="Calibri"/>
              </a:defRPr>
            </a:lvl8pPr>
            <a:lvl9pPr marL="0" lvl="8" indent="0" algn="ctr">
              <a:spcBef>
                <a:spcPts val="0"/>
              </a:spcBef>
              <a:buNone/>
              <a:defRPr sz="1500" b="0" i="0" u="none" strike="noStrike" cap="none">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pic>
        <p:nvPicPr>
          <p:cNvPr id="22" name="Google Shape;22;p3"/>
          <p:cNvPicPr preferRelativeResize="0"/>
          <p:nvPr/>
        </p:nvPicPr>
        <p:blipFill>
          <a:blip r:embed="rId2">
            <a:alphaModFix/>
          </a:blip>
          <a:stretch>
            <a:fillRect/>
          </a:stretch>
        </p:blipFill>
        <p:spPr>
          <a:xfrm>
            <a:off x="6238075" y="60375"/>
            <a:ext cx="2839399" cy="592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2">
  <p:cSld name="Blank_3">
    <p:bg>
      <p:bgPr>
        <a:solidFill>
          <a:schemeClr val="lt1"/>
        </a:solidFill>
        <a:effectLst/>
      </p:bgPr>
    </p:bg>
    <p:spTree>
      <p:nvGrpSpPr>
        <p:cNvPr id="1" name="Shape 23"/>
        <p:cNvGrpSpPr/>
        <p:nvPr/>
      </p:nvGrpSpPr>
      <p:grpSpPr>
        <a:xfrm>
          <a:off x="0" y="0"/>
          <a:ext cx="0" cy="0"/>
          <a:chOff x="0" y="0"/>
          <a:chExt cx="0" cy="0"/>
        </a:xfrm>
      </p:grpSpPr>
      <p:sp>
        <p:nvSpPr>
          <p:cNvPr id="24" name="Google Shape;24;p4"/>
          <p:cNvSpPr/>
          <p:nvPr/>
        </p:nvSpPr>
        <p:spPr>
          <a:xfrm>
            <a:off x="0" y="4878559"/>
            <a:ext cx="9144000" cy="2742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5" name="Google Shape;25;p4"/>
          <p:cNvSpPr/>
          <p:nvPr/>
        </p:nvSpPr>
        <p:spPr>
          <a:xfrm>
            <a:off x="411479" y="480060"/>
            <a:ext cx="3429000" cy="274200"/>
          </a:xfrm>
          <a:prstGeom prst="rect">
            <a:avLst/>
          </a:prstGeom>
          <a:solidFill>
            <a:srgbClr val="EBF2F9"/>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6" name="Google Shape;26;p4"/>
          <p:cNvSpPr/>
          <p:nvPr/>
        </p:nvSpPr>
        <p:spPr>
          <a:xfrm>
            <a:off x="137160" y="137160"/>
            <a:ext cx="5071200" cy="342900"/>
          </a:xfrm>
          <a:prstGeom prst="rect">
            <a:avLst/>
          </a:prstGeom>
          <a:solidFill>
            <a:srgbClr val="224F7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7" name="Google Shape;27;p4"/>
          <p:cNvSpPr/>
          <p:nvPr/>
        </p:nvSpPr>
        <p:spPr>
          <a:xfrm>
            <a:off x="6650831" y="4923686"/>
            <a:ext cx="2493300" cy="184800"/>
          </a:xfrm>
          <a:prstGeom prst="rect">
            <a:avLst/>
          </a:prstGeom>
          <a:noFill/>
          <a:ln>
            <a:noFill/>
          </a:ln>
        </p:spPr>
        <p:txBody>
          <a:bodyPr spcFirstLastPara="1" wrap="square" lIns="0" tIns="0" rIns="68575" bIns="0" anchor="t" anchorCtr="0">
            <a:noAutofit/>
          </a:bodyPr>
          <a:lstStyle/>
          <a:p>
            <a:pPr marL="0" marR="0" lvl="0" indent="0" algn="r" rtl="0">
              <a:spcBef>
                <a:spcPts val="0"/>
              </a:spcBef>
              <a:spcAft>
                <a:spcPts val="0"/>
              </a:spcAft>
              <a:buNone/>
            </a:pPr>
            <a:r>
              <a:rPr lang="en" sz="1200" b="0" i="0" u="none" strike="noStrike" cap="none">
                <a:solidFill>
                  <a:schemeClr val="dk1"/>
                </a:solidFill>
                <a:latin typeface="Gill Sans"/>
                <a:ea typeface="Gill Sans"/>
                <a:cs typeface="Gill Sans"/>
                <a:sym typeface="Gill Sans"/>
              </a:rPr>
              <a:t>https://www.weather.gov/melbourne</a:t>
            </a:r>
            <a:endParaRPr sz="1100"/>
          </a:p>
        </p:txBody>
      </p:sp>
      <p:sp>
        <p:nvSpPr>
          <p:cNvPr id="28" name="Google Shape;28;p4"/>
          <p:cNvSpPr txBox="1"/>
          <p:nvPr/>
        </p:nvSpPr>
        <p:spPr>
          <a:xfrm>
            <a:off x="35362" y="4893574"/>
            <a:ext cx="1895100" cy="253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200" b="0" i="0" u="none" strike="noStrike" cap="none">
                <a:solidFill>
                  <a:schemeClr val="dk1"/>
                </a:solidFill>
                <a:latin typeface="Gill Sans"/>
                <a:ea typeface="Gill Sans"/>
                <a:cs typeface="Gill Sans"/>
                <a:sym typeface="Gill Sans"/>
              </a:rPr>
              <a:t>August 30, 2024</a:t>
            </a:r>
            <a:endParaRPr sz="1200" b="0" i="0" u="none" strike="noStrike" cap="none">
              <a:solidFill>
                <a:schemeClr val="dk1"/>
              </a:solidFill>
              <a:latin typeface="Gill Sans"/>
              <a:ea typeface="Gill Sans"/>
              <a:cs typeface="Gill Sans"/>
              <a:sym typeface="Gill Sans"/>
            </a:endParaRPr>
          </a:p>
        </p:txBody>
      </p:sp>
      <p:sp>
        <p:nvSpPr>
          <p:cNvPr id="29" name="Google Shape;29;p4"/>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1"/>
              </a:buClr>
              <a:buSzPts val="2400"/>
              <a:buFont typeface="Arial"/>
              <a:buNone/>
              <a:defRPr sz="2400" b="1">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30" name="Google Shape;30;p4"/>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1500"/>
              <a:buFont typeface="Arial"/>
              <a:buNone/>
              <a:defRPr sz="1500" b="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31" name="Google Shape;31;p4"/>
          <p:cNvSpPr/>
          <p:nvPr/>
        </p:nvSpPr>
        <p:spPr>
          <a:xfrm>
            <a:off x="137160" y="480060"/>
            <a:ext cx="274200" cy="274200"/>
          </a:xfrm>
          <a:prstGeom prst="rect">
            <a:avLst/>
          </a:prstGeom>
          <a:solidFill>
            <a:srgbClr val="3477B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cxnSp>
        <p:nvCxnSpPr>
          <p:cNvPr id="32" name="Google Shape;32;p4"/>
          <p:cNvCxnSpPr/>
          <p:nvPr/>
        </p:nvCxnSpPr>
        <p:spPr>
          <a:xfrm>
            <a:off x="137160" y="480060"/>
            <a:ext cx="6183900" cy="0"/>
          </a:xfrm>
          <a:prstGeom prst="straightConnector1">
            <a:avLst/>
          </a:prstGeom>
          <a:noFill/>
          <a:ln w="25400" cap="flat" cmpd="sng">
            <a:solidFill>
              <a:srgbClr val="D8D8D8">
                <a:alpha val="89800"/>
              </a:srgbClr>
            </a:solidFill>
            <a:prstDash val="solid"/>
            <a:miter lim="800000"/>
            <a:headEnd type="none" w="sm" len="sm"/>
            <a:tailEnd type="none" w="sm" len="sm"/>
          </a:ln>
        </p:spPr>
      </p:cxnSp>
      <p:sp>
        <p:nvSpPr>
          <p:cNvPr id="33" name="Google Shape;33;p4"/>
          <p:cNvSpPr/>
          <p:nvPr/>
        </p:nvSpPr>
        <p:spPr>
          <a:xfrm>
            <a:off x="4434840" y="4874165"/>
            <a:ext cx="274200" cy="274200"/>
          </a:xfrm>
          <a:prstGeom prst="rect">
            <a:avLst/>
          </a:prstGeom>
          <a:solidFill>
            <a:srgbClr val="BFBFB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4" name="Google Shape;34;p4"/>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lvl1pPr marL="0" lvl="0" indent="0" algn="ctr">
              <a:spcBef>
                <a:spcPts val="0"/>
              </a:spcBef>
              <a:buNone/>
              <a:defRPr sz="1500" b="0" i="0" u="none" strike="noStrike" cap="none">
                <a:solidFill>
                  <a:schemeClr val="dk1"/>
                </a:solidFill>
                <a:latin typeface="Calibri"/>
                <a:ea typeface="Calibri"/>
                <a:cs typeface="Calibri"/>
                <a:sym typeface="Calibri"/>
              </a:defRPr>
            </a:lvl1pPr>
            <a:lvl2pPr marL="0" lvl="1" indent="0" algn="ctr">
              <a:spcBef>
                <a:spcPts val="0"/>
              </a:spcBef>
              <a:buNone/>
              <a:defRPr sz="1500" b="0" i="0" u="none" strike="noStrike" cap="none">
                <a:solidFill>
                  <a:schemeClr val="dk1"/>
                </a:solidFill>
                <a:latin typeface="Calibri"/>
                <a:ea typeface="Calibri"/>
                <a:cs typeface="Calibri"/>
                <a:sym typeface="Calibri"/>
              </a:defRPr>
            </a:lvl2pPr>
            <a:lvl3pPr marL="0" lvl="2" indent="0" algn="ctr">
              <a:spcBef>
                <a:spcPts val="0"/>
              </a:spcBef>
              <a:buNone/>
              <a:defRPr sz="1500" b="0" i="0" u="none" strike="noStrike" cap="none">
                <a:solidFill>
                  <a:schemeClr val="dk1"/>
                </a:solidFill>
                <a:latin typeface="Calibri"/>
                <a:ea typeface="Calibri"/>
                <a:cs typeface="Calibri"/>
                <a:sym typeface="Calibri"/>
              </a:defRPr>
            </a:lvl3pPr>
            <a:lvl4pPr marL="0" lvl="3" indent="0" algn="ctr">
              <a:spcBef>
                <a:spcPts val="0"/>
              </a:spcBef>
              <a:buNone/>
              <a:defRPr sz="1500" b="0" i="0" u="none" strike="noStrike" cap="none">
                <a:solidFill>
                  <a:schemeClr val="dk1"/>
                </a:solidFill>
                <a:latin typeface="Calibri"/>
                <a:ea typeface="Calibri"/>
                <a:cs typeface="Calibri"/>
                <a:sym typeface="Calibri"/>
              </a:defRPr>
            </a:lvl4pPr>
            <a:lvl5pPr marL="0" lvl="4" indent="0" algn="ctr">
              <a:spcBef>
                <a:spcPts val="0"/>
              </a:spcBef>
              <a:buNone/>
              <a:defRPr sz="1500" b="0" i="0" u="none" strike="noStrike" cap="none">
                <a:solidFill>
                  <a:schemeClr val="dk1"/>
                </a:solidFill>
                <a:latin typeface="Calibri"/>
                <a:ea typeface="Calibri"/>
                <a:cs typeface="Calibri"/>
                <a:sym typeface="Calibri"/>
              </a:defRPr>
            </a:lvl5pPr>
            <a:lvl6pPr marL="0" lvl="5" indent="0" algn="ctr">
              <a:spcBef>
                <a:spcPts val="0"/>
              </a:spcBef>
              <a:buNone/>
              <a:defRPr sz="1500" b="0" i="0" u="none" strike="noStrike" cap="none">
                <a:solidFill>
                  <a:schemeClr val="dk1"/>
                </a:solidFill>
                <a:latin typeface="Calibri"/>
                <a:ea typeface="Calibri"/>
                <a:cs typeface="Calibri"/>
                <a:sym typeface="Calibri"/>
              </a:defRPr>
            </a:lvl6pPr>
            <a:lvl7pPr marL="0" lvl="6" indent="0" algn="ctr">
              <a:spcBef>
                <a:spcPts val="0"/>
              </a:spcBef>
              <a:buNone/>
              <a:defRPr sz="1500" b="0" i="0" u="none" strike="noStrike" cap="none">
                <a:solidFill>
                  <a:schemeClr val="dk1"/>
                </a:solidFill>
                <a:latin typeface="Calibri"/>
                <a:ea typeface="Calibri"/>
                <a:cs typeface="Calibri"/>
                <a:sym typeface="Calibri"/>
              </a:defRPr>
            </a:lvl7pPr>
            <a:lvl8pPr marL="0" lvl="7" indent="0" algn="ctr">
              <a:spcBef>
                <a:spcPts val="0"/>
              </a:spcBef>
              <a:buNone/>
              <a:defRPr sz="1500" b="0" i="0" u="none" strike="noStrike" cap="none">
                <a:solidFill>
                  <a:schemeClr val="dk1"/>
                </a:solidFill>
                <a:latin typeface="Calibri"/>
                <a:ea typeface="Calibri"/>
                <a:cs typeface="Calibri"/>
                <a:sym typeface="Calibri"/>
              </a:defRPr>
            </a:lvl8pPr>
            <a:lvl9pPr marL="0" lvl="8" indent="0" algn="ctr">
              <a:spcBef>
                <a:spcPts val="0"/>
              </a:spcBef>
              <a:buNone/>
              <a:defRPr sz="1500" b="0" i="0" u="none" strike="noStrike" cap="none">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grpSp>
        <p:nvGrpSpPr>
          <p:cNvPr id="35" name="Google Shape;35;p4"/>
          <p:cNvGrpSpPr/>
          <p:nvPr/>
        </p:nvGrpSpPr>
        <p:grpSpPr>
          <a:xfrm>
            <a:off x="6366859" y="80434"/>
            <a:ext cx="2711233" cy="552200"/>
            <a:chOff x="1441348" y="8999832"/>
            <a:chExt cx="3614977" cy="736267"/>
          </a:xfrm>
        </p:grpSpPr>
        <p:pic>
          <p:nvPicPr>
            <p:cNvPr id="36" name="Google Shape;36;p4"/>
            <p:cNvPicPr preferRelativeResize="0"/>
            <p:nvPr/>
          </p:nvPicPr>
          <p:blipFill rotWithShape="1">
            <a:blip r:embed="rId2">
              <a:alphaModFix/>
            </a:blip>
            <a:srcRect/>
            <a:stretch/>
          </p:blipFill>
          <p:spPr>
            <a:xfrm>
              <a:off x="1441348" y="8999832"/>
              <a:ext cx="731520" cy="731520"/>
            </a:xfrm>
            <a:prstGeom prst="rect">
              <a:avLst/>
            </a:prstGeom>
            <a:noFill/>
            <a:ln>
              <a:noFill/>
            </a:ln>
          </p:spPr>
        </p:pic>
        <p:sp>
          <p:nvSpPr>
            <p:cNvPr id="37" name="Google Shape;37;p4"/>
            <p:cNvSpPr txBox="1"/>
            <p:nvPr/>
          </p:nvSpPr>
          <p:spPr>
            <a:xfrm>
              <a:off x="2192225" y="9028099"/>
              <a:ext cx="2864100" cy="7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0" i="0" u="none" strike="noStrike" cap="none">
                  <a:solidFill>
                    <a:schemeClr val="dk1"/>
                  </a:solidFill>
                  <a:latin typeface="Libre Franklin Medium"/>
                  <a:ea typeface="Libre Franklin Medium"/>
                  <a:cs typeface="Libre Franklin Medium"/>
                  <a:sym typeface="Libre Franklin Medium"/>
                </a:rPr>
                <a:t>WEATHER FORECAST OFFICE</a:t>
              </a:r>
              <a:endParaRPr sz="1100"/>
            </a:p>
          </p:txBody>
        </p:sp>
        <p:sp>
          <p:nvSpPr>
            <p:cNvPr id="38" name="Google Shape;38;p4"/>
            <p:cNvSpPr txBox="1"/>
            <p:nvPr/>
          </p:nvSpPr>
          <p:spPr>
            <a:xfrm>
              <a:off x="2192225" y="9345931"/>
              <a:ext cx="2864100" cy="3387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200">
                  <a:solidFill>
                    <a:schemeClr val="dk1"/>
                  </a:solidFill>
                  <a:latin typeface="Libre Franklin Medium"/>
                  <a:ea typeface="Libre Franklin Medium"/>
                  <a:cs typeface="Libre Franklin Medium"/>
                  <a:sym typeface="Libre Franklin Medium"/>
                </a:rPr>
                <a:t>Melbourne         Florida</a:t>
              </a:r>
              <a:endParaRPr sz="1100"/>
            </a:p>
          </p:txBody>
        </p:sp>
        <p:pic>
          <p:nvPicPr>
            <p:cNvPr id="39" name="Google Shape;39;p4"/>
            <p:cNvPicPr preferRelativeResize="0"/>
            <p:nvPr/>
          </p:nvPicPr>
          <p:blipFill rotWithShape="1">
            <a:blip r:embed="rId3">
              <a:alphaModFix/>
            </a:blip>
            <a:srcRect/>
            <a:stretch/>
          </p:blipFill>
          <p:spPr>
            <a:xfrm>
              <a:off x="3527729" y="9341984"/>
              <a:ext cx="448934" cy="359147"/>
            </a:xfrm>
            <a:prstGeom prst="rect">
              <a:avLst/>
            </a:prstGeom>
            <a:noFill/>
            <a:ln>
              <a:noFill/>
            </a:ln>
          </p:spPr>
        </p:pic>
        <p:cxnSp>
          <p:nvCxnSpPr>
            <p:cNvPr id="40" name="Google Shape;40;p4"/>
            <p:cNvCxnSpPr/>
            <p:nvPr/>
          </p:nvCxnSpPr>
          <p:spPr>
            <a:xfrm>
              <a:off x="2296199" y="9528979"/>
              <a:ext cx="365700" cy="0"/>
            </a:xfrm>
            <a:prstGeom prst="straightConnector1">
              <a:avLst/>
            </a:prstGeom>
            <a:noFill/>
            <a:ln w="9525" cap="flat" cmpd="sng">
              <a:solidFill>
                <a:schemeClr val="dk1"/>
              </a:solidFill>
              <a:prstDash val="solid"/>
              <a:miter lim="800000"/>
              <a:headEnd type="none" w="sm" len="sm"/>
              <a:tailEnd type="none" w="sm" len="sm"/>
            </a:ln>
          </p:spPr>
        </p:cxnSp>
        <p:cxnSp>
          <p:nvCxnSpPr>
            <p:cNvPr id="41" name="Google Shape;41;p4"/>
            <p:cNvCxnSpPr/>
            <p:nvPr/>
          </p:nvCxnSpPr>
          <p:spPr>
            <a:xfrm>
              <a:off x="4572707" y="9530050"/>
              <a:ext cx="365700" cy="0"/>
            </a:xfrm>
            <a:prstGeom prst="straightConnector1">
              <a:avLst/>
            </a:prstGeom>
            <a:noFill/>
            <a:ln w="9525" cap="flat" cmpd="sng">
              <a:solidFill>
                <a:schemeClr val="dk1"/>
              </a:solidFill>
              <a:prstDash val="solid"/>
              <a:miter lim="800000"/>
              <a:headEnd type="none" w="sm" len="sm"/>
              <a:tailEnd type="none" w="sm" len="sm"/>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73763"/>
        </a:solidFill>
        <a:effectLst/>
      </p:bgPr>
    </p:bg>
    <p:spTree>
      <p:nvGrpSpPr>
        <p:cNvPr id="1" name="Shape 46"/>
        <p:cNvGrpSpPr/>
        <p:nvPr/>
      </p:nvGrpSpPr>
      <p:grpSpPr>
        <a:xfrm>
          <a:off x="0" y="0"/>
          <a:ext cx="0" cy="0"/>
          <a:chOff x="0" y="0"/>
          <a:chExt cx="0" cy="0"/>
        </a:xfrm>
      </p:grpSpPr>
      <p:sp>
        <p:nvSpPr>
          <p:cNvPr id="47" name="Google Shape;47;p6"/>
          <p:cNvSpPr/>
          <p:nvPr/>
        </p:nvSpPr>
        <p:spPr>
          <a:xfrm>
            <a:off x="320250" y="214350"/>
            <a:ext cx="8503500" cy="4714800"/>
          </a:xfrm>
          <a:prstGeom prst="rect">
            <a:avLst/>
          </a:prstGeom>
          <a:noFill/>
          <a:ln w="28575" cap="flat" cmpd="sng">
            <a:solidFill>
              <a:srgbClr val="FFFFFF"/>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6"/>
          <p:cNvPicPr preferRelativeResize="0"/>
          <p:nvPr/>
        </p:nvPicPr>
        <p:blipFill rotWithShape="1">
          <a:blip r:embed="rId2">
            <a:alphaModFix amt="5000"/>
          </a:blip>
          <a:srcRect/>
          <a:stretch/>
        </p:blipFill>
        <p:spPr>
          <a:xfrm>
            <a:off x="2284238" y="283985"/>
            <a:ext cx="4575525" cy="4575525"/>
          </a:xfrm>
          <a:prstGeom prst="rect">
            <a:avLst/>
          </a:prstGeom>
          <a:noFill/>
          <a:ln>
            <a:noFill/>
          </a:ln>
        </p:spPr>
      </p:pic>
      <p:sp>
        <p:nvSpPr>
          <p:cNvPr id="49" name="Google Shape;49;p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Font typeface="Montserrat SemiBold"/>
              <a:buNone/>
              <a:defRPr sz="5200" i="1">
                <a:latin typeface="Montserrat SemiBold"/>
                <a:ea typeface="Montserrat SemiBold"/>
                <a:cs typeface="Montserrat SemiBold"/>
                <a:sym typeface="Montserrat Semi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0" name="Google Shape;50;p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073763"/>
        </a:solidFill>
        <a:effectLst/>
      </p:bgPr>
    </p:bg>
    <p:spTree>
      <p:nvGrpSpPr>
        <p:cNvPr id="1" name="Shape 51"/>
        <p:cNvGrpSpPr/>
        <p:nvPr/>
      </p:nvGrpSpPr>
      <p:grpSpPr>
        <a:xfrm>
          <a:off x="0" y="0"/>
          <a:ext cx="0" cy="0"/>
          <a:chOff x="0" y="0"/>
          <a:chExt cx="0" cy="0"/>
        </a:xfrm>
      </p:grpSpPr>
      <p:pic>
        <p:nvPicPr>
          <p:cNvPr id="52" name="Google Shape;52;p7"/>
          <p:cNvPicPr preferRelativeResize="0"/>
          <p:nvPr/>
        </p:nvPicPr>
        <p:blipFill rotWithShape="1">
          <a:blip r:embed="rId2">
            <a:alphaModFix amt="5000"/>
          </a:blip>
          <a:srcRect/>
          <a:stretch/>
        </p:blipFill>
        <p:spPr>
          <a:xfrm>
            <a:off x="3330850" y="-441136"/>
            <a:ext cx="6025776" cy="6025776"/>
          </a:xfrm>
          <a:prstGeom prst="rect">
            <a:avLst/>
          </a:prstGeom>
          <a:noFill/>
          <a:ln>
            <a:noFill/>
          </a:ln>
        </p:spPr>
      </p:pic>
      <p:sp>
        <p:nvSpPr>
          <p:cNvPr id="53" name="Google Shape;53;p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Montserrat SemiBold"/>
              <a:buNone/>
              <a:defRPr sz="3600">
                <a:latin typeface="Montserrat SemiBold"/>
                <a:ea typeface="Montserrat SemiBold"/>
                <a:cs typeface="Montserrat SemiBold"/>
                <a:sym typeface="Montserrat SemiBold"/>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4" name="Google Shape;54;p7"/>
          <p:cNvSpPr txBox="1">
            <a:spLocks noGrp="1"/>
          </p:cNvSpPr>
          <p:nvPr>
            <p:ph type="sldNum" idx="12"/>
          </p:nvPr>
        </p:nvSpPr>
        <p:spPr>
          <a:xfrm>
            <a:off x="86215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1"/>
        </a:solidFill>
        <a:effectLst/>
      </p:bgPr>
    </p:bg>
    <p:spTree>
      <p:nvGrpSpPr>
        <p:cNvPr id="1" name="Shape 55"/>
        <p:cNvGrpSpPr/>
        <p:nvPr/>
      </p:nvGrpSpPr>
      <p:grpSpPr>
        <a:xfrm>
          <a:off x="0" y="0"/>
          <a:ext cx="0" cy="0"/>
          <a:chOff x="0" y="0"/>
          <a:chExt cx="0" cy="0"/>
        </a:xfrm>
      </p:grpSpPr>
      <p:sp>
        <p:nvSpPr>
          <p:cNvPr id="56" name="Google Shape;56;p8"/>
          <p:cNvSpPr/>
          <p:nvPr/>
        </p:nvSpPr>
        <p:spPr>
          <a:xfrm>
            <a:off x="0" y="4749950"/>
            <a:ext cx="9144000" cy="393600"/>
          </a:xfrm>
          <a:prstGeom prst="rect">
            <a:avLst/>
          </a:prstGeom>
          <a:solidFill>
            <a:srgbClr val="073763"/>
          </a:soli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900" i="1">
                <a:solidFill>
                  <a:schemeClr val="dk1"/>
                </a:solidFill>
                <a:latin typeface="Montserrat"/>
                <a:ea typeface="Montserrat"/>
                <a:cs typeface="Montserrat"/>
                <a:sym typeface="Montserrat"/>
              </a:rPr>
              <a:t>www.weather.gov/melbourne</a:t>
            </a:r>
            <a:endParaRPr sz="900" i="1">
              <a:solidFill>
                <a:schemeClr val="dk1"/>
              </a:solidFill>
              <a:latin typeface="Montserrat"/>
              <a:ea typeface="Montserrat"/>
              <a:cs typeface="Montserrat"/>
              <a:sym typeface="Montserrat"/>
            </a:endParaRPr>
          </a:p>
          <a:p>
            <a:pPr marL="0" lvl="0" indent="0" algn="r" rtl="0">
              <a:spcBef>
                <a:spcPts val="0"/>
              </a:spcBef>
              <a:spcAft>
                <a:spcPts val="0"/>
              </a:spcAft>
              <a:buNone/>
            </a:pPr>
            <a:r>
              <a:rPr lang="en" sz="900" i="1">
                <a:solidFill>
                  <a:schemeClr val="dk1"/>
                </a:solidFill>
                <a:latin typeface="Montserrat"/>
                <a:ea typeface="Montserrat"/>
                <a:cs typeface="Montserrat"/>
                <a:sym typeface="Montserrat"/>
              </a:rPr>
              <a:t>@NWSMelbourne</a:t>
            </a:r>
            <a:endParaRPr sz="900" i="1">
              <a:solidFill>
                <a:schemeClr val="dk1"/>
              </a:solidFill>
              <a:latin typeface="Montserrat"/>
              <a:ea typeface="Montserrat"/>
              <a:cs typeface="Montserrat"/>
              <a:sym typeface="Montserrat"/>
            </a:endParaRPr>
          </a:p>
        </p:txBody>
      </p:sp>
      <p:sp>
        <p:nvSpPr>
          <p:cNvPr id="57" name="Google Shape;57;p8"/>
          <p:cNvSpPr txBox="1">
            <a:spLocks noGrp="1"/>
          </p:cNvSpPr>
          <p:nvPr>
            <p:ph type="title"/>
          </p:nvPr>
        </p:nvSpPr>
        <p:spPr>
          <a:xfrm>
            <a:off x="0" y="0"/>
            <a:ext cx="9144000" cy="627900"/>
          </a:xfrm>
          <a:prstGeom prst="rect">
            <a:avLst/>
          </a:prstGeom>
          <a:solidFill>
            <a:srgbClr val="073763"/>
          </a:solidFill>
        </p:spPr>
        <p:txBody>
          <a:bodyPr spcFirstLastPara="1" wrap="square" lIns="91425" tIns="91425" rIns="91425" bIns="91425" anchor="t" anchorCtr="0">
            <a:normAutofit/>
          </a:bodyPr>
          <a:lstStyle>
            <a:lvl1pPr lvl="0">
              <a:spcBef>
                <a:spcPts val="0"/>
              </a:spcBef>
              <a:spcAft>
                <a:spcPts val="0"/>
              </a:spcAft>
              <a:buSzPts val="2900"/>
              <a:buFont typeface="Montserrat SemiBold"/>
              <a:buNone/>
              <a:defRPr sz="2900">
                <a:latin typeface="Montserrat SemiBold"/>
                <a:ea typeface="Montserrat SemiBold"/>
                <a:cs typeface="Montserrat SemiBold"/>
                <a:sym typeface="Montserrat Semi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8" name="Google Shape;58;p8"/>
          <p:cNvSpPr txBox="1">
            <a:spLocks noGrp="1"/>
          </p:cNvSpPr>
          <p:nvPr>
            <p:ph type="body" idx="1"/>
          </p:nvPr>
        </p:nvSpPr>
        <p:spPr>
          <a:xfrm>
            <a:off x="311700" y="1000075"/>
            <a:ext cx="8520600" cy="344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rgbClr val="073763"/>
              </a:buClr>
              <a:buSzPts val="1800"/>
              <a:buFont typeface="Montserrat"/>
              <a:buChar char="●"/>
              <a:defRPr>
                <a:solidFill>
                  <a:srgbClr val="073763"/>
                </a:solidFill>
                <a:latin typeface="Montserrat"/>
                <a:ea typeface="Montserrat"/>
                <a:cs typeface="Montserrat"/>
                <a:sym typeface="Montserrat"/>
              </a:defRPr>
            </a:lvl1pPr>
            <a:lvl2pPr marL="914400" lvl="1"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2pPr>
            <a:lvl3pPr marL="1371600" lvl="2"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3pPr>
            <a:lvl4pPr marL="1828800" lvl="3"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4pPr>
            <a:lvl5pPr marL="2286000" lvl="4"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5pPr>
            <a:lvl6pPr marL="2743200" lvl="5"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6pPr>
            <a:lvl7pPr marL="3200400" lvl="6"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7pPr>
            <a:lvl8pPr marL="3657600" lvl="7"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8pPr>
            <a:lvl9pPr marL="4114800" lvl="8"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9pPr>
          </a:lstStyle>
          <a:p>
            <a:endParaRPr/>
          </a:p>
        </p:txBody>
      </p:sp>
      <p:sp>
        <p:nvSpPr>
          <p:cNvPr id="59" name="Google Shape;59;p8"/>
          <p:cNvSpPr txBox="1">
            <a:spLocks noGrp="1"/>
          </p:cNvSpPr>
          <p:nvPr>
            <p:ph type="sldNum" idx="12"/>
          </p:nvPr>
        </p:nvSpPr>
        <p:spPr>
          <a:xfrm>
            <a:off x="43543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pic>
        <p:nvPicPr>
          <p:cNvPr id="60" name="Google Shape;60;p8"/>
          <p:cNvPicPr preferRelativeResize="0"/>
          <p:nvPr/>
        </p:nvPicPr>
        <p:blipFill>
          <a:blip r:embed="rId2">
            <a:alphaModFix/>
          </a:blip>
          <a:stretch>
            <a:fillRect/>
          </a:stretch>
        </p:blipFill>
        <p:spPr>
          <a:xfrm>
            <a:off x="37825" y="4767150"/>
            <a:ext cx="1707637" cy="359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1"/>
        </a:solidFill>
        <a:effectLst/>
      </p:bgPr>
    </p:bg>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0" y="0"/>
            <a:ext cx="9144000" cy="630900"/>
          </a:xfrm>
          <a:prstGeom prst="rect">
            <a:avLst/>
          </a:prstGeom>
          <a:solidFill>
            <a:srgbClr val="073763"/>
          </a:solidFill>
        </p:spPr>
        <p:txBody>
          <a:bodyPr spcFirstLastPara="1" wrap="square" lIns="91425" tIns="91425" rIns="91425" bIns="91425" anchor="t" anchorCtr="0">
            <a:normAutofit/>
          </a:bodyPr>
          <a:lstStyle>
            <a:lvl1pPr lvl="0">
              <a:spcBef>
                <a:spcPts val="0"/>
              </a:spcBef>
              <a:spcAft>
                <a:spcPts val="0"/>
              </a:spcAft>
              <a:buSzPts val="2900"/>
              <a:buFont typeface="Montserrat SemiBold"/>
              <a:buNone/>
              <a:defRPr sz="2900">
                <a:latin typeface="Montserrat SemiBold"/>
                <a:ea typeface="Montserrat SemiBold"/>
                <a:cs typeface="Montserrat SemiBold"/>
                <a:sym typeface="Montserrat Semi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9"/>
          <p:cNvSpPr txBox="1">
            <a:spLocks noGrp="1"/>
          </p:cNvSpPr>
          <p:nvPr>
            <p:ph type="body" idx="1"/>
          </p:nvPr>
        </p:nvSpPr>
        <p:spPr>
          <a:xfrm>
            <a:off x="311700" y="813225"/>
            <a:ext cx="3999900" cy="37716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rgbClr val="073763"/>
              </a:buClr>
              <a:buSzPts val="1400"/>
              <a:buFont typeface="Montserrat"/>
              <a:buChar char="●"/>
              <a:defRPr sz="1400">
                <a:solidFill>
                  <a:srgbClr val="073763"/>
                </a:solidFill>
                <a:latin typeface="Montserrat"/>
                <a:ea typeface="Montserrat"/>
                <a:cs typeface="Montserrat"/>
                <a:sym typeface="Montserrat"/>
              </a:defRPr>
            </a:lvl1pPr>
            <a:lvl2pPr marL="914400" lvl="1"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2pPr>
            <a:lvl3pPr marL="1371600" lvl="2"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3pPr>
            <a:lvl4pPr marL="1828800" lvl="3"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4pPr>
            <a:lvl5pPr marL="2286000" lvl="4"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5pPr>
            <a:lvl6pPr marL="2743200" lvl="5"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6pPr>
            <a:lvl7pPr marL="3200400" lvl="6"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7pPr>
            <a:lvl8pPr marL="3657600" lvl="7"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8pPr>
            <a:lvl9pPr marL="4114800" lvl="8"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9pPr>
          </a:lstStyle>
          <a:p>
            <a:endParaRPr/>
          </a:p>
        </p:txBody>
      </p:sp>
      <p:sp>
        <p:nvSpPr>
          <p:cNvPr id="64" name="Google Shape;64;p9"/>
          <p:cNvSpPr txBox="1">
            <a:spLocks noGrp="1"/>
          </p:cNvSpPr>
          <p:nvPr>
            <p:ph type="body" idx="2"/>
          </p:nvPr>
        </p:nvSpPr>
        <p:spPr>
          <a:xfrm>
            <a:off x="4842700" y="804625"/>
            <a:ext cx="3999900" cy="37716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rgbClr val="073763"/>
              </a:buClr>
              <a:buSzPts val="1400"/>
              <a:buFont typeface="Montserrat"/>
              <a:buChar char="●"/>
              <a:defRPr sz="1400">
                <a:solidFill>
                  <a:srgbClr val="073763"/>
                </a:solidFill>
                <a:latin typeface="Montserrat"/>
                <a:ea typeface="Montserrat"/>
                <a:cs typeface="Montserrat"/>
                <a:sym typeface="Montserrat"/>
              </a:defRPr>
            </a:lvl1pPr>
            <a:lvl2pPr marL="914400" lvl="1"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2pPr>
            <a:lvl3pPr marL="1371600" lvl="2"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3pPr>
            <a:lvl4pPr marL="1828800" lvl="3"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4pPr>
            <a:lvl5pPr marL="2286000" lvl="4"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5pPr>
            <a:lvl6pPr marL="2743200" lvl="5"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6pPr>
            <a:lvl7pPr marL="3200400" lvl="6"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7pPr>
            <a:lvl8pPr marL="3657600" lvl="7"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8pPr>
            <a:lvl9pPr marL="4114800" lvl="8"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9pPr>
          </a:lstStyle>
          <a:p>
            <a:endParaRPr/>
          </a:p>
        </p:txBody>
      </p:sp>
      <p:sp>
        <p:nvSpPr>
          <p:cNvPr id="65" name="Google Shape;65;p9"/>
          <p:cNvSpPr/>
          <p:nvPr/>
        </p:nvSpPr>
        <p:spPr>
          <a:xfrm>
            <a:off x="0" y="4749950"/>
            <a:ext cx="9144000" cy="393600"/>
          </a:xfrm>
          <a:prstGeom prst="rect">
            <a:avLst/>
          </a:prstGeom>
          <a:solidFill>
            <a:srgbClr val="073763"/>
          </a:soli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900" i="1">
                <a:solidFill>
                  <a:schemeClr val="dk1"/>
                </a:solidFill>
                <a:latin typeface="Montserrat"/>
                <a:ea typeface="Montserrat"/>
                <a:cs typeface="Montserrat"/>
                <a:sym typeface="Montserrat"/>
              </a:rPr>
              <a:t>www.weather.gov/melbourne</a:t>
            </a:r>
            <a:endParaRPr sz="900" i="1">
              <a:solidFill>
                <a:schemeClr val="dk1"/>
              </a:solidFill>
              <a:latin typeface="Montserrat"/>
              <a:ea typeface="Montserrat"/>
              <a:cs typeface="Montserrat"/>
              <a:sym typeface="Montserrat"/>
            </a:endParaRPr>
          </a:p>
          <a:p>
            <a:pPr marL="0" lvl="0" indent="0" algn="r" rtl="0">
              <a:spcBef>
                <a:spcPts val="0"/>
              </a:spcBef>
              <a:spcAft>
                <a:spcPts val="0"/>
              </a:spcAft>
              <a:buNone/>
            </a:pPr>
            <a:r>
              <a:rPr lang="en" sz="900" i="1">
                <a:solidFill>
                  <a:schemeClr val="dk1"/>
                </a:solidFill>
                <a:latin typeface="Montserrat"/>
                <a:ea typeface="Montserrat"/>
                <a:cs typeface="Montserrat"/>
                <a:sym typeface="Montserrat"/>
              </a:rPr>
              <a:t>@NWSMelbourne</a:t>
            </a:r>
            <a:endParaRPr sz="1100" i="1">
              <a:solidFill>
                <a:schemeClr val="dk1"/>
              </a:solidFill>
              <a:latin typeface="Montserrat"/>
              <a:ea typeface="Montserrat"/>
              <a:cs typeface="Montserrat"/>
              <a:sym typeface="Montserrat"/>
            </a:endParaRPr>
          </a:p>
        </p:txBody>
      </p:sp>
      <p:pic>
        <p:nvPicPr>
          <p:cNvPr id="66" name="Google Shape;66;p9"/>
          <p:cNvPicPr preferRelativeResize="0"/>
          <p:nvPr/>
        </p:nvPicPr>
        <p:blipFill>
          <a:blip r:embed="rId2">
            <a:alphaModFix/>
          </a:blip>
          <a:stretch>
            <a:fillRect/>
          </a:stretch>
        </p:blipFill>
        <p:spPr>
          <a:xfrm>
            <a:off x="37825" y="4767150"/>
            <a:ext cx="1707637" cy="359200"/>
          </a:xfrm>
          <a:prstGeom prst="rect">
            <a:avLst/>
          </a:prstGeom>
          <a:noFill/>
          <a:ln>
            <a:noFill/>
          </a:ln>
        </p:spPr>
      </p:pic>
      <p:sp>
        <p:nvSpPr>
          <p:cNvPr id="67" name="Google Shape;67;p9"/>
          <p:cNvSpPr txBox="1">
            <a:spLocks noGrp="1"/>
          </p:cNvSpPr>
          <p:nvPr>
            <p:ph type="sldNum" idx="12"/>
          </p:nvPr>
        </p:nvSpPr>
        <p:spPr>
          <a:xfrm>
            <a:off x="43543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1"/>
        </a:solidFill>
        <a:effectLst/>
      </p:bgPr>
    </p:bg>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0" y="0"/>
            <a:ext cx="9144000" cy="630900"/>
          </a:xfrm>
          <a:prstGeom prst="rect">
            <a:avLst/>
          </a:prstGeom>
          <a:solidFill>
            <a:srgbClr val="073763"/>
          </a:solidFill>
        </p:spPr>
        <p:txBody>
          <a:bodyPr spcFirstLastPara="1" wrap="square" lIns="91425" tIns="91425" rIns="91425" bIns="91425" anchor="t" anchorCtr="0">
            <a:normAutofit/>
          </a:bodyPr>
          <a:lstStyle>
            <a:lvl1pPr lvl="0">
              <a:spcBef>
                <a:spcPts val="0"/>
              </a:spcBef>
              <a:spcAft>
                <a:spcPts val="0"/>
              </a:spcAft>
              <a:buSzPts val="2900"/>
              <a:buFont typeface="Montserrat SemiBold"/>
              <a:buNone/>
              <a:defRPr sz="2900">
                <a:latin typeface="Montserrat SemiBold"/>
                <a:ea typeface="Montserrat SemiBold"/>
                <a:cs typeface="Montserrat SemiBold"/>
                <a:sym typeface="Montserrat Semi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0"/>
          <p:cNvSpPr/>
          <p:nvPr/>
        </p:nvSpPr>
        <p:spPr>
          <a:xfrm>
            <a:off x="0" y="4749950"/>
            <a:ext cx="9144000" cy="393600"/>
          </a:xfrm>
          <a:prstGeom prst="rect">
            <a:avLst/>
          </a:prstGeom>
          <a:solidFill>
            <a:srgbClr val="073763"/>
          </a:soli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900" i="1">
                <a:solidFill>
                  <a:schemeClr val="dk1"/>
                </a:solidFill>
                <a:latin typeface="Montserrat"/>
                <a:ea typeface="Montserrat"/>
                <a:cs typeface="Montserrat"/>
                <a:sym typeface="Montserrat"/>
              </a:rPr>
              <a:t>www.weather.gov/melbourne</a:t>
            </a:r>
            <a:endParaRPr sz="900" i="1">
              <a:solidFill>
                <a:schemeClr val="dk1"/>
              </a:solidFill>
              <a:latin typeface="Montserrat"/>
              <a:ea typeface="Montserrat"/>
              <a:cs typeface="Montserrat"/>
              <a:sym typeface="Montserrat"/>
            </a:endParaRPr>
          </a:p>
          <a:p>
            <a:pPr marL="0" lvl="0" indent="0" algn="r" rtl="0">
              <a:spcBef>
                <a:spcPts val="0"/>
              </a:spcBef>
              <a:spcAft>
                <a:spcPts val="0"/>
              </a:spcAft>
              <a:buNone/>
            </a:pPr>
            <a:r>
              <a:rPr lang="en" sz="900" i="1">
                <a:solidFill>
                  <a:schemeClr val="dk1"/>
                </a:solidFill>
                <a:latin typeface="Montserrat"/>
                <a:ea typeface="Montserrat"/>
                <a:cs typeface="Montserrat"/>
                <a:sym typeface="Montserrat"/>
              </a:rPr>
              <a:t>@NWSMelbourne</a:t>
            </a:r>
            <a:endParaRPr sz="1100" i="1">
              <a:solidFill>
                <a:schemeClr val="dk1"/>
              </a:solidFill>
              <a:latin typeface="Montserrat"/>
              <a:ea typeface="Montserrat"/>
              <a:cs typeface="Montserrat"/>
              <a:sym typeface="Montserrat"/>
            </a:endParaRPr>
          </a:p>
        </p:txBody>
      </p:sp>
      <p:pic>
        <p:nvPicPr>
          <p:cNvPr id="71" name="Google Shape;71;p10"/>
          <p:cNvPicPr preferRelativeResize="0"/>
          <p:nvPr/>
        </p:nvPicPr>
        <p:blipFill>
          <a:blip r:embed="rId2">
            <a:alphaModFix/>
          </a:blip>
          <a:stretch>
            <a:fillRect/>
          </a:stretch>
        </p:blipFill>
        <p:spPr>
          <a:xfrm>
            <a:off x="37825" y="4767150"/>
            <a:ext cx="1707637" cy="359200"/>
          </a:xfrm>
          <a:prstGeom prst="rect">
            <a:avLst/>
          </a:prstGeom>
          <a:noFill/>
          <a:ln>
            <a:noFill/>
          </a:ln>
        </p:spPr>
      </p:pic>
      <p:sp>
        <p:nvSpPr>
          <p:cNvPr id="72" name="Google Shape;72;p10"/>
          <p:cNvSpPr txBox="1">
            <a:spLocks noGrp="1"/>
          </p:cNvSpPr>
          <p:nvPr>
            <p:ph type="sldNum" idx="12"/>
          </p:nvPr>
        </p:nvSpPr>
        <p:spPr>
          <a:xfrm>
            <a:off x="43543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1"/>
        </a:solidFill>
        <a:effectLst/>
      </p:bgPr>
    </p:bg>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Clr>
                <a:srgbClr val="073763"/>
              </a:buClr>
              <a:buSzPts val="2400"/>
              <a:buFont typeface="Montserrat SemiBold"/>
              <a:buNone/>
              <a:defRPr sz="2400">
                <a:solidFill>
                  <a:srgbClr val="073763"/>
                </a:solidFill>
                <a:latin typeface="Montserrat SemiBold"/>
                <a:ea typeface="Montserrat SemiBold"/>
                <a:cs typeface="Montserrat SemiBold"/>
                <a:sym typeface="Montserrat Semi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1pPr>
            <a:lvl2pPr marL="914400" lvl="1"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2pPr>
            <a:lvl3pPr marL="1371600" lvl="2"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3pPr>
            <a:lvl4pPr marL="1828800" lvl="3"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4pPr>
            <a:lvl5pPr marL="2286000" lvl="4"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5pPr>
            <a:lvl6pPr marL="2743200" lvl="5"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6pPr>
            <a:lvl7pPr marL="3200400" lvl="6"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7pPr>
            <a:lvl8pPr marL="3657600" lvl="7"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8pPr>
            <a:lvl9pPr marL="4114800" lvl="8" indent="-304800">
              <a:spcBef>
                <a:spcPts val="0"/>
              </a:spcBef>
              <a:spcAft>
                <a:spcPts val="0"/>
              </a:spcAft>
              <a:buClr>
                <a:srgbClr val="073763"/>
              </a:buClr>
              <a:buSzPts val="1200"/>
              <a:buFont typeface="Montserrat"/>
              <a:buChar char="■"/>
              <a:defRPr sz="1200">
                <a:solidFill>
                  <a:srgbClr val="073763"/>
                </a:solidFill>
                <a:latin typeface="Montserrat"/>
                <a:ea typeface="Montserrat"/>
                <a:cs typeface="Montserrat"/>
                <a:sym typeface="Montserrat"/>
              </a:defRPr>
            </a:lvl9pPr>
          </a:lstStyle>
          <a:p>
            <a:endParaRPr/>
          </a:p>
        </p:txBody>
      </p:sp>
      <p:sp>
        <p:nvSpPr>
          <p:cNvPr id="76" name="Google Shape;76;p11"/>
          <p:cNvSpPr/>
          <p:nvPr/>
        </p:nvSpPr>
        <p:spPr>
          <a:xfrm>
            <a:off x="0" y="4749950"/>
            <a:ext cx="9144000" cy="393600"/>
          </a:xfrm>
          <a:prstGeom prst="rect">
            <a:avLst/>
          </a:prstGeom>
          <a:solidFill>
            <a:srgbClr val="073763"/>
          </a:soli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900" i="1">
                <a:solidFill>
                  <a:schemeClr val="dk1"/>
                </a:solidFill>
                <a:latin typeface="Montserrat"/>
                <a:ea typeface="Montserrat"/>
                <a:cs typeface="Montserrat"/>
                <a:sym typeface="Montserrat"/>
              </a:rPr>
              <a:t>www.weather.gov/melbourne</a:t>
            </a:r>
            <a:endParaRPr sz="900" i="1">
              <a:solidFill>
                <a:schemeClr val="dk1"/>
              </a:solidFill>
              <a:latin typeface="Montserrat"/>
              <a:ea typeface="Montserrat"/>
              <a:cs typeface="Montserrat"/>
              <a:sym typeface="Montserrat"/>
            </a:endParaRPr>
          </a:p>
          <a:p>
            <a:pPr marL="0" lvl="0" indent="0" algn="r" rtl="0">
              <a:spcBef>
                <a:spcPts val="0"/>
              </a:spcBef>
              <a:spcAft>
                <a:spcPts val="0"/>
              </a:spcAft>
              <a:buNone/>
            </a:pPr>
            <a:r>
              <a:rPr lang="en" sz="900" i="1">
                <a:solidFill>
                  <a:schemeClr val="dk1"/>
                </a:solidFill>
                <a:latin typeface="Montserrat"/>
                <a:ea typeface="Montserrat"/>
                <a:cs typeface="Montserrat"/>
                <a:sym typeface="Montserrat"/>
              </a:rPr>
              <a:t>@NWSMelbourne</a:t>
            </a:r>
            <a:endParaRPr sz="1100" i="1">
              <a:solidFill>
                <a:schemeClr val="dk1"/>
              </a:solidFill>
              <a:latin typeface="Montserrat"/>
              <a:ea typeface="Montserrat"/>
              <a:cs typeface="Montserrat"/>
              <a:sym typeface="Montserrat"/>
            </a:endParaRPr>
          </a:p>
        </p:txBody>
      </p:sp>
      <p:pic>
        <p:nvPicPr>
          <p:cNvPr id="77" name="Google Shape;77;p11"/>
          <p:cNvPicPr preferRelativeResize="0"/>
          <p:nvPr/>
        </p:nvPicPr>
        <p:blipFill>
          <a:blip r:embed="rId2">
            <a:alphaModFix/>
          </a:blip>
          <a:stretch>
            <a:fillRect/>
          </a:stretch>
        </p:blipFill>
        <p:spPr>
          <a:xfrm>
            <a:off x="37825" y="4767150"/>
            <a:ext cx="1707637" cy="359200"/>
          </a:xfrm>
          <a:prstGeom prst="rect">
            <a:avLst/>
          </a:prstGeom>
          <a:noFill/>
          <a:ln>
            <a:noFill/>
          </a:ln>
        </p:spPr>
      </p:pic>
      <p:sp>
        <p:nvSpPr>
          <p:cNvPr id="78" name="Google Shape;78;p11"/>
          <p:cNvSpPr txBox="1">
            <a:spLocks noGrp="1"/>
          </p:cNvSpPr>
          <p:nvPr>
            <p:ph type="sldNum" idx="12"/>
          </p:nvPr>
        </p:nvSpPr>
        <p:spPr>
          <a:xfrm>
            <a:off x="43543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073763"/>
        </a:solidFill>
        <a:effectLst/>
      </p:bgPr>
    </p:bg>
    <p:spTree>
      <p:nvGrpSpPr>
        <p:cNvPr id="1" name="Shape 79"/>
        <p:cNvGrpSpPr/>
        <p:nvPr/>
      </p:nvGrpSpPr>
      <p:grpSpPr>
        <a:xfrm>
          <a:off x="0" y="0"/>
          <a:ext cx="0" cy="0"/>
          <a:chOff x="0" y="0"/>
          <a:chExt cx="0" cy="0"/>
        </a:xfrm>
      </p:grpSpPr>
      <p:sp>
        <p:nvSpPr>
          <p:cNvPr id="80" name="Google Shape;80;p1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5000"/>
              <a:buFont typeface="Montserrat SemiBold"/>
              <a:buNone/>
              <a:defRPr sz="5000" i="1">
                <a:latin typeface="Montserrat SemiBold"/>
                <a:ea typeface="Montserrat SemiBold"/>
                <a:cs typeface="Montserrat SemiBold"/>
                <a:sym typeface="Montserrat SemiBol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81" name="Google Shape;81;p12"/>
          <p:cNvPicPr preferRelativeResize="0"/>
          <p:nvPr/>
        </p:nvPicPr>
        <p:blipFill rotWithShape="1">
          <a:blip r:embed="rId2">
            <a:alphaModFix amt="5000"/>
          </a:blip>
          <a:srcRect/>
          <a:stretch/>
        </p:blipFill>
        <p:spPr>
          <a:xfrm>
            <a:off x="3330850" y="-441136"/>
            <a:ext cx="6025776" cy="6025776"/>
          </a:xfrm>
          <a:prstGeom prst="rect">
            <a:avLst/>
          </a:prstGeom>
          <a:noFill/>
          <a:ln>
            <a:noFill/>
          </a:ln>
        </p:spPr>
      </p:pic>
      <p:sp>
        <p:nvSpPr>
          <p:cNvPr id="82" name="Google Shape;82;p12"/>
          <p:cNvSpPr txBox="1">
            <a:spLocks noGrp="1"/>
          </p:cNvSpPr>
          <p:nvPr>
            <p:ph type="sldNum" idx="12"/>
          </p:nvPr>
        </p:nvSpPr>
        <p:spPr>
          <a:xfrm>
            <a:off x="86215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073763"/>
        </a:solidFill>
        <a:effectLst/>
      </p:bgPr>
    </p:bg>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2">
            <a:alphaModFix amt="5000"/>
          </a:blip>
          <a:srcRect/>
          <a:stretch/>
        </p:blipFill>
        <p:spPr>
          <a:xfrm>
            <a:off x="-783950" y="-441136"/>
            <a:ext cx="6025776" cy="6025776"/>
          </a:xfrm>
          <a:prstGeom prst="rect">
            <a:avLst/>
          </a:prstGeom>
          <a:noFill/>
          <a:ln>
            <a:noFill/>
          </a:ln>
        </p:spPr>
      </p:pic>
      <p:sp>
        <p:nvSpPr>
          <p:cNvPr id="85" name="Google Shape;85;p13"/>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Font typeface="Montserrat SemiBold"/>
              <a:buNone/>
              <a:defRPr sz="4200">
                <a:latin typeface="Montserrat SemiBold"/>
                <a:ea typeface="Montserrat SemiBold"/>
                <a:cs typeface="Montserrat SemiBold"/>
                <a:sym typeface="Montserrat SemiBold"/>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7" name="Google Shape;87;p1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Font typeface="Montserrat Medium"/>
              <a:buNone/>
              <a:defRPr sz="2100">
                <a:latin typeface="Montserrat Medium"/>
                <a:ea typeface="Montserrat Medium"/>
                <a:cs typeface="Montserrat Medium"/>
                <a:sym typeface="Montserrat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8" name="Google Shape;88;p13"/>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rgbClr val="073763"/>
              </a:buClr>
              <a:buSzPts val="1800"/>
              <a:buFont typeface="Montserrat"/>
              <a:buChar char="●"/>
              <a:defRPr>
                <a:solidFill>
                  <a:srgbClr val="073763"/>
                </a:solidFill>
                <a:latin typeface="Montserrat"/>
                <a:ea typeface="Montserrat"/>
                <a:cs typeface="Montserrat"/>
                <a:sym typeface="Montserrat"/>
              </a:defRPr>
            </a:lvl1pPr>
            <a:lvl2pPr marL="914400" lvl="1"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2pPr>
            <a:lvl3pPr marL="1371600" lvl="2"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3pPr>
            <a:lvl4pPr marL="1828800" lvl="3"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4pPr>
            <a:lvl5pPr marL="2286000" lvl="4"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5pPr>
            <a:lvl6pPr marL="2743200" lvl="5"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6pPr>
            <a:lvl7pPr marL="3200400" lvl="6"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7pPr>
            <a:lvl8pPr marL="3657600" lvl="7"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8pPr>
            <a:lvl9pPr marL="4114800" lvl="8" indent="-317500">
              <a:spcBef>
                <a:spcPts val="0"/>
              </a:spcBef>
              <a:spcAft>
                <a:spcPts val="0"/>
              </a:spcAft>
              <a:buClr>
                <a:srgbClr val="073763"/>
              </a:buClr>
              <a:buSzPts val="1400"/>
              <a:buFont typeface="Montserrat"/>
              <a:buChar char="■"/>
              <a:defRPr>
                <a:solidFill>
                  <a:srgbClr val="073763"/>
                </a:solidFill>
                <a:latin typeface="Montserrat"/>
                <a:ea typeface="Montserrat"/>
                <a:cs typeface="Montserrat"/>
                <a:sym typeface="Montserrat"/>
              </a:defRPr>
            </a:lvl9pPr>
          </a:lstStyle>
          <a:p>
            <a:endParaRPr/>
          </a:p>
        </p:txBody>
      </p:sp>
      <p:sp>
        <p:nvSpPr>
          <p:cNvPr id="89" name="Google Shape;89;p13"/>
          <p:cNvSpPr txBox="1">
            <a:spLocks noGrp="1"/>
          </p:cNvSpPr>
          <p:nvPr>
            <p:ph type="sldNum" idx="12"/>
          </p:nvPr>
        </p:nvSpPr>
        <p:spPr>
          <a:xfrm>
            <a:off x="871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rgbClr val="073763"/>
        </a:solidFill>
        <a:effectLst/>
      </p:bgPr>
    </p:bg>
    <p:spTree>
      <p:nvGrpSpPr>
        <p:cNvPr id="1" name="Shape 90"/>
        <p:cNvGrpSpPr/>
        <p:nvPr/>
      </p:nvGrpSpPr>
      <p:grpSpPr>
        <a:xfrm>
          <a:off x="0" y="0"/>
          <a:ext cx="0" cy="0"/>
          <a:chOff x="0" y="0"/>
          <a:chExt cx="0" cy="0"/>
        </a:xfrm>
      </p:grpSpPr>
      <p:sp>
        <p:nvSpPr>
          <p:cNvPr id="91" name="Google Shape;91;p1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Montserrat"/>
              <a:buNone/>
              <a:defRPr b="1">
                <a:latin typeface="Montserrat"/>
                <a:ea typeface="Montserrat"/>
                <a:cs typeface="Montserrat"/>
                <a:sym typeface="Montserrat"/>
              </a:defRPr>
            </a:lvl1pPr>
          </a:lstStyle>
          <a:p>
            <a:endParaRPr/>
          </a:p>
        </p:txBody>
      </p:sp>
      <p:pic>
        <p:nvPicPr>
          <p:cNvPr id="92" name="Google Shape;92;p14"/>
          <p:cNvPicPr preferRelativeResize="0"/>
          <p:nvPr/>
        </p:nvPicPr>
        <p:blipFill rotWithShape="1">
          <a:blip r:embed="rId2">
            <a:alphaModFix amt="5000"/>
          </a:blip>
          <a:srcRect/>
          <a:stretch/>
        </p:blipFill>
        <p:spPr>
          <a:xfrm>
            <a:off x="3483250" y="-288736"/>
            <a:ext cx="6025776" cy="6025776"/>
          </a:xfrm>
          <a:prstGeom prst="rect">
            <a:avLst/>
          </a:prstGeom>
          <a:noFill/>
          <a:ln>
            <a:noFill/>
          </a:ln>
        </p:spPr>
      </p:pic>
      <p:sp>
        <p:nvSpPr>
          <p:cNvPr id="93" name="Google Shape;93;p14"/>
          <p:cNvSpPr txBox="1">
            <a:spLocks noGrp="1"/>
          </p:cNvSpPr>
          <p:nvPr>
            <p:ph type="sldNum" idx="12"/>
          </p:nvPr>
        </p:nvSpPr>
        <p:spPr>
          <a:xfrm>
            <a:off x="86215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073763"/>
        </a:solidFill>
        <a:effectLst/>
      </p:bgPr>
    </p:bg>
    <p:spTree>
      <p:nvGrpSpPr>
        <p:cNvPr id="1" name="Shape 94"/>
        <p:cNvGrpSpPr/>
        <p:nvPr/>
      </p:nvGrpSpPr>
      <p:grpSpPr>
        <a:xfrm>
          <a:off x="0" y="0"/>
          <a:ext cx="0" cy="0"/>
          <a:chOff x="0" y="0"/>
          <a:chExt cx="0" cy="0"/>
        </a:xfrm>
      </p:grpSpPr>
      <p:pic>
        <p:nvPicPr>
          <p:cNvPr id="95" name="Google Shape;95;p15"/>
          <p:cNvPicPr preferRelativeResize="0"/>
          <p:nvPr/>
        </p:nvPicPr>
        <p:blipFill rotWithShape="1">
          <a:blip r:embed="rId2">
            <a:alphaModFix amt="5000"/>
          </a:blip>
          <a:srcRect/>
          <a:stretch/>
        </p:blipFill>
        <p:spPr>
          <a:xfrm>
            <a:off x="3483250" y="-288736"/>
            <a:ext cx="6025776" cy="6025776"/>
          </a:xfrm>
          <a:prstGeom prst="rect">
            <a:avLst/>
          </a:prstGeom>
          <a:noFill/>
          <a:ln>
            <a:noFill/>
          </a:ln>
        </p:spPr>
      </p:pic>
      <p:sp>
        <p:nvSpPr>
          <p:cNvPr id="96" name="Google Shape;96;p1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Font typeface="Montserrat"/>
              <a:buNone/>
              <a:defRPr sz="12000" b="1">
                <a:latin typeface="Montserrat"/>
                <a:ea typeface="Montserrat"/>
                <a:cs typeface="Montserrat"/>
                <a:sym typeface="Montserrat"/>
              </a:defRPr>
            </a:lvl1pPr>
            <a:lvl2pPr lvl="1" algn="ctr">
              <a:spcBef>
                <a:spcPts val="0"/>
              </a:spcBef>
              <a:spcAft>
                <a:spcPts val="0"/>
              </a:spcAft>
              <a:buSzPts val="12000"/>
              <a:buFont typeface="Montserrat"/>
              <a:buNone/>
              <a:defRPr sz="12000" b="1">
                <a:latin typeface="Montserrat"/>
                <a:ea typeface="Montserrat"/>
                <a:cs typeface="Montserrat"/>
                <a:sym typeface="Montserrat"/>
              </a:defRPr>
            </a:lvl2pPr>
            <a:lvl3pPr lvl="2" algn="ctr">
              <a:spcBef>
                <a:spcPts val="0"/>
              </a:spcBef>
              <a:spcAft>
                <a:spcPts val="0"/>
              </a:spcAft>
              <a:buSzPts val="12000"/>
              <a:buFont typeface="Montserrat"/>
              <a:buNone/>
              <a:defRPr sz="12000" b="1">
                <a:latin typeface="Montserrat"/>
                <a:ea typeface="Montserrat"/>
                <a:cs typeface="Montserrat"/>
                <a:sym typeface="Montserrat"/>
              </a:defRPr>
            </a:lvl3pPr>
            <a:lvl4pPr lvl="3" algn="ctr">
              <a:spcBef>
                <a:spcPts val="0"/>
              </a:spcBef>
              <a:spcAft>
                <a:spcPts val="0"/>
              </a:spcAft>
              <a:buSzPts val="12000"/>
              <a:buFont typeface="Montserrat"/>
              <a:buNone/>
              <a:defRPr sz="12000" b="1">
                <a:latin typeface="Montserrat"/>
                <a:ea typeface="Montserrat"/>
                <a:cs typeface="Montserrat"/>
                <a:sym typeface="Montserrat"/>
              </a:defRPr>
            </a:lvl4pPr>
            <a:lvl5pPr lvl="4" algn="ctr">
              <a:spcBef>
                <a:spcPts val="0"/>
              </a:spcBef>
              <a:spcAft>
                <a:spcPts val="0"/>
              </a:spcAft>
              <a:buSzPts val="12000"/>
              <a:buFont typeface="Montserrat"/>
              <a:buNone/>
              <a:defRPr sz="12000" b="1">
                <a:latin typeface="Montserrat"/>
                <a:ea typeface="Montserrat"/>
                <a:cs typeface="Montserrat"/>
                <a:sym typeface="Montserrat"/>
              </a:defRPr>
            </a:lvl5pPr>
            <a:lvl6pPr lvl="5" algn="ctr">
              <a:spcBef>
                <a:spcPts val="0"/>
              </a:spcBef>
              <a:spcAft>
                <a:spcPts val="0"/>
              </a:spcAft>
              <a:buSzPts val="12000"/>
              <a:buFont typeface="Montserrat"/>
              <a:buNone/>
              <a:defRPr sz="12000" b="1">
                <a:latin typeface="Montserrat"/>
                <a:ea typeface="Montserrat"/>
                <a:cs typeface="Montserrat"/>
                <a:sym typeface="Montserrat"/>
              </a:defRPr>
            </a:lvl6pPr>
            <a:lvl7pPr lvl="6" algn="ctr">
              <a:spcBef>
                <a:spcPts val="0"/>
              </a:spcBef>
              <a:spcAft>
                <a:spcPts val="0"/>
              </a:spcAft>
              <a:buSzPts val="12000"/>
              <a:buFont typeface="Montserrat"/>
              <a:buNone/>
              <a:defRPr sz="12000" b="1">
                <a:latin typeface="Montserrat"/>
                <a:ea typeface="Montserrat"/>
                <a:cs typeface="Montserrat"/>
                <a:sym typeface="Montserrat"/>
              </a:defRPr>
            </a:lvl7pPr>
            <a:lvl8pPr lvl="7" algn="ctr">
              <a:spcBef>
                <a:spcPts val="0"/>
              </a:spcBef>
              <a:spcAft>
                <a:spcPts val="0"/>
              </a:spcAft>
              <a:buSzPts val="12000"/>
              <a:buFont typeface="Montserrat"/>
              <a:buNone/>
              <a:defRPr sz="12000" b="1">
                <a:latin typeface="Montserrat"/>
                <a:ea typeface="Montserrat"/>
                <a:cs typeface="Montserrat"/>
                <a:sym typeface="Montserrat"/>
              </a:defRPr>
            </a:lvl8pPr>
            <a:lvl9pPr lvl="8" algn="ctr">
              <a:spcBef>
                <a:spcPts val="0"/>
              </a:spcBef>
              <a:spcAft>
                <a:spcPts val="0"/>
              </a:spcAft>
              <a:buSzPts val="12000"/>
              <a:buFont typeface="Montserrat"/>
              <a:buNone/>
              <a:defRPr sz="12000" b="1">
                <a:latin typeface="Montserrat"/>
                <a:ea typeface="Montserrat"/>
                <a:cs typeface="Montserrat"/>
                <a:sym typeface="Montserrat"/>
              </a:defRPr>
            </a:lvl9pPr>
          </a:lstStyle>
          <a:p>
            <a:r>
              <a:t>xx%</a:t>
            </a:r>
          </a:p>
        </p:txBody>
      </p:sp>
      <p:sp>
        <p:nvSpPr>
          <p:cNvPr id="97" name="Google Shape;97;p1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Font typeface="Montserrat"/>
              <a:buChar char="●"/>
              <a:defRPr>
                <a:latin typeface="Montserrat"/>
                <a:ea typeface="Montserrat"/>
                <a:cs typeface="Montserrat"/>
                <a:sym typeface="Montserrat"/>
              </a:defRPr>
            </a:lvl1pPr>
            <a:lvl2pPr marL="914400" lvl="1" indent="-317500" algn="ctr">
              <a:spcBef>
                <a:spcPts val="0"/>
              </a:spcBef>
              <a:spcAft>
                <a:spcPts val="0"/>
              </a:spcAft>
              <a:buSzPts val="1400"/>
              <a:buFont typeface="Montserrat"/>
              <a:buChar char="○"/>
              <a:defRPr>
                <a:latin typeface="Montserrat"/>
                <a:ea typeface="Montserrat"/>
                <a:cs typeface="Montserrat"/>
                <a:sym typeface="Montserrat"/>
              </a:defRPr>
            </a:lvl2pPr>
            <a:lvl3pPr marL="1371600" lvl="2" indent="-317500" algn="ctr">
              <a:spcBef>
                <a:spcPts val="0"/>
              </a:spcBef>
              <a:spcAft>
                <a:spcPts val="0"/>
              </a:spcAft>
              <a:buSzPts val="1400"/>
              <a:buFont typeface="Montserrat"/>
              <a:buChar char="■"/>
              <a:defRPr>
                <a:latin typeface="Montserrat"/>
                <a:ea typeface="Montserrat"/>
                <a:cs typeface="Montserrat"/>
                <a:sym typeface="Montserrat"/>
              </a:defRPr>
            </a:lvl3pPr>
            <a:lvl4pPr marL="1828800" lvl="3" indent="-317500" algn="ctr">
              <a:spcBef>
                <a:spcPts val="0"/>
              </a:spcBef>
              <a:spcAft>
                <a:spcPts val="0"/>
              </a:spcAft>
              <a:buSzPts val="1400"/>
              <a:buFont typeface="Montserrat"/>
              <a:buChar char="●"/>
              <a:defRPr>
                <a:latin typeface="Montserrat"/>
                <a:ea typeface="Montserrat"/>
                <a:cs typeface="Montserrat"/>
                <a:sym typeface="Montserrat"/>
              </a:defRPr>
            </a:lvl4pPr>
            <a:lvl5pPr marL="2286000" lvl="4" indent="-317500" algn="ctr">
              <a:spcBef>
                <a:spcPts val="0"/>
              </a:spcBef>
              <a:spcAft>
                <a:spcPts val="0"/>
              </a:spcAft>
              <a:buSzPts val="1400"/>
              <a:buFont typeface="Montserrat"/>
              <a:buChar char="○"/>
              <a:defRPr>
                <a:latin typeface="Montserrat"/>
                <a:ea typeface="Montserrat"/>
                <a:cs typeface="Montserrat"/>
                <a:sym typeface="Montserrat"/>
              </a:defRPr>
            </a:lvl5pPr>
            <a:lvl6pPr marL="2743200" lvl="5" indent="-317500" algn="ctr">
              <a:spcBef>
                <a:spcPts val="0"/>
              </a:spcBef>
              <a:spcAft>
                <a:spcPts val="0"/>
              </a:spcAft>
              <a:buSzPts val="1400"/>
              <a:buFont typeface="Montserrat"/>
              <a:buChar char="■"/>
              <a:defRPr>
                <a:latin typeface="Montserrat"/>
                <a:ea typeface="Montserrat"/>
                <a:cs typeface="Montserrat"/>
                <a:sym typeface="Montserrat"/>
              </a:defRPr>
            </a:lvl6pPr>
            <a:lvl7pPr marL="3200400" lvl="6" indent="-317500" algn="ctr">
              <a:spcBef>
                <a:spcPts val="0"/>
              </a:spcBef>
              <a:spcAft>
                <a:spcPts val="0"/>
              </a:spcAft>
              <a:buSzPts val="1400"/>
              <a:buFont typeface="Montserrat"/>
              <a:buChar char="●"/>
              <a:defRPr>
                <a:latin typeface="Montserrat"/>
                <a:ea typeface="Montserrat"/>
                <a:cs typeface="Montserrat"/>
                <a:sym typeface="Montserrat"/>
              </a:defRPr>
            </a:lvl7pPr>
            <a:lvl8pPr marL="3657600" lvl="7" indent="-317500" algn="ctr">
              <a:spcBef>
                <a:spcPts val="0"/>
              </a:spcBef>
              <a:spcAft>
                <a:spcPts val="0"/>
              </a:spcAft>
              <a:buSzPts val="1400"/>
              <a:buFont typeface="Montserrat"/>
              <a:buChar char="○"/>
              <a:defRPr>
                <a:latin typeface="Montserrat"/>
                <a:ea typeface="Montserrat"/>
                <a:cs typeface="Montserrat"/>
                <a:sym typeface="Montserrat"/>
              </a:defRPr>
            </a:lvl8pPr>
            <a:lvl9pPr marL="4114800" lvl="8" indent="-317500" algn="ctr">
              <a:spcBef>
                <a:spcPts val="0"/>
              </a:spcBef>
              <a:spcAft>
                <a:spcPts val="0"/>
              </a:spcAft>
              <a:buSzPts val="1400"/>
              <a:buFont typeface="Montserrat"/>
              <a:buChar char="■"/>
              <a:defRPr>
                <a:latin typeface="Montserrat"/>
                <a:ea typeface="Montserrat"/>
                <a:cs typeface="Montserrat"/>
                <a:sym typeface="Montserrat"/>
              </a:defRPr>
            </a:lvl9pPr>
          </a:lstStyle>
          <a:p>
            <a:endParaRPr/>
          </a:p>
        </p:txBody>
      </p:sp>
      <p:sp>
        <p:nvSpPr>
          <p:cNvPr id="98" name="Google Shape;98;p15"/>
          <p:cNvSpPr txBox="1">
            <a:spLocks noGrp="1"/>
          </p:cNvSpPr>
          <p:nvPr>
            <p:ph type="sldNum" idx="12"/>
          </p:nvPr>
        </p:nvSpPr>
        <p:spPr>
          <a:xfrm>
            <a:off x="86215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1"/>
        </a:solidFill>
        <a:effectLst/>
      </p:bgPr>
    </p:bg>
    <p:spTree>
      <p:nvGrpSpPr>
        <p:cNvPr id="1" name="Shape 99"/>
        <p:cNvGrpSpPr/>
        <p:nvPr/>
      </p:nvGrpSpPr>
      <p:grpSpPr>
        <a:xfrm>
          <a:off x="0" y="0"/>
          <a:ext cx="0" cy="0"/>
          <a:chOff x="0" y="0"/>
          <a:chExt cx="0" cy="0"/>
        </a:xfrm>
      </p:grpSpPr>
      <p:sp>
        <p:nvSpPr>
          <p:cNvPr id="100" name="Google Shape;100;p16"/>
          <p:cNvSpPr/>
          <p:nvPr/>
        </p:nvSpPr>
        <p:spPr>
          <a:xfrm>
            <a:off x="0" y="4749950"/>
            <a:ext cx="9144000" cy="393600"/>
          </a:xfrm>
          <a:prstGeom prst="rect">
            <a:avLst/>
          </a:prstGeom>
          <a:solidFill>
            <a:srgbClr val="073763"/>
          </a:soli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900" i="1">
                <a:solidFill>
                  <a:schemeClr val="dk1"/>
                </a:solidFill>
                <a:latin typeface="Montserrat"/>
                <a:ea typeface="Montserrat"/>
                <a:cs typeface="Montserrat"/>
                <a:sym typeface="Montserrat"/>
              </a:rPr>
              <a:t>www.weather.gov/melbourne</a:t>
            </a:r>
            <a:endParaRPr sz="900" i="1">
              <a:solidFill>
                <a:schemeClr val="dk1"/>
              </a:solidFill>
              <a:latin typeface="Montserrat"/>
              <a:ea typeface="Montserrat"/>
              <a:cs typeface="Montserrat"/>
              <a:sym typeface="Montserrat"/>
            </a:endParaRPr>
          </a:p>
          <a:p>
            <a:pPr marL="0" lvl="0" indent="0" algn="r" rtl="0">
              <a:spcBef>
                <a:spcPts val="0"/>
              </a:spcBef>
              <a:spcAft>
                <a:spcPts val="0"/>
              </a:spcAft>
              <a:buNone/>
            </a:pPr>
            <a:r>
              <a:rPr lang="en" sz="900" i="1">
                <a:solidFill>
                  <a:schemeClr val="dk1"/>
                </a:solidFill>
                <a:latin typeface="Montserrat"/>
                <a:ea typeface="Montserrat"/>
                <a:cs typeface="Montserrat"/>
                <a:sym typeface="Montserrat"/>
              </a:rPr>
              <a:t>@NWSMelbourne</a:t>
            </a:r>
            <a:endParaRPr sz="1100" i="1">
              <a:solidFill>
                <a:schemeClr val="dk1"/>
              </a:solidFill>
              <a:latin typeface="Montserrat"/>
              <a:ea typeface="Montserrat"/>
              <a:cs typeface="Montserrat"/>
              <a:sym typeface="Montserrat"/>
            </a:endParaRPr>
          </a:p>
        </p:txBody>
      </p:sp>
      <p:pic>
        <p:nvPicPr>
          <p:cNvPr id="101" name="Google Shape;101;p16"/>
          <p:cNvPicPr preferRelativeResize="0"/>
          <p:nvPr/>
        </p:nvPicPr>
        <p:blipFill>
          <a:blip r:embed="rId2">
            <a:alphaModFix/>
          </a:blip>
          <a:stretch>
            <a:fillRect/>
          </a:stretch>
        </p:blipFill>
        <p:spPr>
          <a:xfrm>
            <a:off x="37825" y="4767150"/>
            <a:ext cx="1707637" cy="359200"/>
          </a:xfrm>
          <a:prstGeom prst="rect">
            <a:avLst/>
          </a:prstGeom>
          <a:noFill/>
          <a:ln>
            <a:noFill/>
          </a:ln>
        </p:spPr>
      </p:pic>
      <p:sp>
        <p:nvSpPr>
          <p:cNvPr id="102" name="Google Shape;102;p16"/>
          <p:cNvSpPr txBox="1">
            <a:spLocks noGrp="1"/>
          </p:cNvSpPr>
          <p:nvPr>
            <p:ph type="sldNum" idx="12"/>
          </p:nvPr>
        </p:nvSpPr>
        <p:spPr>
          <a:xfrm>
            <a:off x="4354350" y="4784300"/>
            <a:ext cx="435300" cy="324900"/>
          </a:xfrm>
          <a:prstGeom prst="rect">
            <a:avLst/>
          </a:prstGeom>
          <a:solidFill>
            <a:srgbClr val="02294D"/>
          </a:solidFill>
        </p:spPr>
        <p:txBody>
          <a:bodyPr spcFirstLastPara="1" wrap="square" lIns="91425" tIns="91425" rIns="91425" bIns="91425" anchor="ctr" anchorCtr="0">
            <a:noAutofit/>
          </a:bodyPr>
          <a:lstStyle>
            <a:lvl1pPr lvl="0" algn="ctr">
              <a:buNone/>
              <a:defRPr>
                <a:solidFill>
                  <a:schemeClr val="dk1"/>
                </a:solidFill>
                <a:latin typeface="Montserrat SemiBold"/>
                <a:ea typeface="Montserrat SemiBold"/>
                <a:cs typeface="Montserrat SemiBold"/>
                <a:sym typeface="Montserrat SemiBold"/>
              </a:defRPr>
            </a:lvl1pPr>
            <a:lvl2pPr lvl="1" algn="ctr">
              <a:buNone/>
              <a:defRPr>
                <a:solidFill>
                  <a:schemeClr val="dk1"/>
                </a:solidFill>
                <a:latin typeface="Montserrat SemiBold"/>
                <a:ea typeface="Montserrat SemiBold"/>
                <a:cs typeface="Montserrat SemiBold"/>
                <a:sym typeface="Montserrat SemiBold"/>
              </a:defRPr>
            </a:lvl2pPr>
            <a:lvl3pPr lvl="2" algn="ctr">
              <a:buNone/>
              <a:defRPr>
                <a:solidFill>
                  <a:schemeClr val="dk1"/>
                </a:solidFill>
                <a:latin typeface="Montserrat SemiBold"/>
                <a:ea typeface="Montserrat SemiBold"/>
                <a:cs typeface="Montserrat SemiBold"/>
                <a:sym typeface="Montserrat SemiBold"/>
              </a:defRPr>
            </a:lvl3pPr>
            <a:lvl4pPr lvl="3" algn="ctr">
              <a:buNone/>
              <a:defRPr>
                <a:solidFill>
                  <a:schemeClr val="dk1"/>
                </a:solidFill>
                <a:latin typeface="Montserrat SemiBold"/>
                <a:ea typeface="Montserrat SemiBold"/>
                <a:cs typeface="Montserrat SemiBold"/>
                <a:sym typeface="Montserrat SemiBold"/>
              </a:defRPr>
            </a:lvl4pPr>
            <a:lvl5pPr lvl="4" algn="ctr">
              <a:buNone/>
              <a:defRPr>
                <a:solidFill>
                  <a:schemeClr val="dk1"/>
                </a:solidFill>
                <a:latin typeface="Montserrat SemiBold"/>
                <a:ea typeface="Montserrat SemiBold"/>
                <a:cs typeface="Montserrat SemiBold"/>
                <a:sym typeface="Montserrat SemiBold"/>
              </a:defRPr>
            </a:lvl5pPr>
            <a:lvl6pPr lvl="5" algn="ctr">
              <a:buNone/>
              <a:defRPr>
                <a:solidFill>
                  <a:schemeClr val="dk1"/>
                </a:solidFill>
                <a:latin typeface="Montserrat SemiBold"/>
                <a:ea typeface="Montserrat SemiBold"/>
                <a:cs typeface="Montserrat SemiBold"/>
                <a:sym typeface="Montserrat SemiBold"/>
              </a:defRPr>
            </a:lvl6pPr>
            <a:lvl7pPr lvl="6" algn="ctr">
              <a:buNone/>
              <a:defRPr>
                <a:solidFill>
                  <a:schemeClr val="dk1"/>
                </a:solidFill>
                <a:latin typeface="Montserrat SemiBold"/>
                <a:ea typeface="Montserrat SemiBold"/>
                <a:cs typeface="Montserrat SemiBold"/>
                <a:sym typeface="Montserrat SemiBold"/>
              </a:defRPr>
            </a:lvl7pPr>
            <a:lvl8pPr lvl="7" algn="ctr">
              <a:buNone/>
              <a:defRPr>
                <a:solidFill>
                  <a:schemeClr val="dk1"/>
                </a:solidFill>
                <a:latin typeface="Montserrat SemiBold"/>
                <a:ea typeface="Montserrat SemiBold"/>
                <a:cs typeface="Montserrat SemiBold"/>
                <a:sym typeface="Montserrat SemiBold"/>
              </a:defRPr>
            </a:lvl8pPr>
            <a:lvl9pPr lvl="8" algn="ctr">
              <a:buNone/>
              <a:defRPr>
                <a:solidFill>
                  <a:schemeClr val="dk1"/>
                </a:solidFill>
                <a:latin typeface="Montserrat SemiBold"/>
                <a:ea typeface="Montserrat SemiBold"/>
                <a:cs typeface="Montserrat SemiBold"/>
                <a:sym typeface="Montserrat SemiBol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42"/>
        <p:cNvGrpSpPr/>
        <p:nvPr/>
      </p:nvGrpSpPr>
      <p:grpSpPr>
        <a:xfrm>
          <a:off x="0" y="0"/>
          <a:ext cx="0" cy="0"/>
          <a:chOff x="0" y="0"/>
          <a:chExt cx="0" cy="0"/>
        </a:xfrm>
      </p:grpSpPr>
      <p:sp>
        <p:nvSpPr>
          <p:cNvPr id="43" name="Google Shape;43;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44" name="Google Shape;44;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45" name="Google Shape;45;p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lt2"/>
                </a:solidFill>
              </a:defRPr>
            </a:lvl1pPr>
            <a:lvl2pPr lvl="1" algn="r">
              <a:buNone/>
              <a:defRPr sz="1300">
                <a:solidFill>
                  <a:schemeClr val="lt2"/>
                </a:solidFill>
              </a:defRPr>
            </a:lvl2pPr>
            <a:lvl3pPr lvl="2" algn="r">
              <a:buNone/>
              <a:defRPr sz="1300">
                <a:solidFill>
                  <a:schemeClr val="lt2"/>
                </a:solidFill>
              </a:defRPr>
            </a:lvl3pPr>
            <a:lvl4pPr lvl="3" algn="r">
              <a:buNone/>
              <a:defRPr sz="1300">
                <a:solidFill>
                  <a:schemeClr val="lt2"/>
                </a:solidFill>
              </a:defRPr>
            </a:lvl4pPr>
            <a:lvl5pPr lvl="4" algn="r">
              <a:buNone/>
              <a:defRPr sz="1300">
                <a:solidFill>
                  <a:schemeClr val="lt2"/>
                </a:solidFill>
              </a:defRPr>
            </a:lvl5pPr>
            <a:lvl6pPr lvl="5" algn="r">
              <a:buNone/>
              <a:defRPr sz="1300">
                <a:solidFill>
                  <a:schemeClr val="lt2"/>
                </a:solidFill>
              </a:defRPr>
            </a:lvl6pPr>
            <a:lvl7pPr lvl="6" algn="r">
              <a:buNone/>
              <a:defRPr sz="1300">
                <a:solidFill>
                  <a:schemeClr val="lt2"/>
                </a:solidFill>
              </a:defRPr>
            </a:lvl7pPr>
            <a:lvl8pPr lvl="7" algn="r">
              <a:buNone/>
              <a:defRPr sz="1300">
                <a:solidFill>
                  <a:schemeClr val="lt2"/>
                </a:solidFill>
              </a:defRPr>
            </a:lvl8pPr>
            <a:lvl9pPr lvl="8" algn="r">
              <a:buNone/>
              <a:defRPr sz="13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7"/>
          <p:cNvPicPr preferRelativeResize="0"/>
          <p:nvPr/>
        </p:nvPicPr>
        <p:blipFill rotWithShape="1">
          <a:blip r:embed="rId3">
            <a:alphaModFix/>
          </a:blip>
          <a:srcRect t="7547" b="7547"/>
          <a:stretch/>
        </p:blipFill>
        <p:spPr>
          <a:xfrm>
            <a:off x="0" y="-10085"/>
            <a:ext cx="9144000" cy="5163671"/>
          </a:xfrm>
          <a:prstGeom prst="rect">
            <a:avLst/>
          </a:prstGeom>
          <a:noFill/>
          <a:ln>
            <a:noFill/>
          </a:ln>
        </p:spPr>
      </p:pic>
      <p:sp>
        <p:nvSpPr>
          <p:cNvPr id="109" name="Google Shape;109;p17"/>
          <p:cNvSpPr/>
          <p:nvPr/>
        </p:nvSpPr>
        <p:spPr>
          <a:xfrm>
            <a:off x="1333072" y="280902"/>
            <a:ext cx="6426600" cy="1379400"/>
          </a:xfrm>
          <a:prstGeom prst="rect">
            <a:avLst/>
          </a:prstGeom>
          <a:noFill/>
          <a:ln w="1270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0" i="0" u="none" strike="noStrike" cap="none">
                <a:solidFill>
                  <a:srgbClr val="B5D9D9"/>
                </a:solidFill>
                <a:latin typeface="Gill Sans"/>
                <a:ea typeface="Gill Sans"/>
                <a:cs typeface="Gill Sans"/>
                <a:sym typeface="Gill Sans"/>
              </a:rPr>
              <a:t>National Weather Service Melbourne</a:t>
            </a:r>
            <a:endParaRPr sz="1100"/>
          </a:p>
          <a:p>
            <a:pPr marL="0" marR="0" lvl="0" indent="0" algn="ctr" rtl="0">
              <a:spcBef>
                <a:spcPts val="0"/>
              </a:spcBef>
              <a:spcAft>
                <a:spcPts val="0"/>
              </a:spcAft>
              <a:buNone/>
            </a:pPr>
            <a:r>
              <a:rPr lang="en" sz="3000" i="1">
                <a:solidFill>
                  <a:schemeClr val="lt1"/>
                </a:solidFill>
                <a:latin typeface="Gill Sans"/>
                <a:ea typeface="Gill Sans"/>
                <a:cs typeface="Gill Sans"/>
                <a:sym typeface="Gill Sans"/>
              </a:rPr>
              <a:t>2025 - 2026 Fire Season Outlook</a:t>
            </a:r>
            <a:endParaRPr sz="1100"/>
          </a:p>
        </p:txBody>
      </p:sp>
      <p:sp>
        <p:nvSpPr>
          <p:cNvPr id="110" name="Google Shape;110;p17"/>
          <p:cNvSpPr/>
          <p:nvPr/>
        </p:nvSpPr>
        <p:spPr>
          <a:xfrm>
            <a:off x="1949593" y="3331029"/>
            <a:ext cx="5244900" cy="1488600"/>
          </a:xfrm>
          <a:prstGeom prst="rect">
            <a:avLst/>
          </a:prstGeom>
          <a:solidFill>
            <a:schemeClr val="dk1">
              <a:alpha val="40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a:solidFill>
                  <a:schemeClr val="lt1"/>
                </a:solidFill>
                <a:latin typeface="Gill Sans"/>
                <a:ea typeface="Gill Sans"/>
                <a:cs typeface="Gill Sans"/>
                <a:sym typeface="Gill Sans"/>
              </a:rPr>
              <a:t>Zach Law</a:t>
            </a:r>
            <a:endParaRPr sz="1100"/>
          </a:p>
          <a:p>
            <a:pPr marL="0" marR="0" lvl="0" indent="0" algn="ctr" rtl="0">
              <a:spcBef>
                <a:spcPts val="0"/>
              </a:spcBef>
              <a:spcAft>
                <a:spcPts val="0"/>
              </a:spcAft>
              <a:buNone/>
            </a:pPr>
            <a:r>
              <a:rPr lang="en" sz="1900">
                <a:solidFill>
                  <a:schemeClr val="lt1"/>
                </a:solidFill>
                <a:latin typeface="Gill Sans"/>
                <a:ea typeface="Gill Sans"/>
                <a:cs typeface="Gill Sans"/>
                <a:sym typeface="Gill Sans"/>
              </a:rPr>
              <a:t>Meteorologist &amp; Fire Program Leader</a:t>
            </a:r>
            <a:endParaRPr sz="1100"/>
          </a:p>
          <a:p>
            <a:pPr marL="0" marR="0" lvl="0" indent="0" algn="ctr" rtl="0">
              <a:spcBef>
                <a:spcPts val="0"/>
              </a:spcBef>
              <a:spcAft>
                <a:spcPts val="0"/>
              </a:spcAft>
              <a:buNone/>
            </a:pPr>
            <a:r>
              <a:rPr lang="en" sz="800">
                <a:solidFill>
                  <a:schemeClr val="lt1"/>
                </a:solidFill>
                <a:latin typeface="Gill Sans"/>
                <a:ea typeface="Gill Sans"/>
                <a:cs typeface="Gill Sans"/>
                <a:sym typeface="Gill Sans"/>
              </a:rPr>
              <a:t>--------------------------------------------------------------------------------------------------------------------------------------------------</a:t>
            </a:r>
            <a:endParaRPr sz="1100"/>
          </a:p>
          <a:p>
            <a:pPr marL="0" marR="0" lvl="0" indent="0" algn="ctr" rtl="0">
              <a:spcBef>
                <a:spcPts val="0"/>
              </a:spcBef>
              <a:spcAft>
                <a:spcPts val="0"/>
              </a:spcAft>
              <a:buNone/>
            </a:pPr>
            <a:r>
              <a:rPr lang="en" sz="1900">
                <a:solidFill>
                  <a:schemeClr val="lt1"/>
                </a:solidFill>
                <a:latin typeface="Gill Sans"/>
                <a:ea typeface="Gill Sans"/>
                <a:cs typeface="Gill Sans"/>
                <a:sym typeface="Gill Sans"/>
              </a:rPr>
              <a:t>National Weather Service – Melbourne, FL</a:t>
            </a:r>
            <a:endParaRPr sz="1100"/>
          </a:p>
          <a:p>
            <a:pPr marL="0" marR="0" lvl="0" indent="0" algn="ctr" rtl="0">
              <a:spcBef>
                <a:spcPts val="0"/>
              </a:spcBef>
              <a:spcAft>
                <a:spcPts val="0"/>
              </a:spcAft>
              <a:buNone/>
            </a:pPr>
            <a:r>
              <a:rPr lang="en" sz="1900">
                <a:solidFill>
                  <a:schemeClr val="lt1"/>
                </a:solidFill>
                <a:latin typeface="Gill Sans"/>
                <a:ea typeface="Gill Sans"/>
                <a:cs typeface="Gill Sans"/>
                <a:sym typeface="Gill Sans"/>
              </a:rPr>
              <a:t>zachery.law@noaa.gov</a:t>
            </a:r>
            <a:endParaRPr sz="1100"/>
          </a:p>
        </p:txBody>
      </p:sp>
      <p:pic>
        <p:nvPicPr>
          <p:cNvPr id="111" name="Google Shape;111;p17"/>
          <p:cNvPicPr preferRelativeResize="0"/>
          <p:nvPr/>
        </p:nvPicPr>
        <p:blipFill rotWithShape="1">
          <a:blip r:embed="rId4">
            <a:alphaModFix/>
          </a:blip>
          <a:srcRect/>
          <a:stretch/>
        </p:blipFill>
        <p:spPr>
          <a:xfrm>
            <a:off x="863656" y="3560934"/>
            <a:ext cx="1028700" cy="1028700"/>
          </a:xfrm>
          <a:prstGeom prst="rect">
            <a:avLst/>
          </a:prstGeom>
          <a:noFill/>
          <a:ln>
            <a:noFill/>
          </a:ln>
        </p:spPr>
      </p:pic>
      <p:pic>
        <p:nvPicPr>
          <p:cNvPr id="112" name="Google Shape;112;p17"/>
          <p:cNvPicPr preferRelativeResize="0"/>
          <p:nvPr/>
        </p:nvPicPr>
        <p:blipFill rotWithShape="1">
          <a:blip r:embed="rId5">
            <a:alphaModFix/>
          </a:blip>
          <a:srcRect/>
          <a:stretch/>
        </p:blipFill>
        <p:spPr>
          <a:xfrm>
            <a:off x="7258661" y="3560934"/>
            <a:ext cx="1028700" cy="1028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body" idx="1"/>
          </p:nvPr>
        </p:nvSpPr>
        <p:spPr>
          <a:xfrm>
            <a:off x="130233" y="32323"/>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Fire Season Outlook</a:t>
            </a:r>
            <a:endParaRPr dirty="0"/>
          </a:p>
        </p:txBody>
      </p:sp>
      <p:sp>
        <p:nvSpPr>
          <p:cNvPr id="118" name="Google Shape;118;p18"/>
          <p:cNvSpPr txBox="1">
            <a:spLocks noGrp="1"/>
          </p:cNvSpPr>
          <p:nvPr>
            <p:ph type="body" idx="2"/>
          </p:nvPr>
        </p:nvSpPr>
        <p:spPr>
          <a:xfrm>
            <a:off x="411478" y="410453"/>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Overview</a:t>
            </a:r>
            <a:endParaRPr dirty="0"/>
          </a:p>
        </p:txBody>
      </p:sp>
      <p:sp>
        <p:nvSpPr>
          <p:cNvPr id="119" name="Google Shape;119;p18"/>
          <p:cNvSpPr txBox="1"/>
          <p:nvPr/>
        </p:nvSpPr>
        <p:spPr>
          <a:xfrm>
            <a:off x="411475" y="1487400"/>
            <a:ext cx="4665300" cy="2385000"/>
          </a:xfrm>
          <a:prstGeom prst="rect">
            <a:avLst/>
          </a:prstGeom>
          <a:noFill/>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chemeClr val="dk2"/>
              </a:buClr>
              <a:buSzPts val="1800"/>
              <a:buChar char="●"/>
            </a:pPr>
            <a:r>
              <a:rPr lang="en" sz="1800">
                <a:solidFill>
                  <a:schemeClr val="dk2"/>
                </a:solidFill>
              </a:rPr>
              <a:t>2025 In Review</a:t>
            </a:r>
            <a:endParaRPr sz="1800">
              <a:solidFill>
                <a:schemeClr val="dk2"/>
              </a:solidFill>
            </a:endParaRPr>
          </a:p>
          <a:p>
            <a:pPr marL="457200" lvl="0" indent="-342900" algn="l" rtl="0">
              <a:lnSpc>
                <a:spcPct val="150000"/>
              </a:lnSpc>
              <a:spcBef>
                <a:spcPts val="0"/>
              </a:spcBef>
              <a:spcAft>
                <a:spcPts val="0"/>
              </a:spcAft>
              <a:buClr>
                <a:schemeClr val="dk2"/>
              </a:buClr>
              <a:buSzPts val="1800"/>
              <a:buChar char="●"/>
            </a:pPr>
            <a:r>
              <a:rPr lang="en" sz="1800">
                <a:solidFill>
                  <a:schemeClr val="dk2"/>
                </a:solidFill>
              </a:rPr>
              <a:t>Current Conditions</a:t>
            </a:r>
            <a:endParaRPr sz="1800">
              <a:solidFill>
                <a:schemeClr val="dk2"/>
              </a:solidFill>
            </a:endParaRPr>
          </a:p>
          <a:p>
            <a:pPr marL="457200" lvl="0" indent="-342900" algn="l" rtl="0">
              <a:lnSpc>
                <a:spcPct val="150000"/>
              </a:lnSpc>
              <a:spcBef>
                <a:spcPts val="0"/>
              </a:spcBef>
              <a:spcAft>
                <a:spcPts val="0"/>
              </a:spcAft>
              <a:buClr>
                <a:schemeClr val="dk2"/>
              </a:buClr>
              <a:buSzPts val="1800"/>
              <a:buChar char="●"/>
            </a:pPr>
            <a:r>
              <a:rPr lang="en" sz="1800">
                <a:solidFill>
                  <a:schemeClr val="dk2"/>
                </a:solidFill>
              </a:rPr>
              <a:t>Seasonal Outlook</a:t>
            </a:r>
            <a:endParaRPr sz="1800">
              <a:solidFill>
                <a:schemeClr val="dk2"/>
              </a:solidFill>
            </a:endParaRPr>
          </a:p>
          <a:p>
            <a:pPr marL="457200" lvl="0" indent="-342900" algn="l" rtl="0">
              <a:lnSpc>
                <a:spcPct val="150000"/>
              </a:lnSpc>
              <a:spcBef>
                <a:spcPts val="0"/>
              </a:spcBef>
              <a:spcAft>
                <a:spcPts val="0"/>
              </a:spcAft>
              <a:buClr>
                <a:schemeClr val="dk2"/>
              </a:buClr>
              <a:buSzPts val="1800"/>
              <a:buChar char="●"/>
            </a:pPr>
            <a:r>
              <a:rPr lang="en" sz="1800">
                <a:solidFill>
                  <a:schemeClr val="dk2"/>
                </a:solidFill>
              </a:rPr>
              <a:t>NWS Products &amp; Services</a:t>
            </a:r>
            <a:endParaRPr sz="1800">
              <a:solidFill>
                <a:schemeClr val="dk2"/>
              </a:solidFill>
            </a:endParaRPr>
          </a:p>
          <a:p>
            <a:pPr marL="457200" lvl="0" indent="-342900" algn="l" rtl="0">
              <a:lnSpc>
                <a:spcPct val="150000"/>
              </a:lnSpc>
              <a:spcBef>
                <a:spcPts val="0"/>
              </a:spcBef>
              <a:spcAft>
                <a:spcPts val="0"/>
              </a:spcAft>
              <a:buClr>
                <a:schemeClr val="dk2"/>
              </a:buClr>
              <a:buSzPts val="1800"/>
              <a:buChar char="●"/>
            </a:pPr>
            <a:r>
              <a:rPr lang="en" sz="1800">
                <a:solidFill>
                  <a:schemeClr val="dk2"/>
                </a:solidFill>
              </a:rPr>
              <a:t>Summary</a:t>
            </a:r>
            <a:endParaRPr sz="1800">
              <a:solidFill>
                <a:schemeClr val="dk2"/>
              </a:solidFill>
            </a:endParaRPr>
          </a:p>
        </p:txBody>
      </p:sp>
      <p:pic>
        <p:nvPicPr>
          <p:cNvPr id="120" name="Google Shape;120;p18" title="current_fl_text.png"/>
          <p:cNvPicPr preferRelativeResize="0"/>
          <p:nvPr/>
        </p:nvPicPr>
        <p:blipFill rotWithShape="1">
          <a:blip r:embed="rId3">
            <a:alphaModFix/>
          </a:blip>
          <a:srcRect/>
          <a:stretch/>
        </p:blipFill>
        <p:spPr>
          <a:xfrm>
            <a:off x="3823375" y="768879"/>
            <a:ext cx="5320630" cy="4111396"/>
          </a:xfrm>
          <a:prstGeom prst="rect">
            <a:avLst/>
          </a:prstGeom>
          <a:noFill/>
          <a:ln>
            <a:noFill/>
          </a:ln>
        </p:spPr>
      </p:pic>
      <p:sp>
        <p:nvSpPr>
          <p:cNvPr id="121" name="Google Shape;121;p18"/>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Clr>
                <a:srgbClr val="000000"/>
              </a:buClr>
              <a:buFont typeface="Arial"/>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2025 In Review</a:t>
            </a:r>
            <a:endParaRPr dirty="0"/>
          </a:p>
        </p:txBody>
      </p:sp>
      <p:sp>
        <p:nvSpPr>
          <p:cNvPr id="127" name="Google Shape;127;p19"/>
          <p:cNvSpPr txBox="1">
            <a:spLocks noGrp="1"/>
          </p:cNvSpPr>
          <p:nvPr>
            <p:ph type="body" idx="2"/>
          </p:nvPr>
        </p:nvSpPr>
        <p:spPr>
          <a:xfrm>
            <a:off x="411478" y="410453"/>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NWS Melbourne Spot Requests</a:t>
            </a:r>
            <a:endParaRPr dirty="0"/>
          </a:p>
        </p:txBody>
      </p:sp>
      <p:graphicFrame>
        <p:nvGraphicFramePr>
          <p:cNvPr id="128" name="Google Shape;128;p19"/>
          <p:cNvGraphicFramePr/>
          <p:nvPr/>
        </p:nvGraphicFramePr>
        <p:xfrm>
          <a:off x="137150" y="2793425"/>
          <a:ext cx="4259125" cy="1961325"/>
        </p:xfrm>
        <a:graphic>
          <a:graphicData uri="http://schemas.openxmlformats.org/drawingml/2006/table">
            <a:tbl>
              <a:tblPr>
                <a:noFill/>
                <a:tableStyleId>{A783A1A2-4B12-4251-84DC-F6AA4AC7B925}</a:tableStyleId>
              </a:tblPr>
              <a:tblGrid>
                <a:gridCol w="1065250">
                  <a:extLst>
                    <a:ext uri="{9D8B030D-6E8A-4147-A177-3AD203B41FA5}">
                      <a16:colId xmlns:a16="http://schemas.microsoft.com/office/drawing/2014/main" val="20000"/>
                    </a:ext>
                  </a:extLst>
                </a:gridCol>
                <a:gridCol w="529625">
                  <a:extLst>
                    <a:ext uri="{9D8B030D-6E8A-4147-A177-3AD203B41FA5}">
                      <a16:colId xmlns:a16="http://schemas.microsoft.com/office/drawing/2014/main" val="20001"/>
                    </a:ext>
                  </a:extLst>
                </a:gridCol>
                <a:gridCol w="548375">
                  <a:extLst>
                    <a:ext uri="{9D8B030D-6E8A-4147-A177-3AD203B41FA5}">
                      <a16:colId xmlns:a16="http://schemas.microsoft.com/office/drawing/2014/main" val="20002"/>
                    </a:ext>
                  </a:extLst>
                </a:gridCol>
                <a:gridCol w="545975">
                  <a:extLst>
                    <a:ext uri="{9D8B030D-6E8A-4147-A177-3AD203B41FA5}">
                      <a16:colId xmlns:a16="http://schemas.microsoft.com/office/drawing/2014/main" val="20003"/>
                    </a:ext>
                  </a:extLst>
                </a:gridCol>
                <a:gridCol w="516050">
                  <a:extLst>
                    <a:ext uri="{9D8B030D-6E8A-4147-A177-3AD203B41FA5}">
                      <a16:colId xmlns:a16="http://schemas.microsoft.com/office/drawing/2014/main" val="20004"/>
                    </a:ext>
                  </a:extLst>
                </a:gridCol>
                <a:gridCol w="526925">
                  <a:extLst>
                    <a:ext uri="{9D8B030D-6E8A-4147-A177-3AD203B41FA5}">
                      <a16:colId xmlns:a16="http://schemas.microsoft.com/office/drawing/2014/main" val="20005"/>
                    </a:ext>
                  </a:extLst>
                </a:gridCol>
                <a:gridCol w="526925">
                  <a:extLst>
                    <a:ext uri="{9D8B030D-6E8A-4147-A177-3AD203B41FA5}">
                      <a16:colId xmlns:a16="http://schemas.microsoft.com/office/drawing/2014/main" val="20006"/>
                    </a:ext>
                  </a:extLst>
                </a:gridCol>
              </a:tblGrid>
              <a:tr h="69417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Jan.</a:t>
                      </a:r>
                      <a:endParaRPr/>
                    </a:p>
                  </a:txBody>
                  <a:tcPr marL="91425" marR="91425" marT="91425" marB="91425"/>
                </a:tc>
                <a:tc>
                  <a:txBody>
                    <a:bodyPr/>
                    <a:lstStyle/>
                    <a:p>
                      <a:pPr marL="0" lvl="0" indent="0" algn="l" rtl="0">
                        <a:spcBef>
                          <a:spcPts val="0"/>
                        </a:spcBef>
                        <a:spcAft>
                          <a:spcPts val="0"/>
                        </a:spcAft>
                        <a:buNone/>
                      </a:pPr>
                      <a:r>
                        <a:rPr lang="en"/>
                        <a:t>Feb.</a:t>
                      </a:r>
                      <a:endParaRPr/>
                    </a:p>
                  </a:txBody>
                  <a:tcPr marL="91425" marR="91425" marT="91425" marB="91425"/>
                </a:tc>
                <a:tc>
                  <a:txBody>
                    <a:bodyPr/>
                    <a:lstStyle/>
                    <a:p>
                      <a:pPr marL="0" lvl="0" indent="0" algn="l" rtl="0">
                        <a:spcBef>
                          <a:spcPts val="0"/>
                        </a:spcBef>
                        <a:spcAft>
                          <a:spcPts val="0"/>
                        </a:spcAft>
                        <a:buNone/>
                      </a:pPr>
                      <a:r>
                        <a:rPr lang="en"/>
                        <a:t>Mar.</a:t>
                      </a:r>
                      <a:endParaRPr/>
                    </a:p>
                  </a:txBody>
                  <a:tcPr marL="91425" marR="91425" marT="91425" marB="91425"/>
                </a:tc>
                <a:tc>
                  <a:txBody>
                    <a:bodyPr/>
                    <a:lstStyle/>
                    <a:p>
                      <a:pPr marL="0" lvl="0" indent="0" algn="l" rtl="0">
                        <a:spcBef>
                          <a:spcPts val="0"/>
                        </a:spcBef>
                        <a:spcAft>
                          <a:spcPts val="0"/>
                        </a:spcAft>
                        <a:buNone/>
                      </a:pPr>
                      <a:r>
                        <a:rPr lang="en"/>
                        <a:t>Apr.</a:t>
                      </a:r>
                      <a:endParaRPr/>
                    </a:p>
                  </a:txBody>
                  <a:tcPr marL="91425" marR="91425" marT="91425" marB="91425"/>
                </a:tc>
                <a:tc>
                  <a:txBody>
                    <a:bodyPr/>
                    <a:lstStyle/>
                    <a:p>
                      <a:pPr marL="0" lvl="0" indent="0" algn="l" rtl="0">
                        <a:spcBef>
                          <a:spcPts val="0"/>
                        </a:spcBef>
                        <a:spcAft>
                          <a:spcPts val="0"/>
                        </a:spcAft>
                        <a:buNone/>
                      </a:pPr>
                      <a:r>
                        <a:rPr lang="en"/>
                        <a:t>May</a:t>
                      </a:r>
                      <a:endParaRPr/>
                    </a:p>
                  </a:txBody>
                  <a:tcPr marL="91425" marR="91425" marT="91425" marB="91425"/>
                </a:tc>
                <a:tc>
                  <a:txBody>
                    <a:bodyPr/>
                    <a:lstStyle/>
                    <a:p>
                      <a:pPr marL="0" lvl="0" indent="0" algn="l" rtl="0">
                        <a:spcBef>
                          <a:spcPts val="0"/>
                        </a:spcBef>
                        <a:spcAft>
                          <a:spcPts val="0"/>
                        </a:spcAft>
                        <a:buNone/>
                      </a:pPr>
                      <a:r>
                        <a:rPr lang="en"/>
                        <a:t>Jun.</a:t>
                      </a:r>
                      <a:endParaRPr/>
                    </a:p>
                  </a:txBody>
                  <a:tcPr marL="91425" marR="91425" marT="91425" marB="91425"/>
                </a:tc>
                <a:extLst>
                  <a:ext uri="{0D108BD9-81ED-4DB2-BD59-A6C34878D82A}">
                    <a16:rowId xmlns:a16="http://schemas.microsoft.com/office/drawing/2014/main" val="10000"/>
                  </a:ext>
                </a:extLst>
              </a:tr>
              <a:tr h="694175">
                <a:tc>
                  <a:txBody>
                    <a:bodyPr/>
                    <a:lstStyle/>
                    <a:p>
                      <a:pPr marL="0" lvl="0" indent="0" algn="l" rtl="0">
                        <a:spcBef>
                          <a:spcPts val="0"/>
                        </a:spcBef>
                        <a:spcAft>
                          <a:spcPts val="0"/>
                        </a:spcAft>
                        <a:buNone/>
                      </a:pPr>
                      <a:r>
                        <a:rPr lang="en"/>
                        <a:t>Prescribed</a:t>
                      </a:r>
                      <a:endParaRPr/>
                    </a:p>
                  </a:txBody>
                  <a:tcPr marL="91425" marR="91425" marT="91425" marB="91425"/>
                </a:tc>
                <a:tc>
                  <a:txBody>
                    <a:bodyPr/>
                    <a:lstStyle/>
                    <a:p>
                      <a:pPr marL="0" lvl="0" indent="0" algn="l" rtl="0">
                        <a:spcBef>
                          <a:spcPts val="0"/>
                        </a:spcBef>
                        <a:spcAft>
                          <a:spcPts val="0"/>
                        </a:spcAft>
                        <a:buNone/>
                      </a:pPr>
                      <a:r>
                        <a:rPr lang="en"/>
                        <a:t>74</a:t>
                      </a:r>
                      <a:endParaRPr/>
                    </a:p>
                  </a:txBody>
                  <a:tcPr marL="91425" marR="91425" marT="91425" marB="91425"/>
                </a:tc>
                <a:tc>
                  <a:txBody>
                    <a:bodyPr/>
                    <a:lstStyle/>
                    <a:p>
                      <a:pPr marL="0" lvl="0" indent="0" algn="l" rtl="0">
                        <a:spcBef>
                          <a:spcPts val="0"/>
                        </a:spcBef>
                        <a:spcAft>
                          <a:spcPts val="0"/>
                        </a:spcAft>
                        <a:buNone/>
                      </a:pPr>
                      <a:r>
                        <a:rPr lang="en"/>
                        <a:t>48</a:t>
                      </a:r>
                      <a:endParaRPr/>
                    </a:p>
                  </a:txBody>
                  <a:tcPr marL="91425" marR="91425" marT="91425" marB="91425"/>
                </a:tc>
                <a:tc>
                  <a:txBody>
                    <a:bodyPr/>
                    <a:lstStyle/>
                    <a:p>
                      <a:pPr marL="0" lvl="0" indent="0" algn="l" rtl="0">
                        <a:spcBef>
                          <a:spcPts val="0"/>
                        </a:spcBef>
                        <a:spcAft>
                          <a:spcPts val="0"/>
                        </a:spcAft>
                        <a:buNone/>
                      </a:pPr>
                      <a:r>
                        <a:rPr lang="en"/>
                        <a:t>28</a:t>
                      </a:r>
                      <a:endParaRPr/>
                    </a:p>
                  </a:txBody>
                  <a:tcPr marL="91425" marR="91425" marT="91425" marB="91425"/>
                </a:tc>
                <a:tc>
                  <a:txBody>
                    <a:bodyPr/>
                    <a:lstStyle/>
                    <a:p>
                      <a:pPr marL="0" lvl="0" indent="0" algn="l" rtl="0">
                        <a:spcBef>
                          <a:spcPts val="0"/>
                        </a:spcBef>
                        <a:spcAft>
                          <a:spcPts val="0"/>
                        </a:spcAft>
                        <a:buNone/>
                      </a:pPr>
                      <a:r>
                        <a:rPr lang="en"/>
                        <a:t>14</a:t>
                      </a:r>
                      <a:endParaRPr/>
                    </a:p>
                  </a:txBody>
                  <a:tcPr marL="91425" marR="91425" marT="91425" marB="91425"/>
                </a:tc>
                <a:tc>
                  <a:txBody>
                    <a:bodyPr/>
                    <a:lstStyle/>
                    <a:p>
                      <a:pPr marL="0" lvl="0" indent="0" algn="l" rtl="0">
                        <a:spcBef>
                          <a:spcPts val="0"/>
                        </a:spcBef>
                        <a:spcAft>
                          <a:spcPts val="0"/>
                        </a:spcAft>
                        <a:buNone/>
                      </a:pPr>
                      <a:r>
                        <a:rPr lang="en"/>
                        <a:t>18</a:t>
                      </a:r>
                      <a:endParaRPr/>
                    </a:p>
                  </a:txBody>
                  <a:tcPr marL="91425" marR="91425" marT="91425" marB="91425"/>
                </a:tc>
                <a:tc>
                  <a:txBody>
                    <a:bodyPr/>
                    <a:lstStyle/>
                    <a:p>
                      <a:pPr marL="0" lvl="0" indent="0" algn="l" rtl="0">
                        <a:spcBef>
                          <a:spcPts val="0"/>
                        </a:spcBef>
                        <a:spcAft>
                          <a:spcPts val="0"/>
                        </a:spcAft>
                        <a:buNone/>
                      </a:pPr>
                      <a:r>
                        <a:rPr lang="en"/>
                        <a:t>56</a:t>
                      </a:r>
                      <a:endParaRPr/>
                    </a:p>
                  </a:txBody>
                  <a:tcPr marL="91425" marR="91425" marT="91425" marB="91425"/>
                </a:tc>
                <a:extLst>
                  <a:ext uri="{0D108BD9-81ED-4DB2-BD59-A6C34878D82A}">
                    <a16:rowId xmlns:a16="http://schemas.microsoft.com/office/drawing/2014/main" val="10001"/>
                  </a:ext>
                </a:extLst>
              </a:tr>
              <a:tr h="572975">
                <a:tc>
                  <a:txBody>
                    <a:bodyPr/>
                    <a:lstStyle/>
                    <a:p>
                      <a:pPr marL="0" lvl="0" indent="0" algn="l" rtl="0">
                        <a:spcBef>
                          <a:spcPts val="0"/>
                        </a:spcBef>
                        <a:spcAft>
                          <a:spcPts val="0"/>
                        </a:spcAft>
                        <a:buNone/>
                      </a:pPr>
                      <a:r>
                        <a:rPr lang="en"/>
                        <a:t>Wildfire</a:t>
                      </a:r>
                      <a:endParaRPr/>
                    </a:p>
                  </a:txBody>
                  <a:tcPr marL="91425" marR="91425" marT="91425" marB="91425"/>
                </a:tc>
                <a:tc>
                  <a:txBody>
                    <a:bodyPr/>
                    <a:lstStyle/>
                    <a:p>
                      <a:pPr marL="0" lvl="0" indent="0" algn="l" rtl="0">
                        <a:spcBef>
                          <a:spcPts val="0"/>
                        </a:spcBef>
                        <a:spcAft>
                          <a:spcPts val="0"/>
                        </a:spcAft>
                        <a:buNone/>
                      </a:pPr>
                      <a:r>
                        <a:rPr lang="en"/>
                        <a:t>1</a:t>
                      </a:r>
                      <a:endParaRPr/>
                    </a:p>
                  </a:txBody>
                  <a:tcPr marL="91425" marR="91425" marT="91425" marB="91425"/>
                </a:tc>
                <a:tc>
                  <a:txBody>
                    <a:bodyPr/>
                    <a:lstStyle/>
                    <a:p>
                      <a:pPr marL="0" lvl="0" indent="0" algn="l" rtl="0">
                        <a:spcBef>
                          <a:spcPts val="0"/>
                        </a:spcBef>
                        <a:spcAft>
                          <a:spcPts val="0"/>
                        </a:spcAft>
                        <a:buNone/>
                      </a:pPr>
                      <a:r>
                        <a:rPr lang="en"/>
                        <a:t>4</a:t>
                      </a:r>
                      <a:endParaRPr/>
                    </a:p>
                  </a:txBody>
                  <a:tcPr marL="91425" marR="91425" marT="91425" marB="91425"/>
                </a:tc>
                <a:tc>
                  <a:txBody>
                    <a:bodyPr/>
                    <a:lstStyle/>
                    <a:p>
                      <a:pPr marL="0" lvl="0" indent="0" algn="l" rtl="0">
                        <a:spcBef>
                          <a:spcPts val="0"/>
                        </a:spcBef>
                        <a:spcAft>
                          <a:spcPts val="0"/>
                        </a:spcAft>
                        <a:buNone/>
                      </a:pPr>
                      <a:r>
                        <a:rPr lang="en"/>
                        <a:t>27</a:t>
                      </a:r>
                      <a:endParaRPr/>
                    </a:p>
                  </a:txBody>
                  <a:tcPr marL="91425" marR="91425" marT="91425" marB="91425"/>
                </a:tc>
                <a:tc>
                  <a:txBody>
                    <a:bodyPr/>
                    <a:lstStyle/>
                    <a:p>
                      <a:pPr marL="0" lvl="0" indent="0" algn="l" rtl="0">
                        <a:spcBef>
                          <a:spcPts val="0"/>
                        </a:spcBef>
                        <a:spcAft>
                          <a:spcPts val="0"/>
                        </a:spcAft>
                        <a:buNone/>
                      </a:pPr>
                      <a:r>
                        <a:rPr lang="en"/>
                        <a:t>12</a:t>
                      </a:r>
                      <a:endParaRPr/>
                    </a:p>
                  </a:txBody>
                  <a:tcPr marL="91425" marR="91425" marT="91425" marB="91425"/>
                </a:tc>
                <a:tc>
                  <a:txBody>
                    <a:bodyPr/>
                    <a:lstStyle/>
                    <a:p>
                      <a:pPr marL="0" lvl="0" indent="0" algn="l" rtl="0">
                        <a:spcBef>
                          <a:spcPts val="0"/>
                        </a:spcBef>
                        <a:spcAft>
                          <a:spcPts val="0"/>
                        </a:spcAft>
                        <a:buNone/>
                      </a:pPr>
                      <a:r>
                        <a:rPr lang="en"/>
                        <a:t>5</a:t>
                      </a:r>
                      <a:endParaRPr/>
                    </a:p>
                  </a:txBody>
                  <a:tcPr marL="91425" marR="91425" marT="91425" marB="91425"/>
                </a:tc>
                <a:tc>
                  <a:txBody>
                    <a:bodyPr/>
                    <a:lstStyle/>
                    <a:p>
                      <a:pPr marL="0" lvl="0" indent="0" algn="l" rtl="0">
                        <a:spcBef>
                          <a:spcPts val="0"/>
                        </a:spcBef>
                        <a:spcAft>
                          <a:spcPts val="0"/>
                        </a:spcAft>
                        <a:buNone/>
                      </a:pPr>
                      <a:r>
                        <a:rPr lang="en"/>
                        <a:t>2</a:t>
                      </a:r>
                      <a:endParaRPr/>
                    </a:p>
                  </a:txBody>
                  <a:tcPr marL="91425" marR="91425" marT="91425" marB="91425"/>
                </a:tc>
                <a:extLst>
                  <a:ext uri="{0D108BD9-81ED-4DB2-BD59-A6C34878D82A}">
                    <a16:rowId xmlns:a16="http://schemas.microsoft.com/office/drawing/2014/main" val="10002"/>
                  </a:ext>
                </a:extLst>
              </a:tr>
            </a:tbl>
          </a:graphicData>
        </a:graphic>
      </p:graphicFrame>
      <p:sp>
        <p:nvSpPr>
          <p:cNvPr id="129" name="Google Shape;129;p19"/>
          <p:cNvSpPr txBox="1"/>
          <p:nvPr/>
        </p:nvSpPr>
        <p:spPr>
          <a:xfrm>
            <a:off x="444350" y="2300013"/>
            <a:ext cx="3644700" cy="3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NWS Melbourne Spot Requests</a:t>
            </a:r>
            <a:endParaRPr sz="1800">
              <a:solidFill>
                <a:schemeClr val="dk2"/>
              </a:solidFill>
            </a:endParaRPr>
          </a:p>
        </p:txBody>
      </p:sp>
      <p:sp>
        <p:nvSpPr>
          <p:cNvPr id="130" name="Google Shape;130;p19"/>
          <p:cNvSpPr txBox="1"/>
          <p:nvPr/>
        </p:nvSpPr>
        <p:spPr>
          <a:xfrm>
            <a:off x="137138" y="881700"/>
            <a:ext cx="4151700" cy="13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Issued 356 Spot forecasts for 2025:</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303 Prescribed</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53 Wildfire </a:t>
            </a:r>
            <a:endParaRPr sz="1800">
              <a:solidFill>
                <a:schemeClr val="dk2"/>
              </a:solidFill>
            </a:endParaRPr>
          </a:p>
        </p:txBody>
      </p:sp>
      <p:sp>
        <p:nvSpPr>
          <p:cNvPr id="131" name="Google Shape;131;p19"/>
          <p:cNvSpPr txBox="1"/>
          <p:nvPr/>
        </p:nvSpPr>
        <p:spPr>
          <a:xfrm>
            <a:off x="4790225" y="619275"/>
            <a:ext cx="4259100" cy="230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2"/>
                </a:solidFill>
              </a:rPr>
              <a:t>Seasonal Patterns:</a:t>
            </a:r>
            <a:endParaRPr b="1">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January-February</a:t>
            </a:r>
            <a:endParaRPr>
              <a:solidFill>
                <a:schemeClr val="dk2"/>
              </a:solidFill>
            </a:endParaRPr>
          </a:p>
          <a:p>
            <a:pPr marL="914400" lvl="1" indent="-317500" algn="l" rtl="0">
              <a:spcBef>
                <a:spcPts val="0"/>
              </a:spcBef>
              <a:spcAft>
                <a:spcPts val="0"/>
              </a:spcAft>
              <a:buClr>
                <a:schemeClr val="dk2"/>
              </a:buClr>
              <a:buSzPts val="1400"/>
              <a:buChar char="○"/>
            </a:pPr>
            <a:r>
              <a:rPr lang="en">
                <a:solidFill>
                  <a:schemeClr val="dk2"/>
                </a:solidFill>
              </a:rPr>
              <a:t> Preseason Burning</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March</a:t>
            </a:r>
            <a:endParaRPr>
              <a:solidFill>
                <a:schemeClr val="dk2"/>
              </a:solidFill>
            </a:endParaRPr>
          </a:p>
          <a:p>
            <a:pPr marL="914400" lvl="1" indent="-317500" algn="l" rtl="0">
              <a:spcBef>
                <a:spcPts val="0"/>
              </a:spcBef>
              <a:spcAft>
                <a:spcPts val="0"/>
              </a:spcAft>
              <a:buClr>
                <a:schemeClr val="dk2"/>
              </a:buClr>
              <a:buSzPts val="1400"/>
              <a:buChar char="○"/>
            </a:pPr>
            <a:r>
              <a:rPr lang="en">
                <a:solidFill>
                  <a:schemeClr val="dk2"/>
                </a:solidFill>
              </a:rPr>
              <a:t>Increasing Drought </a:t>
            </a:r>
            <a:endParaRPr>
              <a:solidFill>
                <a:schemeClr val="dk2"/>
              </a:solidFill>
            </a:endParaRPr>
          </a:p>
          <a:p>
            <a:pPr marL="914400" lvl="1" indent="-317500" algn="l" rtl="0">
              <a:spcBef>
                <a:spcPts val="0"/>
              </a:spcBef>
              <a:spcAft>
                <a:spcPts val="0"/>
              </a:spcAft>
              <a:buClr>
                <a:schemeClr val="dk2"/>
              </a:buClr>
              <a:buSzPts val="1400"/>
              <a:buChar char="○"/>
            </a:pPr>
            <a:r>
              <a:rPr lang="en">
                <a:solidFill>
                  <a:schemeClr val="dk2"/>
                </a:solidFill>
              </a:rPr>
              <a:t>Red Flag Conditions - 7 Days</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April-May</a:t>
            </a:r>
            <a:endParaRPr>
              <a:solidFill>
                <a:schemeClr val="dk2"/>
              </a:solidFill>
            </a:endParaRPr>
          </a:p>
          <a:p>
            <a:pPr marL="914400" lvl="1" indent="-317500" algn="l" rtl="0">
              <a:spcBef>
                <a:spcPts val="0"/>
              </a:spcBef>
              <a:spcAft>
                <a:spcPts val="0"/>
              </a:spcAft>
              <a:buClr>
                <a:schemeClr val="dk2"/>
              </a:buClr>
              <a:buSzPts val="1400"/>
              <a:buChar char="○"/>
            </a:pPr>
            <a:r>
              <a:rPr lang="en">
                <a:solidFill>
                  <a:schemeClr val="dk2"/>
                </a:solidFill>
              </a:rPr>
              <a:t> Burn Bans</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June</a:t>
            </a:r>
            <a:endParaRPr>
              <a:solidFill>
                <a:schemeClr val="dk2"/>
              </a:solidFill>
            </a:endParaRPr>
          </a:p>
          <a:p>
            <a:pPr marL="914400" lvl="1" indent="-317500" algn="l" rtl="0">
              <a:spcBef>
                <a:spcPts val="0"/>
              </a:spcBef>
              <a:spcAft>
                <a:spcPts val="0"/>
              </a:spcAft>
              <a:buClr>
                <a:schemeClr val="dk2"/>
              </a:buClr>
              <a:buSzPts val="1400"/>
              <a:buChar char="○"/>
            </a:pPr>
            <a:r>
              <a:rPr lang="en">
                <a:solidFill>
                  <a:schemeClr val="dk2"/>
                </a:solidFill>
              </a:rPr>
              <a:t> Burn Bans Lifted</a:t>
            </a:r>
            <a:endParaRPr>
              <a:solidFill>
                <a:schemeClr val="dk2"/>
              </a:solidFill>
            </a:endParaRPr>
          </a:p>
        </p:txBody>
      </p:sp>
      <p:pic>
        <p:nvPicPr>
          <p:cNvPr id="132" name="Google Shape;132;p19" title="20250506_fl_date (1).png"/>
          <p:cNvPicPr preferRelativeResize="0"/>
          <p:nvPr/>
        </p:nvPicPr>
        <p:blipFill>
          <a:blip r:embed="rId3">
            <a:alphaModFix/>
          </a:blip>
          <a:stretch>
            <a:fillRect/>
          </a:stretch>
        </p:blipFill>
        <p:spPr>
          <a:xfrm>
            <a:off x="7114575" y="2850875"/>
            <a:ext cx="2029425" cy="2029425"/>
          </a:xfrm>
          <a:prstGeom prst="rect">
            <a:avLst/>
          </a:prstGeom>
          <a:noFill/>
          <a:ln>
            <a:noFill/>
          </a:ln>
        </p:spPr>
      </p:pic>
      <p:pic>
        <p:nvPicPr>
          <p:cNvPr id="133" name="Google Shape;133;p19" title="droughtScale.png"/>
          <p:cNvPicPr preferRelativeResize="0"/>
          <p:nvPr/>
        </p:nvPicPr>
        <p:blipFill>
          <a:blip r:embed="rId4">
            <a:alphaModFix/>
          </a:blip>
          <a:stretch>
            <a:fillRect/>
          </a:stretch>
        </p:blipFill>
        <p:spPr>
          <a:xfrm>
            <a:off x="6335500" y="3650950"/>
            <a:ext cx="1439425" cy="1103800"/>
          </a:xfrm>
          <a:prstGeom prst="rect">
            <a:avLst/>
          </a:prstGeom>
          <a:noFill/>
          <a:ln>
            <a:noFill/>
          </a:ln>
        </p:spPr>
      </p:pic>
      <p:sp>
        <p:nvSpPr>
          <p:cNvPr id="134" name="Google Shape;134;p19"/>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3</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0"/>
          <p:cNvSpPr txBox="1">
            <a:spLocks noGrp="1"/>
          </p:cNvSpPr>
          <p:nvPr>
            <p:ph type="body" idx="1"/>
          </p:nvPr>
        </p:nvSpPr>
        <p:spPr>
          <a:xfrm>
            <a:off x="137160" y="45086"/>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2025 In Review</a:t>
            </a:r>
            <a:endParaRPr dirty="0"/>
          </a:p>
        </p:txBody>
      </p:sp>
      <p:sp>
        <p:nvSpPr>
          <p:cNvPr id="140" name="Google Shape;140;p20"/>
          <p:cNvSpPr txBox="1">
            <a:spLocks noGrp="1"/>
          </p:cNvSpPr>
          <p:nvPr>
            <p:ph type="body" idx="2"/>
          </p:nvPr>
        </p:nvSpPr>
        <p:spPr>
          <a:xfrm>
            <a:off x="411478" y="410453"/>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Wet Season</a:t>
            </a:r>
            <a:endParaRPr dirty="0"/>
          </a:p>
        </p:txBody>
      </p:sp>
      <p:sp>
        <p:nvSpPr>
          <p:cNvPr id="141" name="Google Shape;141;p20"/>
          <p:cNvSpPr txBox="1"/>
          <p:nvPr/>
        </p:nvSpPr>
        <p:spPr>
          <a:xfrm>
            <a:off x="137150" y="1061700"/>
            <a:ext cx="4346100" cy="34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Quiet Tropical Season (</a:t>
            </a:r>
            <a:r>
              <a:rPr lang="en" sz="1800" i="1">
                <a:solidFill>
                  <a:schemeClr val="dk2"/>
                </a:solidFill>
              </a:rPr>
              <a:t>so far…</a:t>
            </a:r>
            <a:r>
              <a:rPr lang="en" sz="1800">
                <a:solidFill>
                  <a:schemeClr val="dk2"/>
                </a:solidFill>
              </a:rPr>
              <a:t>)!</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Scattered Summer Storms</a:t>
            </a:r>
            <a:endParaRPr sz="1800">
              <a:solidFill>
                <a:schemeClr val="dk2"/>
              </a:solidFill>
            </a:endParaRPr>
          </a:p>
          <a:p>
            <a:pPr marL="457200" lvl="0" indent="-342900" algn="l" rtl="0">
              <a:spcBef>
                <a:spcPts val="0"/>
              </a:spcBef>
              <a:spcAft>
                <a:spcPts val="0"/>
              </a:spcAft>
              <a:buClr>
                <a:schemeClr val="dk2"/>
              </a:buClr>
              <a:buSzPts val="1800"/>
              <a:buChar char="●"/>
            </a:pPr>
            <a:r>
              <a:rPr lang="en" sz="1800" b="1">
                <a:solidFill>
                  <a:schemeClr val="dk2"/>
                </a:solidFill>
              </a:rPr>
              <a:t>Winners:</a:t>
            </a:r>
            <a:r>
              <a:rPr lang="en" sz="1800">
                <a:solidFill>
                  <a:schemeClr val="dk2"/>
                </a:solidFill>
              </a:rPr>
              <a:t> </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S &amp; E of Orlando Metro</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Coastal west central Florida</a:t>
            </a:r>
            <a:endParaRPr sz="1800">
              <a:solidFill>
                <a:schemeClr val="dk2"/>
              </a:solidFill>
            </a:endParaRPr>
          </a:p>
          <a:p>
            <a:pPr marL="457200" lvl="0" indent="-342900" algn="l" rtl="0">
              <a:spcBef>
                <a:spcPts val="0"/>
              </a:spcBef>
              <a:spcAft>
                <a:spcPts val="0"/>
              </a:spcAft>
              <a:buClr>
                <a:schemeClr val="dk2"/>
              </a:buClr>
              <a:buSzPts val="1800"/>
              <a:buChar char="●"/>
            </a:pPr>
            <a:r>
              <a:rPr lang="en" sz="1800" b="1">
                <a:solidFill>
                  <a:schemeClr val="dk2"/>
                </a:solidFill>
              </a:rPr>
              <a:t>Losers:</a:t>
            </a:r>
            <a:r>
              <a:rPr lang="en" sz="1800">
                <a:solidFill>
                  <a:schemeClr val="dk2"/>
                </a:solidFill>
              </a:rPr>
              <a:t> </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N &amp; W of Orlando Metro</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Interior west central Florida</a:t>
            </a: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42" name="Google Shape;142;p20" title="RainfallDepatureSummer25.png"/>
          <p:cNvPicPr preferRelativeResize="0"/>
          <p:nvPr/>
        </p:nvPicPr>
        <p:blipFill>
          <a:blip r:embed="rId3">
            <a:alphaModFix/>
          </a:blip>
          <a:stretch>
            <a:fillRect/>
          </a:stretch>
        </p:blipFill>
        <p:spPr>
          <a:xfrm>
            <a:off x="4542825" y="747240"/>
            <a:ext cx="4547825" cy="3649025"/>
          </a:xfrm>
          <a:prstGeom prst="rect">
            <a:avLst/>
          </a:prstGeom>
          <a:noFill/>
          <a:ln>
            <a:noFill/>
          </a:ln>
        </p:spPr>
      </p:pic>
      <p:sp>
        <p:nvSpPr>
          <p:cNvPr id="143" name="Google Shape;143;p20"/>
          <p:cNvSpPr txBox="1"/>
          <p:nvPr/>
        </p:nvSpPr>
        <p:spPr>
          <a:xfrm>
            <a:off x="4542888" y="4396275"/>
            <a:ext cx="4547700" cy="31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rPr>
              <a:t>June, July, August</a:t>
            </a:r>
            <a:endParaRPr sz="1800">
              <a:solidFill>
                <a:schemeClr val="dk2"/>
              </a:solidFill>
            </a:endParaRPr>
          </a:p>
        </p:txBody>
      </p:sp>
      <p:sp>
        <p:nvSpPr>
          <p:cNvPr id="144" name="Google Shape;144;p20"/>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4</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1"/>
          <p:cNvSpPr txBox="1">
            <a:spLocks noGrp="1"/>
          </p:cNvSpPr>
          <p:nvPr>
            <p:ph type="body" idx="1"/>
          </p:nvPr>
        </p:nvSpPr>
        <p:spPr>
          <a:xfrm>
            <a:off x="137160" y="38159"/>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Where Are We Now?</a:t>
            </a:r>
            <a:endParaRPr dirty="0"/>
          </a:p>
        </p:txBody>
      </p:sp>
      <p:sp>
        <p:nvSpPr>
          <p:cNvPr id="150" name="Google Shape;150;p21"/>
          <p:cNvSpPr txBox="1">
            <a:spLocks noGrp="1"/>
          </p:cNvSpPr>
          <p:nvPr>
            <p:ph type="body" idx="2"/>
          </p:nvPr>
        </p:nvSpPr>
        <p:spPr>
          <a:xfrm>
            <a:off x="411478" y="417380"/>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Seasonal Transition</a:t>
            </a:r>
            <a:endParaRPr dirty="0"/>
          </a:p>
        </p:txBody>
      </p:sp>
      <p:sp>
        <p:nvSpPr>
          <p:cNvPr id="151" name="Google Shape;151;p21"/>
          <p:cNvSpPr txBox="1"/>
          <p:nvPr/>
        </p:nvSpPr>
        <p:spPr>
          <a:xfrm>
            <a:off x="137150" y="1061700"/>
            <a:ext cx="4346100" cy="34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2"/>
                </a:solidFill>
              </a:rPr>
              <a:t>Wet Season  		Dry Season</a:t>
            </a:r>
            <a:endParaRPr sz="1800" dirty="0">
              <a:solidFill>
                <a:schemeClr val="dk2"/>
              </a:solidFill>
            </a:endParaRPr>
          </a:p>
          <a:p>
            <a:pPr marL="0" lvl="0" indent="0" algn="l" rtl="0">
              <a:spcBef>
                <a:spcPts val="0"/>
              </a:spcBef>
              <a:spcAft>
                <a:spcPts val="0"/>
              </a:spcAft>
              <a:buNone/>
            </a:pPr>
            <a:endParaRPr sz="1800" dirty="0">
              <a:solidFill>
                <a:schemeClr val="dk2"/>
              </a:solidFill>
            </a:endParaRPr>
          </a:p>
          <a:p>
            <a:pPr marL="0" lvl="0" indent="0" algn="l" rtl="0">
              <a:spcBef>
                <a:spcPts val="0"/>
              </a:spcBef>
              <a:spcAft>
                <a:spcPts val="0"/>
              </a:spcAft>
              <a:buNone/>
            </a:pPr>
            <a:r>
              <a:rPr lang="en" sz="1800" dirty="0">
                <a:solidFill>
                  <a:schemeClr val="dk2"/>
                </a:solidFill>
              </a:rPr>
              <a:t>Seasonal Shift In Rainfall</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Summertime Storms</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Fall &amp; Wintertime Fronts</a:t>
            </a:r>
            <a:endParaRPr sz="1800" dirty="0">
              <a:solidFill>
                <a:schemeClr val="dk2"/>
              </a:solidFill>
            </a:endParaRPr>
          </a:p>
          <a:p>
            <a:pPr marL="914400" lvl="1" indent="-342900" algn="l" rtl="0">
              <a:spcBef>
                <a:spcPts val="0"/>
              </a:spcBef>
              <a:spcAft>
                <a:spcPts val="0"/>
              </a:spcAft>
              <a:buClr>
                <a:schemeClr val="dk2"/>
              </a:buClr>
              <a:buSzPts val="1800"/>
              <a:buChar char="○"/>
            </a:pPr>
            <a:r>
              <a:rPr lang="en" sz="1800" dirty="0">
                <a:solidFill>
                  <a:schemeClr val="dk2"/>
                </a:solidFill>
              </a:rPr>
              <a:t>Changing Air Mass</a:t>
            </a:r>
            <a:endParaRPr sz="1800" dirty="0">
              <a:solidFill>
                <a:schemeClr val="dk2"/>
              </a:solidFill>
            </a:endParaRPr>
          </a:p>
          <a:p>
            <a:pPr marL="914400" lvl="1" indent="-342900" algn="l" rtl="0">
              <a:spcBef>
                <a:spcPts val="0"/>
              </a:spcBef>
              <a:spcAft>
                <a:spcPts val="0"/>
              </a:spcAft>
              <a:buClr>
                <a:schemeClr val="dk2"/>
              </a:buClr>
              <a:buSzPts val="1800"/>
              <a:buChar char="○"/>
            </a:pPr>
            <a:r>
              <a:rPr lang="en" sz="1800" dirty="0">
                <a:solidFill>
                  <a:schemeClr val="dk2"/>
                </a:solidFill>
              </a:rPr>
              <a:t>More Strong Wind Events</a:t>
            </a:r>
            <a:endParaRPr sz="1800" dirty="0">
              <a:solidFill>
                <a:schemeClr val="dk2"/>
              </a:solidFill>
            </a:endParaRPr>
          </a:p>
        </p:txBody>
      </p:sp>
      <p:sp>
        <p:nvSpPr>
          <p:cNvPr id="152" name="Google Shape;152;p21"/>
          <p:cNvSpPr/>
          <p:nvPr/>
        </p:nvSpPr>
        <p:spPr>
          <a:xfrm>
            <a:off x="1827060" y="1061700"/>
            <a:ext cx="845700" cy="49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aphicFrame>
        <p:nvGraphicFramePr>
          <p:cNvPr id="153" name="Google Shape;153;p21"/>
          <p:cNvGraphicFramePr/>
          <p:nvPr/>
        </p:nvGraphicFramePr>
        <p:xfrm>
          <a:off x="5288025" y="1409900"/>
          <a:ext cx="3393350" cy="2773470"/>
        </p:xfrm>
        <a:graphic>
          <a:graphicData uri="http://schemas.openxmlformats.org/drawingml/2006/table">
            <a:tbl>
              <a:tblPr>
                <a:noFill/>
                <a:tableStyleId>{A783A1A2-4B12-4251-84DC-F6AA4AC7B925}</a:tableStyleId>
              </a:tblPr>
              <a:tblGrid>
                <a:gridCol w="1696675">
                  <a:extLst>
                    <a:ext uri="{9D8B030D-6E8A-4147-A177-3AD203B41FA5}">
                      <a16:colId xmlns:a16="http://schemas.microsoft.com/office/drawing/2014/main" val="20000"/>
                    </a:ext>
                  </a:extLst>
                </a:gridCol>
                <a:gridCol w="1696675">
                  <a:extLst>
                    <a:ext uri="{9D8B030D-6E8A-4147-A177-3AD203B41FA5}">
                      <a16:colId xmlns:a16="http://schemas.microsoft.com/office/drawing/2014/main" val="20001"/>
                    </a:ext>
                  </a:extLst>
                </a:gridCol>
              </a:tblGrid>
              <a:tr h="373700">
                <a:tc>
                  <a:txBody>
                    <a:bodyPr/>
                    <a:lstStyle/>
                    <a:p>
                      <a:pPr marL="0" lvl="0" indent="0" algn="l" rtl="0">
                        <a:spcBef>
                          <a:spcPts val="0"/>
                        </a:spcBef>
                        <a:spcAft>
                          <a:spcPts val="0"/>
                        </a:spcAft>
                        <a:buNone/>
                      </a:pPr>
                      <a:r>
                        <a:rPr lang="en"/>
                        <a:t>Orlando</a:t>
                      </a:r>
                      <a:endParaRPr/>
                    </a:p>
                  </a:txBody>
                  <a:tcPr marL="91425" marR="91425" marT="91425" marB="91425"/>
                </a:tc>
                <a:tc>
                  <a:txBody>
                    <a:bodyPr/>
                    <a:lstStyle/>
                    <a:p>
                      <a:pPr marL="0" lvl="0" indent="0" algn="l" rtl="0">
                        <a:spcBef>
                          <a:spcPts val="0"/>
                        </a:spcBef>
                        <a:spcAft>
                          <a:spcPts val="0"/>
                        </a:spcAft>
                        <a:buNone/>
                      </a:pPr>
                      <a:r>
                        <a:rPr lang="en"/>
                        <a:t>October 15</a:t>
                      </a:r>
                      <a:endParaRPr/>
                    </a:p>
                  </a:txBody>
                  <a:tcPr marL="91425" marR="91425" marT="91425" marB="91425"/>
                </a:tc>
                <a:extLst>
                  <a:ext uri="{0D108BD9-81ED-4DB2-BD59-A6C34878D82A}">
                    <a16:rowId xmlns:a16="http://schemas.microsoft.com/office/drawing/2014/main" val="10000"/>
                  </a:ext>
                </a:extLst>
              </a:tr>
              <a:tr h="373700">
                <a:tc>
                  <a:txBody>
                    <a:bodyPr/>
                    <a:lstStyle/>
                    <a:p>
                      <a:pPr marL="0" lvl="0" indent="0" algn="l" rtl="0">
                        <a:spcBef>
                          <a:spcPts val="0"/>
                        </a:spcBef>
                        <a:spcAft>
                          <a:spcPts val="0"/>
                        </a:spcAft>
                        <a:buNone/>
                      </a:pPr>
                      <a:r>
                        <a:rPr lang="en"/>
                        <a:t>Daytona Beach</a:t>
                      </a:r>
                      <a:endParaRPr/>
                    </a:p>
                  </a:txBody>
                  <a:tcPr marL="91425" marR="91425" marT="91425" marB="91425"/>
                </a:tc>
                <a:tc>
                  <a:txBody>
                    <a:bodyPr/>
                    <a:lstStyle/>
                    <a:p>
                      <a:pPr marL="0" lvl="0" indent="0" algn="l" rtl="0">
                        <a:spcBef>
                          <a:spcPts val="0"/>
                        </a:spcBef>
                        <a:spcAft>
                          <a:spcPts val="0"/>
                        </a:spcAft>
                        <a:buNone/>
                      </a:pPr>
                      <a:r>
                        <a:rPr lang="en"/>
                        <a:t>October 15</a:t>
                      </a:r>
                      <a:endParaRPr/>
                    </a:p>
                  </a:txBody>
                  <a:tcPr marL="91425" marR="91425" marT="91425" marB="91425"/>
                </a:tc>
                <a:extLst>
                  <a:ext uri="{0D108BD9-81ED-4DB2-BD59-A6C34878D82A}">
                    <a16:rowId xmlns:a16="http://schemas.microsoft.com/office/drawing/2014/main" val="10001"/>
                  </a:ext>
                </a:extLst>
              </a:tr>
              <a:tr h="373700">
                <a:tc>
                  <a:txBody>
                    <a:bodyPr/>
                    <a:lstStyle/>
                    <a:p>
                      <a:pPr marL="0" lvl="0" indent="0" algn="l" rtl="0">
                        <a:spcBef>
                          <a:spcPts val="0"/>
                        </a:spcBef>
                        <a:spcAft>
                          <a:spcPts val="0"/>
                        </a:spcAft>
                        <a:buNone/>
                      </a:pPr>
                      <a:r>
                        <a:rPr lang="en"/>
                        <a:t>Sanford</a:t>
                      </a:r>
                      <a:endParaRPr/>
                    </a:p>
                  </a:txBody>
                  <a:tcPr marL="91425" marR="91425" marT="91425" marB="91425"/>
                </a:tc>
                <a:tc>
                  <a:txBody>
                    <a:bodyPr/>
                    <a:lstStyle/>
                    <a:p>
                      <a:pPr marL="0" lvl="0" indent="0" algn="l" rtl="0">
                        <a:spcBef>
                          <a:spcPts val="0"/>
                        </a:spcBef>
                        <a:spcAft>
                          <a:spcPts val="0"/>
                        </a:spcAft>
                        <a:buNone/>
                      </a:pPr>
                      <a:r>
                        <a:rPr lang="en"/>
                        <a:t>October 15</a:t>
                      </a:r>
                      <a:endParaRPr/>
                    </a:p>
                  </a:txBody>
                  <a:tcPr marL="91425" marR="91425" marT="91425" marB="91425"/>
                </a:tc>
                <a:extLst>
                  <a:ext uri="{0D108BD9-81ED-4DB2-BD59-A6C34878D82A}">
                    <a16:rowId xmlns:a16="http://schemas.microsoft.com/office/drawing/2014/main" val="10002"/>
                  </a:ext>
                </a:extLst>
              </a:tr>
              <a:tr h="373700">
                <a:tc>
                  <a:txBody>
                    <a:bodyPr/>
                    <a:lstStyle/>
                    <a:p>
                      <a:pPr marL="0" lvl="0" indent="0" algn="l" rtl="0">
                        <a:spcBef>
                          <a:spcPts val="0"/>
                        </a:spcBef>
                        <a:spcAft>
                          <a:spcPts val="0"/>
                        </a:spcAft>
                        <a:buNone/>
                      </a:pPr>
                      <a:r>
                        <a:rPr lang="en"/>
                        <a:t>Melbourne</a:t>
                      </a:r>
                      <a:endParaRPr/>
                    </a:p>
                  </a:txBody>
                  <a:tcPr marL="91425" marR="91425" marT="91425" marB="91425"/>
                </a:tc>
                <a:tc>
                  <a:txBody>
                    <a:bodyPr/>
                    <a:lstStyle/>
                    <a:p>
                      <a:pPr marL="0" lvl="0" indent="0" algn="l" rtl="0">
                        <a:spcBef>
                          <a:spcPts val="0"/>
                        </a:spcBef>
                        <a:spcAft>
                          <a:spcPts val="0"/>
                        </a:spcAft>
                        <a:buNone/>
                      </a:pPr>
                      <a:r>
                        <a:rPr lang="en"/>
                        <a:t>October 17</a:t>
                      </a:r>
                      <a:endParaRPr/>
                    </a:p>
                  </a:txBody>
                  <a:tcPr marL="91425" marR="91425" marT="91425" marB="91425"/>
                </a:tc>
                <a:extLst>
                  <a:ext uri="{0D108BD9-81ED-4DB2-BD59-A6C34878D82A}">
                    <a16:rowId xmlns:a16="http://schemas.microsoft.com/office/drawing/2014/main" val="10003"/>
                  </a:ext>
                </a:extLst>
              </a:tr>
              <a:tr h="373700">
                <a:tc>
                  <a:txBody>
                    <a:bodyPr/>
                    <a:lstStyle/>
                    <a:p>
                      <a:pPr marL="0" lvl="0" indent="0" algn="l" rtl="0">
                        <a:spcBef>
                          <a:spcPts val="0"/>
                        </a:spcBef>
                        <a:spcAft>
                          <a:spcPts val="0"/>
                        </a:spcAft>
                        <a:buNone/>
                      </a:pPr>
                      <a:r>
                        <a:rPr lang="en"/>
                        <a:t>Vero Beach</a:t>
                      </a:r>
                      <a:endParaRPr/>
                    </a:p>
                  </a:txBody>
                  <a:tcPr marL="91425" marR="91425" marT="91425" marB="91425"/>
                </a:tc>
                <a:tc>
                  <a:txBody>
                    <a:bodyPr/>
                    <a:lstStyle/>
                    <a:p>
                      <a:pPr marL="0" lvl="0" indent="0" algn="l" rtl="0">
                        <a:spcBef>
                          <a:spcPts val="0"/>
                        </a:spcBef>
                        <a:spcAft>
                          <a:spcPts val="0"/>
                        </a:spcAft>
                        <a:buNone/>
                      </a:pPr>
                      <a:r>
                        <a:rPr lang="en"/>
                        <a:t>October 19</a:t>
                      </a:r>
                      <a:endParaRPr/>
                    </a:p>
                  </a:txBody>
                  <a:tcPr marL="91425" marR="91425" marT="91425" marB="91425"/>
                </a:tc>
                <a:extLst>
                  <a:ext uri="{0D108BD9-81ED-4DB2-BD59-A6C34878D82A}">
                    <a16:rowId xmlns:a16="http://schemas.microsoft.com/office/drawing/2014/main" val="10004"/>
                  </a:ext>
                </a:extLst>
              </a:tr>
              <a:tr h="373700">
                <a:tc>
                  <a:txBody>
                    <a:bodyPr/>
                    <a:lstStyle/>
                    <a:p>
                      <a:pPr marL="0" lvl="0" indent="0" algn="l" rtl="0">
                        <a:spcBef>
                          <a:spcPts val="0"/>
                        </a:spcBef>
                        <a:spcAft>
                          <a:spcPts val="0"/>
                        </a:spcAft>
                        <a:buNone/>
                      </a:pPr>
                      <a:r>
                        <a:rPr lang="en"/>
                        <a:t>Fort Pierce</a:t>
                      </a:r>
                      <a:endParaRPr/>
                    </a:p>
                  </a:txBody>
                  <a:tcPr marL="91425" marR="91425" marT="91425" marB="91425"/>
                </a:tc>
                <a:tc>
                  <a:txBody>
                    <a:bodyPr/>
                    <a:lstStyle/>
                    <a:p>
                      <a:pPr marL="0" lvl="0" indent="0" algn="l" rtl="0">
                        <a:spcBef>
                          <a:spcPts val="0"/>
                        </a:spcBef>
                        <a:spcAft>
                          <a:spcPts val="0"/>
                        </a:spcAft>
                        <a:buNone/>
                      </a:pPr>
                      <a:r>
                        <a:rPr lang="en"/>
                        <a:t>October 20</a:t>
                      </a:r>
                      <a:endParaRPr/>
                    </a:p>
                  </a:txBody>
                  <a:tcPr marL="91425" marR="91425" marT="91425" marB="91425"/>
                </a:tc>
                <a:extLst>
                  <a:ext uri="{0D108BD9-81ED-4DB2-BD59-A6C34878D82A}">
                    <a16:rowId xmlns:a16="http://schemas.microsoft.com/office/drawing/2014/main" val="10005"/>
                  </a:ext>
                </a:extLst>
              </a:tr>
              <a:tr h="373700">
                <a:tc>
                  <a:txBody>
                    <a:bodyPr/>
                    <a:lstStyle/>
                    <a:p>
                      <a:pPr marL="0" lvl="0" indent="0" algn="l" rtl="0">
                        <a:spcBef>
                          <a:spcPts val="0"/>
                        </a:spcBef>
                        <a:spcAft>
                          <a:spcPts val="0"/>
                        </a:spcAft>
                        <a:buNone/>
                      </a:pPr>
                      <a:r>
                        <a:rPr lang="en"/>
                        <a:t>Stuart</a:t>
                      </a:r>
                      <a:endParaRPr/>
                    </a:p>
                  </a:txBody>
                  <a:tcPr marL="91425" marR="91425" marT="91425" marB="91425"/>
                </a:tc>
                <a:tc>
                  <a:txBody>
                    <a:bodyPr/>
                    <a:lstStyle/>
                    <a:p>
                      <a:pPr marL="0" lvl="0" indent="0" algn="l" rtl="0">
                        <a:spcBef>
                          <a:spcPts val="0"/>
                        </a:spcBef>
                        <a:spcAft>
                          <a:spcPts val="0"/>
                        </a:spcAft>
                        <a:buNone/>
                      </a:pPr>
                      <a:r>
                        <a:rPr lang="en"/>
                        <a:t>October 23</a:t>
                      </a:r>
                      <a:endParaRPr/>
                    </a:p>
                  </a:txBody>
                  <a:tcPr marL="91425" marR="91425" marT="91425" marB="91425"/>
                </a:tc>
                <a:extLst>
                  <a:ext uri="{0D108BD9-81ED-4DB2-BD59-A6C34878D82A}">
                    <a16:rowId xmlns:a16="http://schemas.microsoft.com/office/drawing/2014/main" val="10006"/>
                  </a:ext>
                </a:extLst>
              </a:tr>
            </a:tbl>
          </a:graphicData>
        </a:graphic>
      </p:graphicFrame>
      <p:sp>
        <p:nvSpPr>
          <p:cNvPr id="154" name="Google Shape;154;p21"/>
          <p:cNvSpPr txBox="1"/>
          <p:nvPr/>
        </p:nvSpPr>
        <p:spPr>
          <a:xfrm>
            <a:off x="5290600" y="1020650"/>
            <a:ext cx="3388200" cy="37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Median Start of the Dry Season</a:t>
            </a:r>
            <a:endParaRPr sz="1800">
              <a:solidFill>
                <a:schemeClr val="dk2"/>
              </a:solidFill>
            </a:endParaRPr>
          </a:p>
        </p:txBody>
      </p:sp>
      <p:sp>
        <p:nvSpPr>
          <p:cNvPr id="155" name="Google Shape;155;p21"/>
          <p:cNvSpPr txBox="1"/>
          <p:nvPr/>
        </p:nvSpPr>
        <p:spPr>
          <a:xfrm>
            <a:off x="199150" y="3673725"/>
            <a:ext cx="4511400" cy="95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*Actual onset of dates have high variability and can differ by several weeks.</a:t>
            </a:r>
            <a:endParaRPr sz="1800">
              <a:solidFill>
                <a:schemeClr val="dk2"/>
              </a:solidFill>
            </a:endParaRPr>
          </a:p>
        </p:txBody>
      </p:sp>
      <p:sp>
        <p:nvSpPr>
          <p:cNvPr id="156" name="Google Shape;156;p21"/>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5</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2"/>
          <p:cNvSpPr txBox="1">
            <a:spLocks noGrp="1"/>
          </p:cNvSpPr>
          <p:nvPr>
            <p:ph type="body" idx="1"/>
          </p:nvPr>
        </p:nvSpPr>
        <p:spPr>
          <a:xfrm>
            <a:off x="137160" y="38159"/>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More Recent Trends</a:t>
            </a:r>
            <a:endParaRPr dirty="0"/>
          </a:p>
        </p:txBody>
      </p:sp>
      <p:sp>
        <p:nvSpPr>
          <p:cNvPr id="162" name="Google Shape;162;p22"/>
          <p:cNvSpPr txBox="1">
            <a:spLocks noGrp="1"/>
          </p:cNvSpPr>
          <p:nvPr>
            <p:ph type="body" idx="2"/>
          </p:nvPr>
        </p:nvSpPr>
        <p:spPr>
          <a:xfrm>
            <a:off x="411478" y="403526"/>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October so far…</a:t>
            </a:r>
            <a:endParaRPr dirty="0"/>
          </a:p>
        </p:txBody>
      </p:sp>
      <p:pic>
        <p:nvPicPr>
          <p:cNvPr id="163" name="Google Shape;163;p22" title="Precip Map Generator (5).png"/>
          <p:cNvPicPr preferRelativeResize="0"/>
          <p:nvPr/>
        </p:nvPicPr>
        <p:blipFill>
          <a:blip r:embed="rId3">
            <a:alphaModFix/>
          </a:blip>
          <a:stretch>
            <a:fillRect/>
          </a:stretch>
        </p:blipFill>
        <p:spPr>
          <a:xfrm>
            <a:off x="4688675" y="641850"/>
            <a:ext cx="4220976" cy="4220976"/>
          </a:xfrm>
          <a:prstGeom prst="rect">
            <a:avLst/>
          </a:prstGeom>
          <a:noFill/>
          <a:ln>
            <a:noFill/>
          </a:ln>
        </p:spPr>
      </p:pic>
      <p:graphicFrame>
        <p:nvGraphicFramePr>
          <p:cNvPr id="164" name="Google Shape;164;p22"/>
          <p:cNvGraphicFramePr/>
          <p:nvPr/>
        </p:nvGraphicFramePr>
        <p:xfrm>
          <a:off x="137138" y="2441300"/>
          <a:ext cx="3618825" cy="2377260"/>
        </p:xfrm>
        <a:graphic>
          <a:graphicData uri="http://schemas.openxmlformats.org/drawingml/2006/table">
            <a:tbl>
              <a:tblPr>
                <a:noFill/>
                <a:tableStyleId>{A783A1A2-4B12-4251-84DC-F6AA4AC7B925}</a:tableStyleId>
              </a:tblPr>
              <a:tblGrid>
                <a:gridCol w="1206275">
                  <a:extLst>
                    <a:ext uri="{9D8B030D-6E8A-4147-A177-3AD203B41FA5}">
                      <a16:colId xmlns:a16="http://schemas.microsoft.com/office/drawing/2014/main" val="20000"/>
                    </a:ext>
                  </a:extLst>
                </a:gridCol>
                <a:gridCol w="1206275">
                  <a:extLst>
                    <a:ext uri="{9D8B030D-6E8A-4147-A177-3AD203B41FA5}">
                      <a16:colId xmlns:a16="http://schemas.microsoft.com/office/drawing/2014/main" val="20001"/>
                    </a:ext>
                  </a:extLst>
                </a:gridCol>
                <a:gridCol w="1206275">
                  <a:extLst>
                    <a:ext uri="{9D8B030D-6E8A-4147-A177-3AD203B41FA5}">
                      <a16:colId xmlns:a16="http://schemas.microsoft.com/office/drawing/2014/main" val="20002"/>
                    </a:ext>
                  </a:extLst>
                </a:gridCol>
              </a:tblGrid>
              <a:tr h="286375">
                <a:tc>
                  <a:txBody>
                    <a:bodyPr/>
                    <a:lstStyle/>
                    <a:p>
                      <a:pPr marL="0" lvl="0" indent="0" algn="l" rtl="0">
                        <a:spcBef>
                          <a:spcPts val="0"/>
                        </a:spcBef>
                        <a:spcAft>
                          <a:spcPts val="0"/>
                        </a:spcAft>
                        <a:buNone/>
                      </a:pPr>
                      <a:r>
                        <a:rPr lang="en" b="1"/>
                        <a:t>County</a:t>
                      </a:r>
                      <a:endParaRPr b="1"/>
                    </a:p>
                  </a:txBody>
                  <a:tcPr marL="91425" marR="91425" marT="91425" marB="91425"/>
                </a:tc>
                <a:tc>
                  <a:txBody>
                    <a:bodyPr/>
                    <a:lstStyle/>
                    <a:p>
                      <a:pPr marL="0" lvl="0" indent="0" algn="l" rtl="0">
                        <a:spcBef>
                          <a:spcPts val="0"/>
                        </a:spcBef>
                        <a:spcAft>
                          <a:spcPts val="0"/>
                        </a:spcAft>
                        <a:buNone/>
                      </a:pPr>
                      <a:r>
                        <a:rPr lang="en" b="1"/>
                        <a:t>Location</a:t>
                      </a:r>
                      <a:endParaRPr b="1"/>
                    </a:p>
                  </a:txBody>
                  <a:tcPr marL="91425" marR="91425" marT="91425" marB="91425"/>
                </a:tc>
                <a:tc>
                  <a:txBody>
                    <a:bodyPr/>
                    <a:lstStyle/>
                    <a:p>
                      <a:pPr marL="0" lvl="0" indent="0" algn="l" rtl="0">
                        <a:spcBef>
                          <a:spcPts val="0"/>
                        </a:spcBef>
                        <a:spcAft>
                          <a:spcPts val="0"/>
                        </a:spcAft>
                        <a:buNone/>
                      </a:pPr>
                      <a:r>
                        <a:rPr lang="en" b="1"/>
                        <a:t>Rainfall</a:t>
                      </a:r>
                      <a:endParaRPr b="1"/>
                    </a:p>
                  </a:txBody>
                  <a:tcPr marL="91425" marR="91425" marT="91425" marB="91425"/>
                </a:tc>
                <a:extLst>
                  <a:ext uri="{0D108BD9-81ED-4DB2-BD59-A6C34878D82A}">
                    <a16:rowId xmlns:a16="http://schemas.microsoft.com/office/drawing/2014/main" val="10000"/>
                  </a:ext>
                </a:extLst>
              </a:tr>
              <a:tr h="286375">
                <a:tc>
                  <a:txBody>
                    <a:bodyPr/>
                    <a:lstStyle/>
                    <a:p>
                      <a:pPr marL="0" lvl="0" indent="0" algn="l" rtl="0">
                        <a:spcBef>
                          <a:spcPts val="0"/>
                        </a:spcBef>
                        <a:spcAft>
                          <a:spcPts val="0"/>
                        </a:spcAft>
                        <a:buNone/>
                      </a:pPr>
                      <a:r>
                        <a:rPr lang="en"/>
                        <a:t>Brevard</a:t>
                      </a:r>
                      <a:endParaRPr/>
                    </a:p>
                  </a:txBody>
                  <a:tcPr marL="91425" marR="91425" marT="91425" marB="91425"/>
                </a:tc>
                <a:tc>
                  <a:txBody>
                    <a:bodyPr/>
                    <a:lstStyle/>
                    <a:p>
                      <a:pPr marL="0" lvl="0" indent="0" algn="l" rtl="0">
                        <a:spcBef>
                          <a:spcPts val="0"/>
                        </a:spcBef>
                        <a:spcAft>
                          <a:spcPts val="0"/>
                        </a:spcAft>
                        <a:buNone/>
                      </a:pPr>
                      <a:r>
                        <a:rPr lang="en"/>
                        <a:t>Rockledge</a:t>
                      </a:r>
                      <a:endParaRPr/>
                    </a:p>
                  </a:txBody>
                  <a:tcPr marL="91425" marR="91425" marT="91425" marB="91425"/>
                </a:tc>
                <a:tc>
                  <a:txBody>
                    <a:bodyPr/>
                    <a:lstStyle/>
                    <a:p>
                      <a:pPr marL="0" lvl="0" indent="0" algn="l" rtl="0">
                        <a:spcBef>
                          <a:spcPts val="0"/>
                        </a:spcBef>
                        <a:spcAft>
                          <a:spcPts val="0"/>
                        </a:spcAft>
                        <a:buNone/>
                      </a:pPr>
                      <a:r>
                        <a:rPr lang="en"/>
                        <a:t>8.63”</a:t>
                      </a:r>
                      <a:endParaRPr/>
                    </a:p>
                  </a:txBody>
                  <a:tcPr marL="91425" marR="91425" marT="91425" marB="91425"/>
                </a:tc>
                <a:extLst>
                  <a:ext uri="{0D108BD9-81ED-4DB2-BD59-A6C34878D82A}">
                    <a16:rowId xmlns:a16="http://schemas.microsoft.com/office/drawing/2014/main" val="10001"/>
                  </a:ext>
                </a:extLst>
              </a:tr>
              <a:tr h="286375">
                <a:tc>
                  <a:txBody>
                    <a:bodyPr/>
                    <a:lstStyle/>
                    <a:p>
                      <a:pPr marL="0" lvl="0" indent="0" algn="l" rtl="0">
                        <a:spcBef>
                          <a:spcPts val="0"/>
                        </a:spcBef>
                        <a:spcAft>
                          <a:spcPts val="0"/>
                        </a:spcAft>
                        <a:buNone/>
                      </a:pPr>
                      <a:r>
                        <a:rPr lang="en"/>
                        <a:t>Volusia</a:t>
                      </a:r>
                      <a:endParaRPr/>
                    </a:p>
                  </a:txBody>
                  <a:tcPr marL="91425" marR="91425" marT="91425" marB="91425"/>
                </a:tc>
                <a:tc>
                  <a:txBody>
                    <a:bodyPr/>
                    <a:lstStyle/>
                    <a:p>
                      <a:pPr marL="0" lvl="0" indent="0" algn="l" rtl="0">
                        <a:spcBef>
                          <a:spcPts val="0"/>
                        </a:spcBef>
                        <a:spcAft>
                          <a:spcPts val="0"/>
                        </a:spcAft>
                        <a:buNone/>
                      </a:pPr>
                      <a:r>
                        <a:rPr lang="en"/>
                        <a:t>Edgewater</a:t>
                      </a:r>
                      <a:endParaRPr/>
                    </a:p>
                  </a:txBody>
                  <a:tcPr marL="91425" marR="91425" marT="91425" marB="91425"/>
                </a:tc>
                <a:tc>
                  <a:txBody>
                    <a:bodyPr/>
                    <a:lstStyle/>
                    <a:p>
                      <a:pPr marL="0" lvl="0" indent="0" algn="l" rtl="0">
                        <a:spcBef>
                          <a:spcPts val="0"/>
                        </a:spcBef>
                        <a:spcAft>
                          <a:spcPts val="0"/>
                        </a:spcAft>
                        <a:buNone/>
                      </a:pPr>
                      <a:r>
                        <a:rPr lang="en"/>
                        <a:t>7.05”</a:t>
                      </a:r>
                      <a:endParaRPr/>
                    </a:p>
                  </a:txBody>
                  <a:tcPr marL="91425" marR="91425" marT="91425" marB="91425"/>
                </a:tc>
                <a:extLst>
                  <a:ext uri="{0D108BD9-81ED-4DB2-BD59-A6C34878D82A}">
                    <a16:rowId xmlns:a16="http://schemas.microsoft.com/office/drawing/2014/main" val="10002"/>
                  </a:ext>
                </a:extLst>
              </a:tr>
              <a:tr h="286375">
                <a:tc>
                  <a:txBody>
                    <a:bodyPr/>
                    <a:lstStyle/>
                    <a:p>
                      <a:pPr marL="0" lvl="0" indent="0" algn="l" rtl="0">
                        <a:spcBef>
                          <a:spcPts val="0"/>
                        </a:spcBef>
                        <a:spcAft>
                          <a:spcPts val="0"/>
                        </a:spcAft>
                        <a:buNone/>
                      </a:pPr>
                      <a:r>
                        <a:rPr lang="en"/>
                        <a:t>Indian River</a:t>
                      </a:r>
                      <a:endParaRPr/>
                    </a:p>
                  </a:txBody>
                  <a:tcPr marL="91425" marR="91425" marT="91425" marB="91425"/>
                </a:tc>
                <a:tc>
                  <a:txBody>
                    <a:bodyPr/>
                    <a:lstStyle/>
                    <a:p>
                      <a:pPr marL="0" lvl="0" indent="0" algn="l" rtl="0">
                        <a:spcBef>
                          <a:spcPts val="0"/>
                        </a:spcBef>
                        <a:spcAft>
                          <a:spcPts val="0"/>
                        </a:spcAft>
                        <a:buNone/>
                      </a:pPr>
                      <a:r>
                        <a:rPr lang="en"/>
                        <a:t>Vero Beach</a:t>
                      </a:r>
                      <a:endParaRPr/>
                    </a:p>
                  </a:txBody>
                  <a:tcPr marL="91425" marR="91425" marT="91425" marB="91425"/>
                </a:tc>
                <a:tc>
                  <a:txBody>
                    <a:bodyPr/>
                    <a:lstStyle/>
                    <a:p>
                      <a:pPr marL="0" lvl="0" indent="0" algn="l" rtl="0">
                        <a:spcBef>
                          <a:spcPts val="0"/>
                        </a:spcBef>
                        <a:spcAft>
                          <a:spcPts val="0"/>
                        </a:spcAft>
                        <a:buNone/>
                      </a:pPr>
                      <a:r>
                        <a:rPr lang="en"/>
                        <a:t>6.87”</a:t>
                      </a:r>
                      <a:endParaRPr/>
                    </a:p>
                  </a:txBody>
                  <a:tcPr marL="91425" marR="91425" marT="91425" marB="91425"/>
                </a:tc>
                <a:extLst>
                  <a:ext uri="{0D108BD9-81ED-4DB2-BD59-A6C34878D82A}">
                    <a16:rowId xmlns:a16="http://schemas.microsoft.com/office/drawing/2014/main" val="10003"/>
                  </a:ext>
                </a:extLst>
              </a:tr>
              <a:tr h="286375">
                <a:tc>
                  <a:txBody>
                    <a:bodyPr/>
                    <a:lstStyle/>
                    <a:p>
                      <a:pPr marL="0" lvl="0" indent="0" algn="l" rtl="0">
                        <a:spcBef>
                          <a:spcPts val="0"/>
                        </a:spcBef>
                        <a:spcAft>
                          <a:spcPts val="0"/>
                        </a:spcAft>
                        <a:buNone/>
                      </a:pPr>
                      <a:r>
                        <a:rPr lang="en"/>
                        <a:t>Martin</a:t>
                      </a:r>
                      <a:endParaRPr/>
                    </a:p>
                  </a:txBody>
                  <a:tcPr marL="91425" marR="91425" marT="91425" marB="91425"/>
                </a:tc>
                <a:tc>
                  <a:txBody>
                    <a:bodyPr/>
                    <a:lstStyle/>
                    <a:p>
                      <a:pPr marL="0" lvl="0" indent="0" algn="l" rtl="0">
                        <a:spcBef>
                          <a:spcPts val="0"/>
                        </a:spcBef>
                        <a:spcAft>
                          <a:spcPts val="0"/>
                        </a:spcAft>
                        <a:buNone/>
                      </a:pPr>
                      <a:r>
                        <a:rPr lang="en"/>
                        <a:t>Stuart</a:t>
                      </a:r>
                      <a:endParaRPr/>
                    </a:p>
                  </a:txBody>
                  <a:tcPr marL="91425" marR="91425" marT="91425" marB="91425"/>
                </a:tc>
                <a:tc>
                  <a:txBody>
                    <a:bodyPr/>
                    <a:lstStyle/>
                    <a:p>
                      <a:pPr marL="0" lvl="0" indent="0" algn="l" rtl="0">
                        <a:spcBef>
                          <a:spcPts val="0"/>
                        </a:spcBef>
                        <a:spcAft>
                          <a:spcPts val="0"/>
                        </a:spcAft>
                        <a:buNone/>
                      </a:pPr>
                      <a:r>
                        <a:rPr lang="en"/>
                        <a:t>5.27”</a:t>
                      </a:r>
                      <a:endParaRPr/>
                    </a:p>
                  </a:txBody>
                  <a:tcPr marL="91425" marR="91425" marT="91425" marB="91425"/>
                </a:tc>
                <a:extLst>
                  <a:ext uri="{0D108BD9-81ED-4DB2-BD59-A6C34878D82A}">
                    <a16:rowId xmlns:a16="http://schemas.microsoft.com/office/drawing/2014/main" val="10004"/>
                  </a:ext>
                </a:extLst>
              </a:tr>
              <a:tr h="286375">
                <a:tc>
                  <a:txBody>
                    <a:bodyPr/>
                    <a:lstStyle/>
                    <a:p>
                      <a:pPr marL="0" lvl="0" indent="0" algn="l" rtl="0">
                        <a:spcBef>
                          <a:spcPts val="0"/>
                        </a:spcBef>
                        <a:spcAft>
                          <a:spcPts val="0"/>
                        </a:spcAft>
                        <a:buNone/>
                      </a:pPr>
                      <a:r>
                        <a:rPr lang="en"/>
                        <a:t>St. Lucie</a:t>
                      </a:r>
                      <a:endParaRPr/>
                    </a:p>
                  </a:txBody>
                  <a:tcPr marL="91425" marR="91425" marT="91425" marB="91425"/>
                </a:tc>
                <a:tc>
                  <a:txBody>
                    <a:bodyPr/>
                    <a:lstStyle/>
                    <a:p>
                      <a:pPr marL="0" lvl="0" indent="0" algn="l" rtl="0">
                        <a:spcBef>
                          <a:spcPts val="0"/>
                        </a:spcBef>
                        <a:spcAft>
                          <a:spcPts val="0"/>
                        </a:spcAft>
                        <a:buNone/>
                      </a:pPr>
                      <a:r>
                        <a:rPr lang="en"/>
                        <a:t>Fort Pierce</a:t>
                      </a:r>
                      <a:endParaRPr/>
                    </a:p>
                  </a:txBody>
                  <a:tcPr marL="91425" marR="91425" marT="91425" marB="91425"/>
                </a:tc>
                <a:tc>
                  <a:txBody>
                    <a:bodyPr/>
                    <a:lstStyle/>
                    <a:p>
                      <a:pPr marL="0" lvl="0" indent="0" algn="l" rtl="0">
                        <a:spcBef>
                          <a:spcPts val="0"/>
                        </a:spcBef>
                        <a:spcAft>
                          <a:spcPts val="0"/>
                        </a:spcAft>
                        <a:buNone/>
                      </a:pPr>
                      <a:r>
                        <a:rPr lang="en"/>
                        <a:t>2.57”</a:t>
                      </a:r>
                      <a:endParaRPr/>
                    </a:p>
                  </a:txBody>
                  <a:tcPr marL="91425" marR="91425" marT="91425" marB="91425"/>
                </a:tc>
                <a:extLst>
                  <a:ext uri="{0D108BD9-81ED-4DB2-BD59-A6C34878D82A}">
                    <a16:rowId xmlns:a16="http://schemas.microsoft.com/office/drawing/2014/main" val="10005"/>
                  </a:ext>
                </a:extLst>
              </a:tr>
            </a:tbl>
          </a:graphicData>
        </a:graphic>
      </p:graphicFrame>
      <p:sp>
        <p:nvSpPr>
          <p:cNvPr id="165" name="Google Shape;165;p22"/>
          <p:cNvSpPr txBox="1"/>
          <p:nvPr/>
        </p:nvSpPr>
        <p:spPr>
          <a:xfrm>
            <a:off x="137200" y="1895625"/>
            <a:ext cx="3618900" cy="54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2"/>
                </a:solidFill>
              </a:rPr>
              <a:t>Highest County Rainfall Totals</a:t>
            </a:r>
            <a:endParaRPr sz="1500">
              <a:solidFill>
                <a:schemeClr val="dk2"/>
              </a:solidFill>
            </a:endParaRPr>
          </a:p>
          <a:p>
            <a:pPr marL="0" lvl="0" indent="0" algn="ctr" rtl="0">
              <a:spcBef>
                <a:spcPts val="0"/>
              </a:spcBef>
              <a:spcAft>
                <a:spcPts val="0"/>
              </a:spcAft>
              <a:buNone/>
            </a:pPr>
            <a:r>
              <a:rPr lang="en" sz="1500">
                <a:solidFill>
                  <a:schemeClr val="dk2"/>
                </a:solidFill>
              </a:rPr>
              <a:t>October 7 - October 11</a:t>
            </a:r>
            <a:endParaRPr sz="1500">
              <a:solidFill>
                <a:schemeClr val="dk2"/>
              </a:solidFill>
            </a:endParaRPr>
          </a:p>
        </p:txBody>
      </p:sp>
      <p:sp>
        <p:nvSpPr>
          <p:cNvPr id="166" name="Google Shape;166;p22"/>
          <p:cNvSpPr txBox="1"/>
          <p:nvPr/>
        </p:nvSpPr>
        <p:spPr>
          <a:xfrm>
            <a:off x="150225" y="851750"/>
            <a:ext cx="4006500" cy="10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Uneven distribution of rainfall</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Heavy rainfall for east central Florida Oct 7 – Oct 11</a:t>
            </a:r>
            <a:endParaRPr sz="1800">
              <a:solidFill>
                <a:schemeClr val="dk2"/>
              </a:solidFill>
            </a:endParaRPr>
          </a:p>
        </p:txBody>
      </p:sp>
      <p:sp>
        <p:nvSpPr>
          <p:cNvPr id="167" name="Google Shape;167;p22"/>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6</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3"/>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Current Conditions</a:t>
            </a:r>
            <a:endParaRPr dirty="0"/>
          </a:p>
        </p:txBody>
      </p:sp>
      <p:sp>
        <p:nvSpPr>
          <p:cNvPr id="173" name="Google Shape;173;p23"/>
          <p:cNvSpPr txBox="1">
            <a:spLocks noGrp="1"/>
          </p:cNvSpPr>
          <p:nvPr>
            <p:ph type="body" idx="2"/>
          </p:nvPr>
        </p:nvSpPr>
        <p:spPr>
          <a:xfrm>
            <a:off x="411478" y="417380"/>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Soil Moisture</a:t>
            </a:r>
            <a:endParaRPr dirty="0"/>
          </a:p>
        </p:txBody>
      </p:sp>
      <p:pic>
        <p:nvPicPr>
          <p:cNvPr id="174" name="Google Shape;174;p23" title="statewide-kbdi.png"/>
          <p:cNvPicPr preferRelativeResize="0"/>
          <p:nvPr/>
        </p:nvPicPr>
        <p:blipFill rotWithShape="1">
          <a:blip r:embed="rId3">
            <a:alphaModFix/>
          </a:blip>
          <a:srcRect l="641" r="641"/>
          <a:stretch/>
        </p:blipFill>
        <p:spPr>
          <a:xfrm>
            <a:off x="4572000" y="889050"/>
            <a:ext cx="4275850" cy="3936908"/>
          </a:xfrm>
          <a:prstGeom prst="rect">
            <a:avLst/>
          </a:prstGeom>
          <a:noFill/>
          <a:ln>
            <a:noFill/>
          </a:ln>
        </p:spPr>
      </p:pic>
      <p:sp>
        <p:nvSpPr>
          <p:cNvPr id="175" name="Google Shape;175;p23"/>
          <p:cNvSpPr txBox="1"/>
          <p:nvPr/>
        </p:nvSpPr>
        <p:spPr>
          <a:xfrm>
            <a:off x="167725" y="997550"/>
            <a:ext cx="4275900" cy="335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Saturated eastern peninsula</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Dry west central peninsula (KBDI)</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Sarasota - 523</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Manatee - 505</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Pasco - 492</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Hillsborough - 453</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DeSoto - 441</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Extremely Dry North Florida</a:t>
            </a:r>
            <a:endParaRPr sz="1800">
              <a:solidFill>
                <a:schemeClr val="dk2"/>
              </a:solidFill>
            </a:endParaRPr>
          </a:p>
        </p:txBody>
      </p:sp>
      <p:sp>
        <p:nvSpPr>
          <p:cNvPr id="176" name="Google Shape;176;p23"/>
          <p:cNvSpPr txBox="1">
            <a:spLocks noGrp="1"/>
          </p:cNvSpPr>
          <p:nvPr>
            <p:ph type="sldNum" idx="12"/>
          </p:nvPr>
        </p:nvSpPr>
        <p:spPr>
          <a:xfrm>
            <a:off x="4355261" y="4870032"/>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7</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4"/>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Current Conditions</a:t>
            </a:r>
            <a:endParaRPr dirty="0"/>
          </a:p>
        </p:txBody>
      </p:sp>
      <p:sp>
        <p:nvSpPr>
          <p:cNvPr id="182" name="Google Shape;182;p24"/>
          <p:cNvSpPr txBox="1">
            <a:spLocks noGrp="1"/>
          </p:cNvSpPr>
          <p:nvPr>
            <p:ph type="body" idx="2"/>
          </p:nvPr>
        </p:nvSpPr>
        <p:spPr>
          <a:xfrm>
            <a:off x="411478" y="396599"/>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U.S. Drought Monitor</a:t>
            </a:r>
            <a:endParaRPr dirty="0"/>
          </a:p>
        </p:txBody>
      </p:sp>
      <p:pic>
        <p:nvPicPr>
          <p:cNvPr id="183" name="Google Shape;183;p24" title="current_fl_text.png"/>
          <p:cNvPicPr preferRelativeResize="0"/>
          <p:nvPr/>
        </p:nvPicPr>
        <p:blipFill rotWithShape="1">
          <a:blip r:embed="rId3">
            <a:alphaModFix/>
          </a:blip>
          <a:srcRect/>
          <a:stretch/>
        </p:blipFill>
        <p:spPr>
          <a:xfrm>
            <a:off x="3823375" y="768879"/>
            <a:ext cx="5320630" cy="4111396"/>
          </a:xfrm>
          <a:prstGeom prst="rect">
            <a:avLst/>
          </a:prstGeom>
          <a:noFill/>
          <a:ln>
            <a:noFill/>
          </a:ln>
        </p:spPr>
      </p:pic>
      <p:pic>
        <p:nvPicPr>
          <p:cNvPr id="184" name="Google Shape;184;p24" title="current_fl_date.png"/>
          <p:cNvPicPr preferRelativeResize="0"/>
          <p:nvPr/>
        </p:nvPicPr>
        <p:blipFill rotWithShape="1">
          <a:blip r:embed="rId4">
            <a:alphaModFix/>
          </a:blip>
          <a:srcRect/>
          <a:stretch/>
        </p:blipFill>
        <p:spPr>
          <a:xfrm>
            <a:off x="0" y="1143600"/>
            <a:ext cx="3736674" cy="3736674"/>
          </a:xfrm>
          <a:prstGeom prst="rect">
            <a:avLst/>
          </a:prstGeom>
          <a:noFill/>
          <a:ln>
            <a:noFill/>
          </a:ln>
        </p:spPr>
      </p:pic>
      <p:sp>
        <p:nvSpPr>
          <p:cNvPr id="185" name="Google Shape;185;p24"/>
          <p:cNvSpPr/>
          <p:nvPr/>
        </p:nvSpPr>
        <p:spPr>
          <a:xfrm>
            <a:off x="3736675" y="2630425"/>
            <a:ext cx="1055400" cy="565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p24"/>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8</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5"/>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Fire Season Outlook</a:t>
            </a:r>
            <a:endParaRPr/>
          </a:p>
        </p:txBody>
      </p:sp>
      <p:sp>
        <p:nvSpPr>
          <p:cNvPr id="192" name="Google Shape;192;p25"/>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sz="1400"/>
              <a:t>A Look Ahead</a:t>
            </a:r>
            <a:endParaRPr/>
          </a:p>
        </p:txBody>
      </p:sp>
      <p:sp>
        <p:nvSpPr>
          <p:cNvPr id="193" name="Google Shape;193;p25"/>
          <p:cNvSpPr txBox="1"/>
          <p:nvPr/>
        </p:nvSpPr>
        <p:spPr>
          <a:xfrm>
            <a:off x="334350" y="3338100"/>
            <a:ext cx="8608500" cy="1526100"/>
          </a:xfrm>
          <a:prstGeom prst="rect">
            <a:avLst/>
          </a:prstGeom>
          <a:noFill/>
          <a:ln>
            <a:noFill/>
          </a:ln>
        </p:spPr>
        <p:txBody>
          <a:bodyPr spcFirstLastPara="1" wrap="square" lIns="68575" tIns="34275" rIns="68575" bIns="34275" anchor="t" anchorCtr="0">
            <a:spAutoFit/>
          </a:bodyPr>
          <a:lstStyle/>
          <a:p>
            <a:pPr marL="457200" lvl="0" indent="-323850" algn="l" rtl="0">
              <a:lnSpc>
                <a:spcPct val="115000"/>
              </a:lnSpc>
              <a:spcBef>
                <a:spcPts val="0"/>
              </a:spcBef>
              <a:spcAft>
                <a:spcPts val="0"/>
              </a:spcAft>
              <a:buSzPts val="1500"/>
              <a:buFont typeface="Cambria"/>
              <a:buChar char="●"/>
            </a:pPr>
            <a:r>
              <a:rPr lang="en" sz="1500">
                <a:latin typeface="Cambria"/>
                <a:ea typeface="Cambria"/>
                <a:cs typeface="Cambria"/>
                <a:sym typeface="Cambria"/>
              </a:rPr>
              <a:t>La Nina conditions are present and favored to persist through December 2025 - February 2026. </a:t>
            </a:r>
            <a:endParaRPr sz="1500">
              <a:latin typeface="Cambria"/>
              <a:ea typeface="Cambria"/>
              <a:cs typeface="Cambria"/>
              <a:sym typeface="Cambria"/>
            </a:endParaRPr>
          </a:p>
          <a:p>
            <a:pPr marL="457200" lvl="0" indent="-323850" algn="l" rtl="0">
              <a:lnSpc>
                <a:spcPct val="115000"/>
              </a:lnSpc>
              <a:spcBef>
                <a:spcPts val="0"/>
              </a:spcBef>
              <a:spcAft>
                <a:spcPts val="0"/>
              </a:spcAft>
              <a:buSzPts val="1500"/>
              <a:buFont typeface="Cambria"/>
              <a:buChar char="●"/>
            </a:pPr>
            <a:r>
              <a:rPr lang="en" sz="1500">
                <a:latin typeface="Cambria"/>
                <a:ea typeface="Cambria"/>
                <a:cs typeface="Cambria"/>
                <a:sym typeface="Cambria"/>
              </a:rPr>
              <a:t>A transitional period is forecast January - March 2026.</a:t>
            </a:r>
            <a:endParaRPr sz="1500">
              <a:latin typeface="Cambria"/>
              <a:ea typeface="Cambria"/>
              <a:cs typeface="Cambria"/>
              <a:sym typeface="Cambria"/>
            </a:endParaRPr>
          </a:p>
          <a:p>
            <a:pPr marL="457200" lvl="0" indent="-323850" algn="l" rtl="0">
              <a:lnSpc>
                <a:spcPct val="115000"/>
              </a:lnSpc>
              <a:spcBef>
                <a:spcPts val="0"/>
              </a:spcBef>
              <a:spcAft>
                <a:spcPts val="0"/>
              </a:spcAft>
              <a:buSzPts val="1500"/>
              <a:buFont typeface="Cambria"/>
              <a:buChar char="●"/>
            </a:pPr>
            <a:r>
              <a:rPr lang="en" sz="1500">
                <a:latin typeface="Cambria"/>
                <a:ea typeface="Cambria"/>
                <a:cs typeface="Cambria"/>
                <a:sym typeface="Cambria"/>
              </a:rPr>
              <a:t>La Nina typically results in the jet stream being displaced to the north, which locally results in:  </a:t>
            </a:r>
            <a:endParaRPr sz="1500">
              <a:latin typeface="Cambria"/>
              <a:ea typeface="Cambria"/>
              <a:cs typeface="Cambria"/>
              <a:sym typeface="Cambria"/>
            </a:endParaRPr>
          </a:p>
          <a:p>
            <a:pPr marL="914400" lvl="1" indent="-311150" algn="l" rtl="0">
              <a:lnSpc>
                <a:spcPct val="115000"/>
              </a:lnSpc>
              <a:spcBef>
                <a:spcPts val="0"/>
              </a:spcBef>
              <a:spcAft>
                <a:spcPts val="0"/>
              </a:spcAft>
              <a:buSzPts val="1300"/>
              <a:buFont typeface="Cambria"/>
              <a:buChar char="○"/>
            </a:pPr>
            <a:r>
              <a:rPr lang="en" sz="1300" i="1">
                <a:latin typeface="Cambria"/>
                <a:ea typeface="Cambria"/>
                <a:cs typeface="Cambria"/>
                <a:sym typeface="Cambria"/>
              </a:rPr>
              <a:t>Greater potential for below normal rainfall, increasing the potential for drought and wildfires</a:t>
            </a:r>
            <a:endParaRPr sz="1300" i="1">
              <a:latin typeface="Cambria"/>
              <a:ea typeface="Cambria"/>
              <a:cs typeface="Cambria"/>
              <a:sym typeface="Cambria"/>
            </a:endParaRPr>
          </a:p>
          <a:p>
            <a:pPr marL="914400" lvl="1" indent="-311150" algn="l" rtl="0">
              <a:lnSpc>
                <a:spcPct val="115000"/>
              </a:lnSpc>
              <a:spcBef>
                <a:spcPts val="0"/>
              </a:spcBef>
              <a:spcAft>
                <a:spcPts val="0"/>
              </a:spcAft>
              <a:buSzPts val="1300"/>
              <a:buFont typeface="Cambria"/>
              <a:buChar char="○"/>
            </a:pPr>
            <a:r>
              <a:rPr lang="en" sz="1300" i="1">
                <a:latin typeface="Cambria"/>
                <a:ea typeface="Cambria"/>
                <a:cs typeface="Cambria"/>
                <a:sym typeface="Cambria"/>
              </a:rPr>
              <a:t>Above normal temperatures overall, though periods of cooler than normal weather will occur (just with less frequency)</a:t>
            </a:r>
            <a:endParaRPr sz="1300" i="1">
              <a:latin typeface="Cambria"/>
              <a:ea typeface="Cambria"/>
              <a:cs typeface="Cambria"/>
              <a:sym typeface="Cambria"/>
            </a:endParaRPr>
          </a:p>
        </p:txBody>
      </p:sp>
      <p:pic>
        <p:nvPicPr>
          <p:cNvPr id="194" name="Google Shape;194;p25" title="cpc_FebMarApr.gif"/>
          <p:cNvPicPr preferRelativeResize="0"/>
          <p:nvPr/>
        </p:nvPicPr>
        <p:blipFill rotWithShape="1">
          <a:blip r:embed="rId3">
            <a:alphaModFix/>
          </a:blip>
          <a:srcRect l="9" r="19"/>
          <a:stretch/>
        </p:blipFill>
        <p:spPr>
          <a:xfrm>
            <a:off x="4355250" y="842579"/>
            <a:ext cx="3061608" cy="2366470"/>
          </a:xfrm>
          <a:prstGeom prst="rect">
            <a:avLst/>
          </a:prstGeom>
          <a:noFill/>
          <a:ln>
            <a:noFill/>
          </a:ln>
        </p:spPr>
      </p:pic>
      <p:pic>
        <p:nvPicPr>
          <p:cNvPr id="195" name="Google Shape;195;p25" title="cpc_FebMarApr2.gif"/>
          <p:cNvPicPr preferRelativeResize="0"/>
          <p:nvPr/>
        </p:nvPicPr>
        <p:blipFill rotWithShape="1">
          <a:blip r:embed="rId4">
            <a:alphaModFix/>
          </a:blip>
          <a:srcRect/>
          <a:stretch/>
        </p:blipFill>
        <p:spPr>
          <a:xfrm>
            <a:off x="1141135" y="842288"/>
            <a:ext cx="3063242" cy="2367050"/>
          </a:xfrm>
          <a:prstGeom prst="rect">
            <a:avLst/>
          </a:prstGeom>
          <a:noFill/>
          <a:ln>
            <a:noFill/>
          </a:ln>
        </p:spPr>
      </p:pic>
      <p:sp>
        <p:nvSpPr>
          <p:cNvPr id="196" name="Google Shape;196;p25"/>
          <p:cNvSpPr txBox="1"/>
          <p:nvPr/>
        </p:nvSpPr>
        <p:spPr>
          <a:xfrm>
            <a:off x="7416850" y="2544850"/>
            <a:ext cx="1633500" cy="664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sz="700" b="1">
                <a:solidFill>
                  <a:schemeClr val="dk2"/>
                </a:solidFill>
              </a:rPr>
              <a:t>Note</a:t>
            </a:r>
            <a:br>
              <a:rPr lang="en" sz="700" b="1">
                <a:solidFill>
                  <a:schemeClr val="dk2"/>
                </a:solidFill>
              </a:rPr>
            </a:br>
            <a:r>
              <a:rPr lang="en" sz="700">
                <a:solidFill>
                  <a:schemeClr val="dk2"/>
                </a:solidFill>
              </a:rPr>
              <a:t>These outlooks depict temperature and precipitation averages over three month periods!</a:t>
            </a:r>
            <a:endParaRPr sz="300"/>
          </a:p>
        </p:txBody>
      </p:sp>
      <p:sp>
        <p:nvSpPr>
          <p:cNvPr id="197" name="Google Shape;197;p25"/>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9</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6"/>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Red Flag Warnings</a:t>
            </a:r>
            <a:endParaRPr/>
          </a:p>
        </p:txBody>
      </p:sp>
      <p:sp>
        <p:nvSpPr>
          <p:cNvPr id="203" name="Google Shape;203;p26"/>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sz="1400"/>
              <a:t>Local Criteria</a:t>
            </a:r>
            <a:endParaRPr/>
          </a:p>
        </p:txBody>
      </p:sp>
      <p:sp>
        <p:nvSpPr>
          <p:cNvPr id="204" name="Google Shape;204;p26"/>
          <p:cNvSpPr txBox="1"/>
          <p:nvPr/>
        </p:nvSpPr>
        <p:spPr>
          <a:xfrm>
            <a:off x="3365000" y="1130150"/>
            <a:ext cx="5071200" cy="3340200"/>
          </a:xfrm>
          <a:prstGeom prst="rect">
            <a:avLst/>
          </a:prstGeom>
          <a:noFill/>
          <a:ln>
            <a:noFill/>
          </a:ln>
        </p:spPr>
        <p:txBody>
          <a:bodyPr spcFirstLastPara="1" wrap="square" lIns="68575" tIns="34275" rIns="68575" bIns="34275" anchor="t" anchorCtr="0">
            <a:spAutoFit/>
          </a:bodyPr>
          <a:lstStyle/>
          <a:p>
            <a:pPr marL="0" lvl="0" indent="0" algn="ctr" rtl="0">
              <a:lnSpc>
                <a:spcPct val="115000"/>
              </a:lnSpc>
              <a:spcBef>
                <a:spcPts val="0"/>
              </a:spcBef>
              <a:spcAft>
                <a:spcPts val="0"/>
              </a:spcAft>
              <a:buNone/>
            </a:pPr>
            <a:r>
              <a:rPr lang="en" sz="1500" b="1">
                <a:latin typeface="Cambria"/>
                <a:ea typeface="Cambria"/>
                <a:cs typeface="Cambria"/>
                <a:sym typeface="Cambria"/>
              </a:rPr>
              <a:t>Red Flag Warning</a:t>
            </a:r>
            <a:endParaRPr sz="1500" b="1">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Alerts partners when critical fire conditions are expected to occur. </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WFO Melbourne issues RFWs when:</a:t>
            </a:r>
            <a:endParaRPr sz="1500">
              <a:latin typeface="Cambria"/>
              <a:ea typeface="Cambria"/>
              <a:cs typeface="Cambria"/>
              <a:sym typeface="Cambria"/>
            </a:endParaRPr>
          </a:p>
          <a:p>
            <a:pPr marL="914400" lvl="1" indent="-323850" algn="l" rtl="0">
              <a:lnSpc>
                <a:spcPct val="115000"/>
              </a:lnSpc>
              <a:spcBef>
                <a:spcPts val="0"/>
              </a:spcBef>
              <a:spcAft>
                <a:spcPts val="0"/>
              </a:spcAft>
              <a:buSzPts val="1500"/>
              <a:buFont typeface="Cambria"/>
              <a:buChar char="○"/>
            </a:pPr>
            <a:r>
              <a:rPr lang="en" sz="1500">
                <a:latin typeface="Cambria"/>
                <a:ea typeface="Cambria"/>
                <a:cs typeface="Cambria"/>
                <a:sym typeface="Cambria"/>
              </a:rPr>
              <a:t>RH is forecast 35% or less</a:t>
            </a:r>
            <a:endParaRPr sz="1500">
              <a:latin typeface="Cambria"/>
              <a:ea typeface="Cambria"/>
              <a:cs typeface="Cambria"/>
              <a:sym typeface="Cambria"/>
            </a:endParaRPr>
          </a:p>
          <a:p>
            <a:pPr marL="914400" lvl="1" indent="-323850" algn="l" rtl="0">
              <a:lnSpc>
                <a:spcPct val="115000"/>
              </a:lnSpc>
              <a:spcBef>
                <a:spcPts val="0"/>
              </a:spcBef>
              <a:spcAft>
                <a:spcPts val="0"/>
              </a:spcAft>
              <a:buSzPts val="1500"/>
              <a:buFont typeface="Cambria"/>
              <a:buChar char="○"/>
            </a:pPr>
            <a:r>
              <a:rPr lang="en" sz="1500" i="1">
                <a:latin typeface="Cambria"/>
                <a:ea typeface="Cambria"/>
                <a:cs typeface="Cambria"/>
                <a:sym typeface="Cambria"/>
              </a:rPr>
              <a:t>and… </a:t>
            </a:r>
            <a:r>
              <a:rPr lang="en" sz="1500">
                <a:latin typeface="Cambria"/>
                <a:ea typeface="Cambria"/>
                <a:cs typeface="Cambria"/>
                <a:sym typeface="Cambria"/>
              </a:rPr>
              <a:t>sustained 20 ft winds are forecast at at least 15 mph</a:t>
            </a:r>
            <a:endParaRPr sz="1500">
              <a:latin typeface="Cambria"/>
              <a:ea typeface="Cambria"/>
              <a:cs typeface="Cambria"/>
              <a:sym typeface="Cambria"/>
            </a:endParaRPr>
          </a:p>
          <a:p>
            <a:pPr marL="914400" lvl="1" indent="-323850" algn="l" rtl="0">
              <a:lnSpc>
                <a:spcPct val="115000"/>
              </a:lnSpc>
              <a:spcBef>
                <a:spcPts val="0"/>
              </a:spcBef>
              <a:spcAft>
                <a:spcPts val="0"/>
              </a:spcAft>
              <a:buSzPts val="1500"/>
              <a:buFont typeface="Cambria"/>
              <a:buChar char="○"/>
            </a:pPr>
            <a:r>
              <a:rPr lang="en" sz="1500" i="1">
                <a:latin typeface="Cambria"/>
                <a:ea typeface="Cambria"/>
                <a:cs typeface="Cambria"/>
                <a:sym typeface="Cambria"/>
              </a:rPr>
              <a:t>and…</a:t>
            </a:r>
            <a:r>
              <a:rPr lang="en" sz="1500">
                <a:latin typeface="Cambria"/>
                <a:ea typeface="Cambria"/>
                <a:cs typeface="Cambria"/>
                <a:sym typeface="Cambria"/>
              </a:rPr>
              <a:t> “Moderate” is marked on the National 7-day Significant Fire Potential Outlook</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A Fire Weather Watch can be issued a day or two in advance of potential Red Flag Conditions. </a:t>
            </a:r>
            <a:endParaRPr sz="1500">
              <a:latin typeface="Cambria"/>
              <a:ea typeface="Cambria"/>
              <a:cs typeface="Cambria"/>
              <a:sym typeface="Cambria"/>
            </a:endParaRPr>
          </a:p>
        </p:txBody>
      </p:sp>
      <p:pic>
        <p:nvPicPr>
          <p:cNvPr id="205" name="Google Shape;205;p26"/>
          <p:cNvPicPr preferRelativeResize="0"/>
          <p:nvPr/>
        </p:nvPicPr>
        <p:blipFill>
          <a:blip r:embed="rId3">
            <a:alphaModFix/>
          </a:blip>
          <a:stretch>
            <a:fillRect/>
          </a:stretch>
        </p:blipFill>
        <p:spPr>
          <a:xfrm>
            <a:off x="152400" y="879700"/>
            <a:ext cx="2781500" cy="3874424"/>
          </a:xfrm>
          <a:prstGeom prst="rect">
            <a:avLst/>
          </a:prstGeom>
          <a:noFill/>
          <a:ln>
            <a:noFill/>
          </a:ln>
        </p:spPr>
      </p:pic>
      <p:sp>
        <p:nvSpPr>
          <p:cNvPr id="206" name="Google Shape;206;p26"/>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10</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7"/>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Significant Fire Potential Outlook</a:t>
            </a:r>
            <a:endParaRPr/>
          </a:p>
        </p:txBody>
      </p:sp>
      <p:sp>
        <p:nvSpPr>
          <p:cNvPr id="212" name="Google Shape;212;p27"/>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a:t>Southern Area</a:t>
            </a:r>
            <a:endParaRPr/>
          </a:p>
        </p:txBody>
      </p:sp>
      <p:sp>
        <p:nvSpPr>
          <p:cNvPr id="213" name="Google Shape;213;p27"/>
          <p:cNvSpPr txBox="1"/>
          <p:nvPr/>
        </p:nvSpPr>
        <p:spPr>
          <a:xfrm>
            <a:off x="4417875" y="1365450"/>
            <a:ext cx="4223700" cy="2809200"/>
          </a:xfrm>
          <a:prstGeom prst="rect">
            <a:avLst/>
          </a:prstGeom>
          <a:noFill/>
          <a:ln>
            <a:noFill/>
          </a:ln>
        </p:spPr>
        <p:txBody>
          <a:bodyPr spcFirstLastPara="1" wrap="square" lIns="68575" tIns="34275" rIns="68575" bIns="34275" anchor="t" anchorCtr="0">
            <a:spAutoFit/>
          </a:bodyPr>
          <a:lstStyle/>
          <a:p>
            <a:pPr marL="0" lvl="0" indent="0" algn="ctr" rtl="0">
              <a:lnSpc>
                <a:spcPct val="115000"/>
              </a:lnSpc>
              <a:spcBef>
                <a:spcPts val="0"/>
              </a:spcBef>
              <a:spcAft>
                <a:spcPts val="0"/>
              </a:spcAft>
              <a:buNone/>
            </a:pPr>
            <a:r>
              <a:rPr lang="en" sz="1500" b="1">
                <a:latin typeface="Cambria"/>
                <a:ea typeface="Cambria"/>
                <a:cs typeface="Cambria"/>
                <a:sym typeface="Cambria"/>
              </a:rPr>
              <a:t>Significant Fire Potential Outlook Product</a:t>
            </a:r>
            <a:endParaRPr sz="1500" b="1">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Significant fire conditions are monitored by Meteorologists at each Geographic Area Coordination Center (GACC)</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Threat level is modeled out to 7-days with input of weather conditions, dryness of fuels, and available suppression resources</a:t>
            </a:r>
            <a:endParaRPr sz="1500">
              <a:latin typeface="Cambria"/>
              <a:ea typeface="Cambria"/>
              <a:cs typeface="Cambria"/>
              <a:sym typeface="Cambria"/>
            </a:endParaRPr>
          </a:p>
          <a:p>
            <a:pPr marL="457200" lvl="0" indent="-323850" algn="l" rtl="0">
              <a:lnSpc>
                <a:spcPct val="115000"/>
              </a:lnSpc>
              <a:spcBef>
                <a:spcPts val="1000"/>
              </a:spcBef>
              <a:spcAft>
                <a:spcPts val="1000"/>
              </a:spcAft>
              <a:buSzPts val="1500"/>
              <a:buFont typeface="Cambria"/>
              <a:buChar char="●"/>
            </a:pPr>
            <a:r>
              <a:rPr lang="en" sz="1500">
                <a:latin typeface="Cambria"/>
                <a:ea typeface="Cambria"/>
                <a:cs typeface="Cambria"/>
                <a:sym typeface="Cambria"/>
              </a:rPr>
              <a:t>Updated daily on weekdays and as-needed on weekends</a:t>
            </a:r>
            <a:endParaRPr sz="1500">
              <a:latin typeface="Cambria"/>
              <a:ea typeface="Cambria"/>
              <a:cs typeface="Cambria"/>
              <a:sym typeface="Cambria"/>
            </a:endParaRPr>
          </a:p>
        </p:txBody>
      </p:sp>
      <p:pic>
        <p:nvPicPr>
          <p:cNvPr id="214" name="Google Shape;214;p27" title="SignificantFirePotentialOutlook.png"/>
          <p:cNvPicPr preferRelativeResize="0"/>
          <p:nvPr/>
        </p:nvPicPr>
        <p:blipFill rotWithShape="1">
          <a:blip r:embed="rId3">
            <a:alphaModFix/>
          </a:blip>
          <a:srcRect t="2189" b="2189"/>
          <a:stretch/>
        </p:blipFill>
        <p:spPr>
          <a:xfrm>
            <a:off x="137150" y="1634500"/>
            <a:ext cx="3970174" cy="2198150"/>
          </a:xfrm>
          <a:prstGeom prst="rect">
            <a:avLst/>
          </a:prstGeom>
          <a:noFill/>
          <a:ln w="9525" cap="flat" cmpd="sng">
            <a:solidFill>
              <a:schemeClr val="dk1"/>
            </a:solidFill>
            <a:prstDash val="solid"/>
            <a:round/>
            <a:headEnd type="none" w="sm" len="sm"/>
            <a:tailEnd type="none" w="sm" len="sm"/>
          </a:ln>
        </p:spPr>
      </p:pic>
      <p:pic>
        <p:nvPicPr>
          <p:cNvPr id="215" name="Google Shape;215;p27" title="significantFire.png"/>
          <p:cNvPicPr preferRelativeResize="0"/>
          <p:nvPr/>
        </p:nvPicPr>
        <p:blipFill>
          <a:blip r:embed="rId4">
            <a:alphaModFix/>
          </a:blip>
          <a:stretch>
            <a:fillRect/>
          </a:stretch>
        </p:blipFill>
        <p:spPr>
          <a:xfrm>
            <a:off x="172412" y="1365450"/>
            <a:ext cx="3899675" cy="226800"/>
          </a:xfrm>
          <a:prstGeom prst="rect">
            <a:avLst/>
          </a:prstGeom>
          <a:noFill/>
          <a:ln>
            <a:noFill/>
          </a:ln>
        </p:spPr>
      </p:pic>
      <p:sp>
        <p:nvSpPr>
          <p:cNvPr id="216" name="Google Shape;216;p27"/>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11</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8"/>
          <p:cNvSpPr txBox="1">
            <a:spLocks noGrp="1"/>
          </p:cNvSpPr>
          <p:nvPr>
            <p:ph type="body" idx="1"/>
          </p:nvPr>
        </p:nvSpPr>
        <p:spPr>
          <a:xfrm>
            <a:off x="137160" y="10451"/>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Precipitation Estimates</a:t>
            </a:r>
            <a:endParaRPr dirty="0"/>
          </a:p>
        </p:txBody>
      </p:sp>
      <p:sp>
        <p:nvSpPr>
          <p:cNvPr id="222" name="Google Shape;222;p28"/>
          <p:cNvSpPr txBox="1">
            <a:spLocks noGrp="1"/>
          </p:cNvSpPr>
          <p:nvPr>
            <p:ph type="body" idx="2"/>
          </p:nvPr>
        </p:nvSpPr>
        <p:spPr>
          <a:xfrm>
            <a:off x="411478" y="403526"/>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water.noaa.gov</a:t>
            </a:r>
            <a:endParaRPr dirty="0"/>
          </a:p>
        </p:txBody>
      </p:sp>
      <p:pic>
        <p:nvPicPr>
          <p:cNvPr id="223" name="Google Shape;223;p28" title="NWIPS.png"/>
          <p:cNvPicPr preferRelativeResize="0"/>
          <p:nvPr/>
        </p:nvPicPr>
        <p:blipFill>
          <a:blip r:embed="rId3">
            <a:alphaModFix/>
          </a:blip>
          <a:stretch>
            <a:fillRect/>
          </a:stretch>
        </p:blipFill>
        <p:spPr>
          <a:xfrm>
            <a:off x="1159100" y="860125"/>
            <a:ext cx="6683049" cy="4003925"/>
          </a:xfrm>
          <a:prstGeom prst="rect">
            <a:avLst/>
          </a:prstGeom>
          <a:noFill/>
          <a:ln>
            <a:noFill/>
          </a:ln>
        </p:spPr>
      </p:pic>
      <p:sp>
        <p:nvSpPr>
          <p:cNvPr id="224" name="Google Shape;224;p28"/>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12</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9"/>
          <p:cNvSpPr txBox="1">
            <a:spLocks noGrp="1"/>
          </p:cNvSpPr>
          <p:nvPr>
            <p:ph type="body" idx="1"/>
          </p:nvPr>
        </p:nvSpPr>
        <p:spPr>
          <a:xfrm>
            <a:off x="137160" y="17378"/>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en" dirty="0"/>
              <a:t>Precipitation Estimates (NWPS)</a:t>
            </a:r>
            <a:endParaRPr dirty="0"/>
          </a:p>
          <a:p>
            <a:pPr marL="0" lvl="0" indent="0" algn="l" rtl="0">
              <a:spcBef>
                <a:spcPts val="800"/>
              </a:spcBef>
              <a:spcAft>
                <a:spcPts val="0"/>
              </a:spcAft>
              <a:buNone/>
            </a:pPr>
            <a:endParaRPr dirty="0"/>
          </a:p>
        </p:txBody>
      </p:sp>
      <p:sp>
        <p:nvSpPr>
          <p:cNvPr id="230" name="Google Shape;230;p29"/>
          <p:cNvSpPr txBox="1">
            <a:spLocks noGrp="1"/>
          </p:cNvSpPr>
          <p:nvPr>
            <p:ph type="body" idx="2"/>
          </p:nvPr>
        </p:nvSpPr>
        <p:spPr>
          <a:xfrm>
            <a:off x="411478" y="410453"/>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Found On Our Local Webpage!</a:t>
            </a:r>
            <a:endParaRPr dirty="0"/>
          </a:p>
        </p:txBody>
      </p:sp>
      <p:pic>
        <p:nvPicPr>
          <p:cNvPr id="231" name="Google Shape;231;p29" title="HomePage.png"/>
          <p:cNvPicPr preferRelativeResize="0"/>
          <p:nvPr/>
        </p:nvPicPr>
        <p:blipFill>
          <a:blip r:embed="rId3">
            <a:alphaModFix/>
          </a:blip>
          <a:stretch>
            <a:fillRect/>
          </a:stretch>
        </p:blipFill>
        <p:spPr>
          <a:xfrm>
            <a:off x="1859963" y="770800"/>
            <a:ext cx="5424071" cy="4035599"/>
          </a:xfrm>
          <a:prstGeom prst="rect">
            <a:avLst/>
          </a:prstGeom>
          <a:noFill/>
          <a:ln>
            <a:noFill/>
          </a:ln>
        </p:spPr>
      </p:pic>
      <p:sp>
        <p:nvSpPr>
          <p:cNvPr id="232" name="Google Shape;232;p29"/>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13</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0"/>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NWS Products &amp; Services</a:t>
            </a:r>
            <a:endParaRPr dirty="0"/>
          </a:p>
        </p:txBody>
      </p:sp>
      <p:sp>
        <p:nvSpPr>
          <p:cNvPr id="238" name="Google Shape;238;p30"/>
          <p:cNvSpPr txBox="1">
            <a:spLocks noGrp="1"/>
          </p:cNvSpPr>
          <p:nvPr>
            <p:ph type="body" idx="2"/>
          </p:nvPr>
        </p:nvSpPr>
        <p:spPr>
          <a:xfrm>
            <a:off x="411478" y="403526"/>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Planning a prescribed burn</a:t>
            </a:r>
            <a:endParaRPr dirty="0"/>
          </a:p>
        </p:txBody>
      </p:sp>
      <p:pic>
        <p:nvPicPr>
          <p:cNvPr id="239" name="Google Shape;239;p30" title="tigerbayMap.png"/>
          <p:cNvPicPr preferRelativeResize="0"/>
          <p:nvPr/>
        </p:nvPicPr>
        <p:blipFill>
          <a:blip r:embed="rId3">
            <a:alphaModFix/>
          </a:blip>
          <a:stretch>
            <a:fillRect/>
          </a:stretch>
        </p:blipFill>
        <p:spPr>
          <a:xfrm>
            <a:off x="4301600" y="968399"/>
            <a:ext cx="4558975" cy="3698350"/>
          </a:xfrm>
          <a:prstGeom prst="rect">
            <a:avLst/>
          </a:prstGeom>
          <a:noFill/>
          <a:ln>
            <a:noFill/>
          </a:ln>
        </p:spPr>
      </p:pic>
      <p:sp>
        <p:nvSpPr>
          <p:cNvPr id="240" name="Google Shape;240;p30"/>
          <p:cNvSpPr txBox="1"/>
          <p:nvPr/>
        </p:nvSpPr>
        <p:spPr>
          <a:xfrm>
            <a:off x="138575" y="880925"/>
            <a:ext cx="4128900" cy="387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You are planning a prescribed burn at Tiger Bay State Forest early next week:</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What factors are you considering?</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Burn site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Antecedent conditions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Weather</a:t>
            </a:r>
            <a:endParaRPr sz="1800">
              <a:solidFill>
                <a:schemeClr val="dk2"/>
              </a:solidFill>
            </a:endParaRPr>
          </a:p>
        </p:txBody>
      </p:sp>
      <p:sp>
        <p:nvSpPr>
          <p:cNvPr id="241" name="Google Shape;241;p30"/>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14</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1"/>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NWS Products &amp; Services</a:t>
            </a:r>
            <a:endParaRPr dirty="0"/>
          </a:p>
        </p:txBody>
      </p:sp>
      <p:sp>
        <p:nvSpPr>
          <p:cNvPr id="247" name="Google Shape;247;p31"/>
          <p:cNvSpPr txBox="1">
            <a:spLocks noGrp="1"/>
          </p:cNvSpPr>
          <p:nvPr>
            <p:ph type="body" idx="2"/>
          </p:nvPr>
        </p:nvSpPr>
        <p:spPr>
          <a:xfrm>
            <a:off x="411478" y="403526"/>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Planning a prescribed burn</a:t>
            </a:r>
            <a:endParaRPr dirty="0"/>
          </a:p>
        </p:txBody>
      </p:sp>
      <p:pic>
        <p:nvPicPr>
          <p:cNvPr id="248" name="Google Shape;248;p31" title="tigerbayMap.png"/>
          <p:cNvPicPr preferRelativeResize="0"/>
          <p:nvPr/>
        </p:nvPicPr>
        <p:blipFill>
          <a:blip r:embed="rId3">
            <a:alphaModFix/>
          </a:blip>
          <a:stretch>
            <a:fillRect/>
          </a:stretch>
        </p:blipFill>
        <p:spPr>
          <a:xfrm>
            <a:off x="4301600" y="968399"/>
            <a:ext cx="4558975" cy="3698350"/>
          </a:xfrm>
          <a:prstGeom prst="rect">
            <a:avLst/>
          </a:prstGeom>
          <a:noFill/>
          <a:ln>
            <a:noFill/>
          </a:ln>
        </p:spPr>
      </p:pic>
      <p:sp>
        <p:nvSpPr>
          <p:cNvPr id="249" name="Google Shape;249;p31"/>
          <p:cNvSpPr txBox="1"/>
          <p:nvPr/>
        </p:nvSpPr>
        <p:spPr>
          <a:xfrm>
            <a:off x="137150" y="1639050"/>
            <a:ext cx="4128900" cy="227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What products are you reviewing:</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A few days before the burn?</a:t>
            </a:r>
            <a:endParaRPr sz="1800">
              <a:solidFill>
                <a:schemeClr val="dk2"/>
              </a:solidFill>
            </a:endParaRPr>
          </a:p>
          <a:p>
            <a:pPr marL="0" lvl="0" indent="0" algn="l" rtl="0">
              <a:spcBef>
                <a:spcPts val="0"/>
              </a:spcBef>
              <a:spcAft>
                <a:spcPts val="0"/>
              </a:spcAft>
              <a:buNone/>
            </a:pPr>
            <a:r>
              <a:rPr lang="en" sz="1800">
                <a:solidFill>
                  <a:schemeClr val="dk2"/>
                </a:solidFill>
              </a:rPr>
              <a:t>Day of the burn?</a:t>
            </a: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250" name="Google Shape;250;p31"/>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15</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2"/>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en" dirty="0"/>
              <a:t>NWS Products &amp; Services</a:t>
            </a:r>
            <a:endParaRPr dirty="0"/>
          </a:p>
        </p:txBody>
      </p:sp>
      <p:sp>
        <p:nvSpPr>
          <p:cNvPr id="256" name="Google Shape;256;p32"/>
          <p:cNvSpPr txBox="1">
            <a:spLocks noGrp="1"/>
          </p:cNvSpPr>
          <p:nvPr>
            <p:ph type="body" idx="2"/>
          </p:nvPr>
        </p:nvSpPr>
        <p:spPr>
          <a:xfrm>
            <a:off x="411478" y="382745"/>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en" dirty="0"/>
              <a:t>Planning a prescribed burn</a:t>
            </a:r>
            <a:endParaRPr dirty="0"/>
          </a:p>
        </p:txBody>
      </p:sp>
      <p:pic>
        <p:nvPicPr>
          <p:cNvPr id="257" name="Google Shape;257;p32" title="fireweatherDashboard.png"/>
          <p:cNvPicPr preferRelativeResize="0"/>
          <p:nvPr/>
        </p:nvPicPr>
        <p:blipFill>
          <a:blip r:embed="rId3">
            <a:alphaModFix/>
          </a:blip>
          <a:stretch>
            <a:fillRect/>
          </a:stretch>
        </p:blipFill>
        <p:spPr>
          <a:xfrm>
            <a:off x="137150" y="805100"/>
            <a:ext cx="3971649" cy="2535650"/>
          </a:xfrm>
          <a:prstGeom prst="rect">
            <a:avLst/>
          </a:prstGeom>
          <a:noFill/>
          <a:ln>
            <a:noFill/>
          </a:ln>
        </p:spPr>
      </p:pic>
      <p:pic>
        <p:nvPicPr>
          <p:cNvPr id="258" name="Google Shape;258;p32" title="fireweatherDashboard.png"/>
          <p:cNvPicPr preferRelativeResize="0"/>
          <p:nvPr/>
        </p:nvPicPr>
        <p:blipFill>
          <a:blip r:embed="rId4">
            <a:alphaModFix/>
          </a:blip>
          <a:stretch>
            <a:fillRect/>
          </a:stretch>
        </p:blipFill>
        <p:spPr>
          <a:xfrm>
            <a:off x="162500" y="3340750"/>
            <a:ext cx="3971650" cy="1188549"/>
          </a:xfrm>
          <a:prstGeom prst="rect">
            <a:avLst/>
          </a:prstGeom>
          <a:noFill/>
          <a:ln>
            <a:noFill/>
          </a:ln>
        </p:spPr>
      </p:pic>
      <p:pic>
        <p:nvPicPr>
          <p:cNvPr id="259" name="Google Shape;259;p32" title="FWF.png"/>
          <p:cNvPicPr preferRelativeResize="0"/>
          <p:nvPr/>
        </p:nvPicPr>
        <p:blipFill rotWithShape="1">
          <a:blip r:embed="rId5">
            <a:alphaModFix/>
          </a:blip>
          <a:srcRect t="2480" b="2480"/>
          <a:stretch/>
        </p:blipFill>
        <p:spPr>
          <a:xfrm>
            <a:off x="5534900" y="776788"/>
            <a:ext cx="2517525" cy="3939825"/>
          </a:xfrm>
          <a:prstGeom prst="rect">
            <a:avLst/>
          </a:prstGeom>
          <a:noFill/>
          <a:ln>
            <a:noFill/>
          </a:ln>
        </p:spPr>
      </p:pic>
      <p:sp>
        <p:nvSpPr>
          <p:cNvPr id="260" name="Google Shape;260;p32"/>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16</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a:spLocks noGrp="1"/>
          </p:cNvSpPr>
          <p:nvPr>
            <p:ph type="body" idx="1"/>
          </p:nvPr>
        </p:nvSpPr>
        <p:spPr>
          <a:xfrm>
            <a:off x="137160" y="31232"/>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NWS Products &amp; Services</a:t>
            </a:r>
            <a:endParaRPr dirty="0"/>
          </a:p>
        </p:txBody>
      </p:sp>
      <p:sp>
        <p:nvSpPr>
          <p:cNvPr id="266" name="Google Shape;266;p33"/>
          <p:cNvSpPr txBox="1">
            <a:spLocks noGrp="1"/>
          </p:cNvSpPr>
          <p:nvPr>
            <p:ph type="body" idx="2"/>
          </p:nvPr>
        </p:nvSpPr>
        <p:spPr>
          <a:xfrm>
            <a:off x="411478" y="396599"/>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Planning a prescribed burn</a:t>
            </a:r>
            <a:endParaRPr dirty="0"/>
          </a:p>
        </p:txBody>
      </p:sp>
      <p:pic>
        <p:nvPicPr>
          <p:cNvPr id="267" name="Google Shape;267;p33" title="fws.png"/>
          <p:cNvPicPr preferRelativeResize="0"/>
          <p:nvPr/>
        </p:nvPicPr>
        <p:blipFill>
          <a:blip r:embed="rId3">
            <a:alphaModFix/>
          </a:blip>
          <a:stretch>
            <a:fillRect/>
          </a:stretch>
        </p:blipFill>
        <p:spPr>
          <a:xfrm>
            <a:off x="5397200" y="659325"/>
            <a:ext cx="3192050" cy="4196625"/>
          </a:xfrm>
          <a:prstGeom prst="rect">
            <a:avLst/>
          </a:prstGeom>
          <a:noFill/>
          <a:ln>
            <a:noFill/>
          </a:ln>
        </p:spPr>
      </p:pic>
      <p:sp>
        <p:nvSpPr>
          <p:cNvPr id="268" name="Google Shape;268;p33"/>
          <p:cNvSpPr txBox="1"/>
          <p:nvPr/>
        </p:nvSpPr>
        <p:spPr>
          <a:xfrm>
            <a:off x="138575" y="915900"/>
            <a:ext cx="4863600" cy="381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A Spot forecast has been provided from the local weather service office. Favorable winds are forecast, keeping smoke away from major highways and population centers.</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It’s 12pm, thunderstorms have developed west of the burn site.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What concerns do you have?</a:t>
            </a:r>
            <a:endParaRPr sz="1800">
              <a:solidFill>
                <a:schemeClr val="dk2"/>
              </a:solidFill>
            </a:endParaRPr>
          </a:p>
        </p:txBody>
      </p:sp>
      <p:sp>
        <p:nvSpPr>
          <p:cNvPr id="269" name="Google Shape;269;p33"/>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17</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4"/>
          <p:cNvSpPr txBox="1">
            <a:spLocks noGrp="1"/>
          </p:cNvSpPr>
          <p:nvPr>
            <p:ph type="body" idx="1"/>
          </p:nvPr>
        </p:nvSpPr>
        <p:spPr>
          <a:xfrm>
            <a:off x="137160" y="38159"/>
            <a:ext cx="5071200" cy="32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en" dirty="0"/>
              <a:t>NWS Products &amp; Services</a:t>
            </a:r>
            <a:endParaRPr dirty="0"/>
          </a:p>
        </p:txBody>
      </p:sp>
      <p:sp>
        <p:nvSpPr>
          <p:cNvPr id="275" name="Google Shape;275;p34"/>
          <p:cNvSpPr txBox="1">
            <a:spLocks noGrp="1"/>
          </p:cNvSpPr>
          <p:nvPr>
            <p:ph type="body" idx="2"/>
          </p:nvPr>
        </p:nvSpPr>
        <p:spPr>
          <a:xfrm>
            <a:off x="411478" y="410453"/>
            <a:ext cx="3226800" cy="226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dirty="0"/>
              <a:t>We are here for you!</a:t>
            </a:r>
            <a:endParaRPr dirty="0"/>
          </a:p>
        </p:txBody>
      </p:sp>
      <p:sp>
        <p:nvSpPr>
          <p:cNvPr id="276" name="Google Shape;276;p34"/>
          <p:cNvSpPr txBox="1"/>
          <p:nvPr/>
        </p:nvSpPr>
        <p:spPr>
          <a:xfrm>
            <a:off x="196875" y="991725"/>
            <a:ext cx="8246100" cy="369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Routine Products: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Fire Weather Planning Forecast</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Point &amp; Click Forecast: Fire Weather Dashboard</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National Water Prediction Service: Rainfall Estimates</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a:solidFill>
                  <a:schemeClr val="dk2"/>
                </a:solidFill>
              </a:rPr>
              <a:t>Situational Support:</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Spot Forecasts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Phone Calls, 24/7</a:t>
            </a:r>
            <a:endParaRPr sz="1800">
              <a:solidFill>
                <a:schemeClr val="dk2"/>
              </a:solidFill>
            </a:endParaRPr>
          </a:p>
        </p:txBody>
      </p:sp>
      <p:sp>
        <p:nvSpPr>
          <p:cNvPr id="277" name="Google Shape;277;p34"/>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18</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5"/>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Fire Season Outlook</a:t>
            </a:r>
            <a:endParaRPr/>
          </a:p>
        </p:txBody>
      </p:sp>
      <p:sp>
        <p:nvSpPr>
          <p:cNvPr id="283" name="Google Shape;283;p35"/>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sz="1400"/>
              <a:t>Three Things You Should Know</a:t>
            </a:r>
            <a:endParaRPr/>
          </a:p>
        </p:txBody>
      </p:sp>
      <p:sp>
        <p:nvSpPr>
          <p:cNvPr id="284" name="Google Shape;284;p35"/>
          <p:cNvSpPr txBox="1"/>
          <p:nvPr/>
        </p:nvSpPr>
        <p:spPr>
          <a:xfrm>
            <a:off x="137150" y="999400"/>
            <a:ext cx="8745300" cy="3887100"/>
          </a:xfrm>
          <a:prstGeom prst="rect">
            <a:avLst/>
          </a:prstGeom>
          <a:noFill/>
          <a:ln>
            <a:noFill/>
          </a:ln>
        </p:spPr>
        <p:txBody>
          <a:bodyPr spcFirstLastPara="1" wrap="square" lIns="68575" tIns="34275" rIns="68575" bIns="34275" anchor="t" anchorCtr="0">
            <a:spAutoFit/>
          </a:bodyPr>
          <a:lstStyle/>
          <a:p>
            <a:pPr marL="457200" lvl="0" indent="-323850" algn="l" rtl="0">
              <a:lnSpc>
                <a:spcPct val="115000"/>
              </a:lnSpc>
              <a:spcBef>
                <a:spcPts val="0"/>
              </a:spcBef>
              <a:spcAft>
                <a:spcPts val="0"/>
              </a:spcAft>
              <a:buSzPts val="1500"/>
              <a:buFont typeface="Cambria"/>
              <a:buChar char="●"/>
            </a:pPr>
            <a:r>
              <a:rPr lang="en" sz="1500" dirty="0">
                <a:latin typeface="Cambria"/>
                <a:ea typeface="Cambria"/>
                <a:cs typeface="Cambria"/>
                <a:sym typeface="Cambria"/>
              </a:rPr>
              <a:t>An uneven distribution of recent rainfall has lead to saturated soils across the eastern peninsula while areas across the west central peninsula remain abnormally dry.</a:t>
            </a:r>
            <a:endParaRPr sz="1200" i="1" dirty="0">
              <a:latin typeface="Cambria"/>
              <a:ea typeface="Cambria"/>
              <a:cs typeface="Cambria"/>
              <a:sym typeface="Cambria"/>
            </a:endParaRPr>
          </a:p>
          <a:p>
            <a:pPr marL="457200" lvl="0" indent="-323850" algn="l" rtl="0">
              <a:lnSpc>
                <a:spcPct val="115000"/>
              </a:lnSpc>
              <a:spcBef>
                <a:spcPts val="1000"/>
              </a:spcBef>
              <a:spcAft>
                <a:spcPts val="0"/>
              </a:spcAft>
              <a:buClr>
                <a:schemeClr val="dk1"/>
              </a:buClr>
              <a:buSzPts val="1500"/>
              <a:buFont typeface="Cambria"/>
              <a:buChar char="●"/>
            </a:pPr>
            <a:r>
              <a:rPr lang="en" sz="1500" dirty="0">
                <a:solidFill>
                  <a:schemeClr val="dk1"/>
                </a:solidFill>
                <a:latin typeface="Cambria"/>
                <a:ea typeface="Cambria"/>
                <a:cs typeface="Cambria"/>
                <a:sym typeface="Cambria"/>
              </a:rPr>
              <a:t>La Nina conditions are present. Drier than normal conditions are forecast this winter and spring, resulting in greater potential for drought and an active wildfire season. </a:t>
            </a:r>
            <a:endParaRPr sz="1500" dirty="0">
              <a:solidFill>
                <a:schemeClr val="dk1"/>
              </a:solidFill>
              <a:latin typeface="Cambria"/>
              <a:ea typeface="Cambria"/>
              <a:cs typeface="Cambria"/>
              <a:sym typeface="Cambria"/>
            </a:endParaRPr>
          </a:p>
          <a:p>
            <a:pPr marL="914400" lvl="1" indent="-304800" algn="l" rtl="0">
              <a:lnSpc>
                <a:spcPct val="115000"/>
              </a:lnSpc>
              <a:spcBef>
                <a:spcPts val="0"/>
              </a:spcBef>
              <a:spcAft>
                <a:spcPts val="0"/>
              </a:spcAft>
              <a:buClr>
                <a:schemeClr val="dk1"/>
              </a:buClr>
              <a:buSzPts val="1200"/>
              <a:buFont typeface="Cambria"/>
              <a:buChar char="○"/>
            </a:pPr>
            <a:r>
              <a:rPr lang="en" sz="1200" i="1" dirty="0">
                <a:latin typeface="Cambria"/>
                <a:ea typeface="Cambria"/>
                <a:cs typeface="Cambria"/>
                <a:sym typeface="Cambria"/>
              </a:rPr>
              <a:t>Given current conditions on the east coast, the potential for significant wildland fires is likely to remain low for the next few months in this area, before increasing early next year. </a:t>
            </a:r>
            <a:endParaRPr sz="1200" i="1" dirty="0">
              <a:latin typeface="Cambria"/>
              <a:ea typeface="Cambria"/>
              <a:cs typeface="Cambria"/>
              <a:sym typeface="Cambria"/>
            </a:endParaRPr>
          </a:p>
          <a:p>
            <a:pPr marL="914400" lvl="1" indent="-304800" algn="l" rtl="0">
              <a:lnSpc>
                <a:spcPct val="115000"/>
              </a:lnSpc>
              <a:spcBef>
                <a:spcPts val="0"/>
              </a:spcBef>
              <a:spcAft>
                <a:spcPts val="0"/>
              </a:spcAft>
              <a:buSzPts val="1200"/>
              <a:buFont typeface="Cambria"/>
              <a:buChar char="○"/>
            </a:pPr>
            <a:r>
              <a:rPr lang="en" sz="1200" i="1" dirty="0">
                <a:latin typeface="Cambria"/>
                <a:ea typeface="Cambria"/>
                <a:cs typeface="Cambria"/>
                <a:sym typeface="Cambria"/>
              </a:rPr>
              <a:t>Dry pre-existing conditions across the western half of the peninsula and north Florida will likely increase the risk of wildfires earlier in the season.</a:t>
            </a:r>
            <a:endParaRPr sz="1200" i="1" dirty="0">
              <a:latin typeface="Cambria"/>
              <a:ea typeface="Cambria"/>
              <a:cs typeface="Cambria"/>
              <a:sym typeface="Cambria"/>
            </a:endParaRPr>
          </a:p>
          <a:p>
            <a:pPr marL="914400" lvl="1" indent="-304800" algn="l" rtl="0">
              <a:lnSpc>
                <a:spcPct val="115000"/>
              </a:lnSpc>
              <a:spcBef>
                <a:spcPts val="0"/>
              </a:spcBef>
              <a:spcAft>
                <a:spcPts val="0"/>
              </a:spcAft>
              <a:buClr>
                <a:schemeClr val="dk1"/>
              </a:buClr>
              <a:buSzPts val="1200"/>
              <a:buFont typeface="Cambria"/>
              <a:buChar char="○"/>
            </a:pPr>
            <a:r>
              <a:rPr lang="en" sz="1200" i="1" dirty="0">
                <a:latin typeface="Cambria"/>
                <a:ea typeface="Cambria"/>
                <a:cs typeface="Cambria"/>
                <a:sym typeface="Cambria"/>
              </a:rPr>
              <a:t>Occasional cold fronts will still bring opportunities for rain and cooler temperatures, just likely less than usual!</a:t>
            </a:r>
            <a:endParaRPr sz="1200" i="1" dirty="0">
              <a:latin typeface="Cambria"/>
              <a:ea typeface="Cambria"/>
              <a:cs typeface="Cambria"/>
              <a:sym typeface="Cambria"/>
            </a:endParaRPr>
          </a:p>
          <a:p>
            <a:pPr marL="914400" lvl="0" indent="0" algn="l" rtl="0">
              <a:lnSpc>
                <a:spcPct val="115000"/>
              </a:lnSpc>
              <a:spcBef>
                <a:spcPts val="0"/>
              </a:spcBef>
              <a:spcAft>
                <a:spcPts val="0"/>
              </a:spcAft>
              <a:buNone/>
            </a:pPr>
            <a:endParaRPr sz="1200" i="1" dirty="0">
              <a:latin typeface="Cambria"/>
              <a:ea typeface="Cambria"/>
              <a:cs typeface="Cambria"/>
              <a:sym typeface="Cambria"/>
            </a:endParaRPr>
          </a:p>
          <a:p>
            <a:pPr marL="457200" lvl="0" indent="-323850" algn="l" rtl="0">
              <a:lnSpc>
                <a:spcPct val="115000"/>
              </a:lnSpc>
              <a:spcBef>
                <a:spcPts val="0"/>
              </a:spcBef>
              <a:spcAft>
                <a:spcPts val="0"/>
              </a:spcAft>
              <a:buClr>
                <a:schemeClr val="dk1"/>
              </a:buClr>
              <a:buSzPts val="1500"/>
              <a:buFont typeface="Cambria"/>
              <a:buChar char="●"/>
            </a:pPr>
            <a:r>
              <a:rPr lang="en" sz="1500" dirty="0">
                <a:solidFill>
                  <a:schemeClr val="dk1"/>
                </a:solidFill>
                <a:latin typeface="Cambria"/>
                <a:ea typeface="Cambria"/>
                <a:cs typeface="Cambria"/>
                <a:sym typeface="Cambria"/>
              </a:rPr>
              <a:t>Your local National Weather Service issues routine and non-routine fire weather forecasts and advisories for the protection of life and property. </a:t>
            </a:r>
            <a:endParaRPr sz="1500" dirty="0">
              <a:solidFill>
                <a:schemeClr val="dk1"/>
              </a:solidFill>
              <a:latin typeface="Cambria"/>
              <a:ea typeface="Cambria"/>
              <a:cs typeface="Cambria"/>
              <a:sym typeface="Cambria"/>
            </a:endParaRPr>
          </a:p>
          <a:p>
            <a:pPr marL="914400" lvl="1" indent="-304800" algn="l" rtl="0">
              <a:lnSpc>
                <a:spcPct val="115000"/>
              </a:lnSpc>
              <a:spcBef>
                <a:spcPts val="0"/>
              </a:spcBef>
              <a:spcAft>
                <a:spcPts val="0"/>
              </a:spcAft>
              <a:buClr>
                <a:schemeClr val="dk1"/>
              </a:buClr>
              <a:buSzPts val="1200"/>
              <a:buFont typeface="Cambria"/>
              <a:buChar char="○"/>
            </a:pPr>
            <a:r>
              <a:rPr lang="en" sz="1200" i="1" dirty="0">
                <a:solidFill>
                  <a:schemeClr val="dk1"/>
                </a:solidFill>
                <a:latin typeface="Cambria"/>
                <a:ea typeface="Cambria"/>
                <a:cs typeface="Cambria"/>
                <a:sym typeface="Cambria"/>
              </a:rPr>
              <a:t>Routine: Fire Weather Planning Forecast </a:t>
            </a:r>
            <a:endParaRPr sz="1200" i="1" dirty="0">
              <a:solidFill>
                <a:schemeClr val="dk1"/>
              </a:solidFill>
              <a:latin typeface="Cambria"/>
              <a:ea typeface="Cambria"/>
              <a:cs typeface="Cambria"/>
              <a:sym typeface="Cambria"/>
            </a:endParaRPr>
          </a:p>
          <a:p>
            <a:pPr marL="914400" lvl="1" indent="-304800" algn="l" rtl="0">
              <a:lnSpc>
                <a:spcPct val="115000"/>
              </a:lnSpc>
              <a:spcBef>
                <a:spcPts val="0"/>
              </a:spcBef>
              <a:spcAft>
                <a:spcPts val="0"/>
              </a:spcAft>
              <a:buClr>
                <a:schemeClr val="dk1"/>
              </a:buClr>
              <a:buSzPts val="1200"/>
              <a:buFont typeface="Cambria"/>
              <a:buChar char="○"/>
            </a:pPr>
            <a:r>
              <a:rPr lang="en" sz="1200" i="1" dirty="0">
                <a:solidFill>
                  <a:schemeClr val="dk1"/>
                </a:solidFill>
                <a:latin typeface="Cambria"/>
                <a:ea typeface="Cambria"/>
                <a:cs typeface="Cambria"/>
                <a:sym typeface="Cambria"/>
              </a:rPr>
              <a:t>Non-Routine: Fire Weather Watch, Red Flag Warnings, and Spot Forecasts </a:t>
            </a:r>
            <a:endParaRPr sz="1200" i="1" dirty="0">
              <a:solidFill>
                <a:schemeClr val="dk1"/>
              </a:solidFill>
              <a:latin typeface="Cambria"/>
              <a:ea typeface="Cambria"/>
              <a:cs typeface="Cambria"/>
              <a:sym typeface="Cambria"/>
            </a:endParaRPr>
          </a:p>
          <a:p>
            <a:pPr marL="914400" lvl="1" indent="-304800" algn="l" rtl="0">
              <a:lnSpc>
                <a:spcPct val="115000"/>
              </a:lnSpc>
              <a:spcBef>
                <a:spcPts val="0"/>
              </a:spcBef>
              <a:spcAft>
                <a:spcPts val="0"/>
              </a:spcAft>
              <a:buClr>
                <a:schemeClr val="dk1"/>
              </a:buClr>
              <a:buSzPts val="1200"/>
              <a:buFont typeface="Cambria"/>
              <a:buChar char="○"/>
            </a:pPr>
            <a:r>
              <a:rPr lang="en" sz="1200" i="1" dirty="0">
                <a:solidFill>
                  <a:schemeClr val="dk1"/>
                </a:solidFill>
                <a:latin typeface="Cambria"/>
                <a:ea typeface="Cambria"/>
                <a:cs typeface="Cambria"/>
                <a:sym typeface="Cambria"/>
              </a:rPr>
              <a:t>The Fire Weather Program Leader serves as the NWS contact for land management agencies within each National Weather Service forecast office area of responsibility.</a:t>
            </a:r>
            <a:endParaRPr sz="1200" i="1" dirty="0">
              <a:latin typeface="Cambria"/>
              <a:ea typeface="Cambria"/>
              <a:cs typeface="Cambria"/>
              <a:sym typeface="Cambria"/>
            </a:endParaRPr>
          </a:p>
        </p:txBody>
      </p:sp>
      <p:sp>
        <p:nvSpPr>
          <p:cNvPr id="285" name="Google Shape;285;p35"/>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19</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6"/>
          <p:cNvSpPr txBox="1">
            <a:spLocks noGrp="1"/>
          </p:cNvSpPr>
          <p:nvPr>
            <p:ph type="ctrTitle"/>
          </p:nvPr>
        </p:nvSpPr>
        <p:spPr>
          <a:xfrm>
            <a:off x="311700" y="1994750"/>
            <a:ext cx="8520600" cy="118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4000" i="0" dirty="0"/>
              <a:t>Questions?</a:t>
            </a:r>
            <a:endParaRPr sz="4000" i="0" dirty="0"/>
          </a:p>
          <a:p>
            <a:pPr marL="0" lvl="0" indent="0" algn="ctr" rtl="0">
              <a:spcBef>
                <a:spcPts val="0"/>
              </a:spcBef>
              <a:spcAft>
                <a:spcPts val="0"/>
              </a:spcAft>
              <a:buSzPts val="990"/>
              <a:buNone/>
            </a:pPr>
            <a:endParaRPr sz="1800" dirty="0"/>
          </a:p>
          <a:p>
            <a:pPr marL="0" lvl="0" indent="0" algn="ctr" rtl="0">
              <a:spcBef>
                <a:spcPts val="0"/>
              </a:spcBef>
              <a:spcAft>
                <a:spcPts val="0"/>
              </a:spcAft>
              <a:buSzPts val="990"/>
              <a:buNone/>
            </a:pPr>
            <a:r>
              <a:rPr lang="en" sz="4000" dirty="0"/>
              <a:t>zachery.law@noaa.gov</a:t>
            </a:r>
            <a:endParaRPr sz="4000" dirty="0"/>
          </a:p>
          <a:p>
            <a:pPr marL="0" lvl="0" indent="0" algn="ctr" rtl="0">
              <a:spcBef>
                <a:spcPts val="0"/>
              </a:spcBef>
              <a:spcAft>
                <a:spcPts val="0"/>
              </a:spcAft>
              <a:buSzPts val="990"/>
              <a:buNone/>
            </a:pPr>
            <a:endParaRPr sz="1800" dirty="0"/>
          </a:p>
          <a:p>
            <a:pPr marL="0" lvl="0" indent="0" algn="ctr" rtl="0">
              <a:spcBef>
                <a:spcPts val="0"/>
              </a:spcBef>
              <a:spcAft>
                <a:spcPts val="0"/>
              </a:spcAft>
              <a:buSzPts val="990"/>
              <a:buNone/>
            </a:pPr>
            <a:endParaRPr sz="4000" dirty="0"/>
          </a:p>
          <a:p>
            <a:pPr marL="0" lvl="0" indent="0" algn="ctr" rtl="0">
              <a:spcBef>
                <a:spcPts val="0"/>
              </a:spcBef>
              <a:spcAft>
                <a:spcPts val="0"/>
              </a:spcAft>
              <a:buSzPts val="990"/>
              <a:buNone/>
            </a:pPr>
            <a:endParaRPr sz="4000" dirty="0"/>
          </a:p>
          <a:p>
            <a:pPr marL="0" lvl="0" indent="0" algn="ctr" rtl="0">
              <a:spcBef>
                <a:spcPts val="0"/>
              </a:spcBef>
              <a:spcAft>
                <a:spcPts val="0"/>
              </a:spcAft>
              <a:buSzPts val="990"/>
              <a:buNone/>
            </a:pPr>
            <a:endParaRPr sz="3200" dirty="0"/>
          </a:p>
          <a:p>
            <a:pPr marL="0" lvl="0" indent="0" algn="ctr" rtl="0">
              <a:spcBef>
                <a:spcPts val="0"/>
              </a:spcBef>
              <a:spcAft>
                <a:spcPts val="0"/>
              </a:spcAft>
              <a:buSzPts val="990"/>
              <a:buNone/>
            </a:pPr>
            <a:r>
              <a:rPr lang="en" sz="3200" dirty="0"/>
              <a:t>weather.gov/mlb</a:t>
            </a:r>
            <a:endParaRPr sz="3200" dirty="0"/>
          </a:p>
          <a:p>
            <a:pPr marL="0" lvl="0" indent="0" algn="ctr" rtl="0">
              <a:spcBef>
                <a:spcPts val="0"/>
              </a:spcBef>
              <a:spcAft>
                <a:spcPts val="0"/>
              </a:spcAft>
              <a:buSzPts val="990"/>
              <a:buNone/>
            </a:pPr>
            <a:r>
              <a:rPr lang="en" sz="3200" dirty="0"/>
              <a:t>Forecasts	Fire</a:t>
            </a:r>
            <a:endParaRPr sz="3200" dirty="0"/>
          </a:p>
        </p:txBody>
      </p:sp>
      <p:sp>
        <p:nvSpPr>
          <p:cNvPr id="291" name="Google Shape;291;p36"/>
          <p:cNvSpPr/>
          <p:nvPr/>
        </p:nvSpPr>
        <p:spPr>
          <a:xfrm>
            <a:off x="4984675" y="4467400"/>
            <a:ext cx="460800" cy="2973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aphicFrame>
        <p:nvGraphicFramePr>
          <p:cNvPr id="292" name="Google Shape;292;p36"/>
          <p:cNvGraphicFramePr/>
          <p:nvPr/>
        </p:nvGraphicFramePr>
        <p:xfrm>
          <a:off x="952500" y="2190750"/>
          <a:ext cx="7239000" cy="1462980"/>
        </p:xfrm>
        <a:graphic>
          <a:graphicData uri="http://schemas.openxmlformats.org/drawingml/2006/table">
            <a:tbl>
              <a:tblPr>
                <a:noFill/>
                <a:tableStyleId>{A783A1A2-4B12-4251-84DC-F6AA4AC7B925}</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 sz="2400">
                          <a:solidFill>
                            <a:schemeClr val="dk1"/>
                          </a:solidFill>
                        </a:rPr>
                        <a:t>Melbourne</a:t>
                      </a:r>
                      <a:endParaRPr sz="24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400">
                          <a:solidFill>
                            <a:schemeClr val="dk1"/>
                          </a:solidFill>
                        </a:rPr>
                        <a:t>Jacksonville</a:t>
                      </a:r>
                      <a:endParaRPr sz="24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 sz="2400">
                          <a:solidFill>
                            <a:schemeClr val="dk1"/>
                          </a:solidFill>
                        </a:rPr>
                        <a:t>Tampa</a:t>
                      </a:r>
                      <a:endParaRPr sz="24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None/>
                      </a:pPr>
                      <a:r>
                        <a:rPr lang="en" sz="2400">
                          <a:solidFill>
                            <a:schemeClr val="dk1"/>
                          </a:solidFill>
                        </a:rPr>
                        <a:t>(321) 255-0212 Ext. 4</a:t>
                      </a:r>
                      <a:endParaRPr sz="24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400">
                          <a:solidFill>
                            <a:schemeClr val="dk1"/>
                          </a:solidFill>
                        </a:rPr>
                        <a:t>(904) 741-4370</a:t>
                      </a:r>
                      <a:endParaRPr sz="24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 sz="2400">
                          <a:solidFill>
                            <a:schemeClr val="dk1"/>
                          </a:solidFill>
                        </a:rPr>
                        <a:t>(813) 645-2323</a:t>
                      </a:r>
                      <a:endParaRPr sz="24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7"/>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NWS Products</a:t>
            </a:r>
            <a:endParaRPr/>
          </a:p>
        </p:txBody>
      </p:sp>
      <p:sp>
        <p:nvSpPr>
          <p:cNvPr id="298" name="Google Shape;298;p37"/>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sz="1400"/>
              <a:t>Fire Weather Planning Forecast</a:t>
            </a:r>
            <a:endParaRPr/>
          </a:p>
        </p:txBody>
      </p:sp>
      <p:sp>
        <p:nvSpPr>
          <p:cNvPr id="299" name="Google Shape;299;p37"/>
          <p:cNvSpPr txBox="1"/>
          <p:nvPr/>
        </p:nvSpPr>
        <p:spPr>
          <a:xfrm>
            <a:off x="3365000" y="1327100"/>
            <a:ext cx="5071200" cy="2937300"/>
          </a:xfrm>
          <a:prstGeom prst="rect">
            <a:avLst/>
          </a:prstGeom>
          <a:noFill/>
          <a:ln>
            <a:noFill/>
          </a:ln>
        </p:spPr>
        <p:txBody>
          <a:bodyPr spcFirstLastPara="1" wrap="square" lIns="68575" tIns="34275" rIns="68575" bIns="34275" anchor="t" anchorCtr="0">
            <a:spAutoFit/>
          </a:bodyPr>
          <a:lstStyle/>
          <a:p>
            <a:pPr marL="0" lvl="0" indent="0" algn="ctr" rtl="0">
              <a:lnSpc>
                <a:spcPct val="115000"/>
              </a:lnSpc>
              <a:spcBef>
                <a:spcPts val="0"/>
              </a:spcBef>
              <a:spcAft>
                <a:spcPts val="0"/>
              </a:spcAft>
              <a:buNone/>
            </a:pPr>
            <a:r>
              <a:rPr lang="en" sz="1500" b="1">
                <a:latin typeface="Cambria"/>
                <a:ea typeface="Cambria"/>
                <a:cs typeface="Cambria"/>
                <a:sym typeface="Cambria"/>
              </a:rPr>
              <a:t>Fire Weather Planning Forecast</a:t>
            </a:r>
            <a:endParaRPr sz="1500" b="1">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Fire weather forecast details (relative humidity, 20 ft. winds, mixing height, dispersion, etc.) for each zone in 12-hour forecast periods. </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Includes a written forecast overview of east central Florida fire weather and a mention of potential fog development</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Updated twice a day and on an as-needed basis</a:t>
            </a:r>
            <a:endParaRPr sz="1500">
              <a:latin typeface="Cambria"/>
              <a:ea typeface="Cambria"/>
              <a:cs typeface="Cambria"/>
              <a:sym typeface="Cambria"/>
            </a:endParaRPr>
          </a:p>
          <a:p>
            <a:pPr marL="914400" lvl="1" indent="-323850" algn="l" rtl="0">
              <a:lnSpc>
                <a:spcPct val="115000"/>
              </a:lnSpc>
              <a:spcBef>
                <a:spcPts val="1000"/>
              </a:spcBef>
              <a:spcAft>
                <a:spcPts val="1000"/>
              </a:spcAft>
              <a:buSzPts val="1500"/>
              <a:buFont typeface="Cambria"/>
              <a:buChar char="○"/>
            </a:pPr>
            <a:r>
              <a:rPr lang="en" sz="1500">
                <a:latin typeface="Cambria"/>
                <a:ea typeface="Cambria"/>
                <a:cs typeface="Cambria"/>
                <a:sym typeface="Cambria"/>
              </a:rPr>
              <a:t>3am &amp; 3pm</a:t>
            </a:r>
            <a:endParaRPr sz="1500">
              <a:latin typeface="Cambria"/>
              <a:ea typeface="Cambria"/>
              <a:cs typeface="Cambria"/>
              <a:sym typeface="Cambria"/>
            </a:endParaRPr>
          </a:p>
        </p:txBody>
      </p:sp>
      <p:pic>
        <p:nvPicPr>
          <p:cNvPr id="300" name="Google Shape;300;p37" title="FWF.png"/>
          <p:cNvPicPr preferRelativeResize="0"/>
          <p:nvPr/>
        </p:nvPicPr>
        <p:blipFill rotWithShape="1">
          <a:blip r:embed="rId3">
            <a:alphaModFix/>
          </a:blip>
          <a:srcRect t="2480" b="2480"/>
          <a:stretch/>
        </p:blipFill>
        <p:spPr>
          <a:xfrm>
            <a:off x="180400" y="833000"/>
            <a:ext cx="2517525" cy="3939825"/>
          </a:xfrm>
          <a:prstGeom prst="rect">
            <a:avLst/>
          </a:prstGeom>
          <a:noFill/>
          <a:ln>
            <a:noFill/>
          </a:ln>
        </p:spPr>
      </p:pic>
      <p:sp>
        <p:nvSpPr>
          <p:cNvPr id="301" name="Google Shape;301;p37"/>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21</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8"/>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NWS Products</a:t>
            </a:r>
            <a:endParaRPr/>
          </a:p>
        </p:txBody>
      </p:sp>
      <p:sp>
        <p:nvSpPr>
          <p:cNvPr id="307" name="Google Shape;307;p38"/>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sz="1400"/>
              <a:t>Spot Forecast</a:t>
            </a:r>
            <a:endParaRPr/>
          </a:p>
        </p:txBody>
      </p:sp>
      <p:sp>
        <p:nvSpPr>
          <p:cNvPr id="308" name="Google Shape;308;p38"/>
          <p:cNvSpPr txBox="1"/>
          <p:nvPr/>
        </p:nvSpPr>
        <p:spPr>
          <a:xfrm>
            <a:off x="5420250" y="1356288"/>
            <a:ext cx="3567900" cy="3074700"/>
          </a:xfrm>
          <a:prstGeom prst="rect">
            <a:avLst/>
          </a:prstGeom>
          <a:noFill/>
          <a:ln>
            <a:noFill/>
          </a:ln>
        </p:spPr>
        <p:txBody>
          <a:bodyPr spcFirstLastPara="1" wrap="square" lIns="68575" tIns="34275" rIns="68575" bIns="34275" anchor="t" anchorCtr="0">
            <a:spAutoFit/>
          </a:bodyPr>
          <a:lstStyle/>
          <a:p>
            <a:pPr marL="0" lvl="0" indent="0" algn="ctr" rtl="0">
              <a:lnSpc>
                <a:spcPct val="115000"/>
              </a:lnSpc>
              <a:spcBef>
                <a:spcPts val="0"/>
              </a:spcBef>
              <a:spcAft>
                <a:spcPts val="0"/>
              </a:spcAft>
              <a:buNone/>
            </a:pPr>
            <a:r>
              <a:rPr lang="en" sz="1500" b="1">
                <a:latin typeface="Cambria"/>
                <a:ea typeface="Cambria"/>
                <a:cs typeface="Cambria"/>
                <a:sym typeface="Cambria"/>
              </a:rPr>
              <a:t>Spot Forecast</a:t>
            </a:r>
            <a:endParaRPr sz="1500" b="1">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Fire management partners can request a Spot Forecast for a precise location ahead of a prescribed burn or during an active wildfire. </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Provides greater detail (hourly) of forecasted fire weather conditions</a:t>
            </a:r>
            <a:endParaRPr sz="1500">
              <a:latin typeface="Cambria"/>
              <a:ea typeface="Cambria"/>
              <a:cs typeface="Cambria"/>
              <a:sym typeface="Cambria"/>
            </a:endParaRPr>
          </a:p>
          <a:p>
            <a:pPr marL="457200" lvl="0" indent="-323850" algn="l" rtl="0">
              <a:lnSpc>
                <a:spcPct val="115000"/>
              </a:lnSpc>
              <a:spcBef>
                <a:spcPts val="1000"/>
              </a:spcBef>
              <a:spcAft>
                <a:spcPts val="1000"/>
              </a:spcAft>
              <a:buSzPts val="1500"/>
              <a:buFont typeface="Cambria"/>
              <a:buChar char="●"/>
            </a:pPr>
            <a:r>
              <a:rPr lang="en" sz="1500">
                <a:latin typeface="Cambria"/>
                <a:ea typeface="Cambria"/>
                <a:cs typeface="Cambria"/>
                <a:sym typeface="Cambria"/>
              </a:rPr>
              <a:t>Remember, Spot forecasts should be requested from local, state, or federal entities.  </a:t>
            </a:r>
            <a:endParaRPr sz="1500">
              <a:latin typeface="Cambria"/>
              <a:ea typeface="Cambria"/>
              <a:cs typeface="Cambria"/>
              <a:sym typeface="Cambria"/>
            </a:endParaRPr>
          </a:p>
        </p:txBody>
      </p:sp>
      <p:pic>
        <p:nvPicPr>
          <p:cNvPr id="309" name="Google Shape;309;p38"/>
          <p:cNvPicPr preferRelativeResize="0"/>
          <p:nvPr/>
        </p:nvPicPr>
        <p:blipFill rotWithShape="1">
          <a:blip r:embed="rId3">
            <a:alphaModFix/>
          </a:blip>
          <a:srcRect b="29612"/>
          <a:stretch/>
        </p:blipFill>
        <p:spPr>
          <a:xfrm>
            <a:off x="152400" y="879700"/>
            <a:ext cx="2556251" cy="3762349"/>
          </a:xfrm>
          <a:prstGeom prst="rect">
            <a:avLst/>
          </a:prstGeom>
          <a:noFill/>
          <a:ln>
            <a:noFill/>
          </a:ln>
        </p:spPr>
      </p:pic>
      <p:pic>
        <p:nvPicPr>
          <p:cNvPr id="310" name="Google Shape;310;p38"/>
          <p:cNvPicPr preferRelativeResize="0"/>
          <p:nvPr/>
        </p:nvPicPr>
        <p:blipFill rotWithShape="1">
          <a:blip r:embed="rId3">
            <a:alphaModFix/>
          </a:blip>
          <a:srcRect t="70394"/>
          <a:stretch/>
        </p:blipFill>
        <p:spPr>
          <a:xfrm>
            <a:off x="2786325" y="1969625"/>
            <a:ext cx="2556251" cy="1582521"/>
          </a:xfrm>
          <a:prstGeom prst="rect">
            <a:avLst/>
          </a:prstGeom>
          <a:noFill/>
          <a:ln>
            <a:noFill/>
          </a:ln>
        </p:spPr>
      </p:pic>
      <p:sp>
        <p:nvSpPr>
          <p:cNvPr id="311" name="Google Shape;311;p38"/>
          <p:cNvSpPr txBox="1">
            <a:spLocks noGrp="1"/>
          </p:cNvSpPr>
          <p:nvPr>
            <p:ph type="sldNum" idx="12"/>
          </p:nvPr>
        </p:nvSpPr>
        <p:spPr>
          <a:xfrm>
            <a:off x="4355261" y="4864201"/>
            <a:ext cx="433500" cy="273900"/>
          </a:xfrm>
          <a:prstGeom prst="rect">
            <a:avLst/>
          </a:prstGeom>
          <a:noFill/>
          <a:ln>
            <a:noFill/>
          </a:ln>
        </p:spPr>
        <p:txBody>
          <a:bodyPr spcFirstLastPara="1" wrap="square" lIns="68575" tIns="34275" rIns="68575" bIns="34275" anchor="ctr" anchorCtr="0">
            <a:normAutofit lnSpcReduction="20000"/>
          </a:bodyPr>
          <a:lstStyle/>
          <a:p>
            <a:pPr marL="0" lvl="0" indent="0" algn="ctr" rtl="0">
              <a:spcBef>
                <a:spcPts val="0"/>
              </a:spcBef>
              <a:spcAft>
                <a:spcPts val="0"/>
              </a:spcAft>
              <a:buNone/>
            </a:pPr>
            <a:fld id="{00000000-1234-1234-1234-123412341234}" type="slidenum">
              <a:rPr lang="en" sz="1500" b="0" i="0" u="none" strike="noStrike" cap="none">
                <a:solidFill>
                  <a:schemeClr val="dk1"/>
                </a:solidFill>
                <a:latin typeface="Calibri"/>
                <a:ea typeface="Calibri"/>
                <a:cs typeface="Calibri"/>
                <a:sym typeface="Calibri"/>
              </a:rPr>
              <a:t>22</a:t>
            </a:fld>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9"/>
          <p:cNvSpPr txBox="1">
            <a:spLocks noGrp="1"/>
          </p:cNvSpPr>
          <p:nvPr>
            <p:ph type="body" idx="1"/>
          </p:nvPr>
        </p:nvSpPr>
        <p:spPr>
          <a:xfrm>
            <a:off x="137160" y="128210"/>
            <a:ext cx="5071200" cy="328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a:t>NWS Products</a:t>
            </a:r>
            <a:endParaRPr/>
          </a:p>
        </p:txBody>
      </p:sp>
      <p:sp>
        <p:nvSpPr>
          <p:cNvPr id="317" name="Google Shape;317;p39"/>
          <p:cNvSpPr txBox="1">
            <a:spLocks noGrp="1"/>
          </p:cNvSpPr>
          <p:nvPr>
            <p:ph type="body" idx="2"/>
          </p:nvPr>
        </p:nvSpPr>
        <p:spPr>
          <a:xfrm>
            <a:off x="411478" y="500504"/>
            <a:ext cx="3226800" cy="226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500"/>
              <a:buFont typeface="Arial"/>
              <a:buNone/>
            </a:pPr>
            <a:r>
              <a:rPr lang="en" sz="1400"/>
              <a:t>State AOP for Fire Weather</a:t>
            </a:r>
            <a:endParaRPr/>
          </a:p>
        </p:txBody>
      </p:sp>
      <p:sp>
        <p:nvSpPr>
          <p:cNvPr id="318" name="Google Shape;318;p39"/>
          <p:cNvSpPr txBox="1"/>
          <p:nvPr/>
        </p:nvSpPr>
        <p:spPr>
          <a:xfrm>
            <a:off x="3493225" y="1041913"/>
            <a:ext cx="5466300" cy="3202800"/>
          </a:xfrm>
          <a:prstGeom prst="rect">
            <a:avLst/>
          </a:prstGeom>
          <a:noFill/>
          <a:ln>
            <a:noFill/>
          </a:ln>
        </p:spPr>
        <p:txBody>
          <a:bodyPr spcFirstLastPara="1" wrap="square" lIns="68575" tIns="34275" rIns="68575" bIns="34275" anchor="t" anchorCtr="0">
            <a:spAutoFit/>
          </a:bodyPr>
          <a:lstStyle/>
          <a:p>
            <a:pPr marL="0" lvl="0" indent="0" algn="ctr" rtl="0">
              <a:lnSpc>
                <a:spcPct val="115000"/>
              </a:lnSpc>
              <a:spcBef>
                <a:spcPts val="0"/>
              </a:spcBef>
              <a:spcAft>
                <a:spcPts val="0"/>
              </a:spcAft>
              <a:buNone/>
            </a:pPr>
            <a:r>
              <a:rPr lang="en" sz="1500" b="1">
                <a:latin typeface="Cambria"/>
                <a:ea typeface="Cambria"/>
                <a:cs typeface="Cambria"/>
                <a:sym typeface="Cambria"/>
              </a:rPr>
              <a:t>Fire Weather Annual Operating Plan</a:t>
            </a:r>
            <a:endParaRPr sz="1500" b="1">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Governing document for fire weather procedures and cooperation among local, state, and federal agencies within the state of Florida. </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Provides an overview of all fire weather related products (routine and non-routine) and corresponding criteria from each of the seven NWS Weather Forecast Offices that cover the state. </a:t>
            </a:r>
            <a:endParaRPr sz="1500">
              <a:latin typeface="Cambria"/>
              <a:ea typeface="Cambria"/>
              <a:cs typeface="Cambria"/>
              <a:sym typeface="Cambria"/>
            </a:endParaRPr>
          </a:p>
          <a:p>
            <a:pPr marL="457200" lvl="0" indent="-323850" algn="l" rtl="0">
              <a:lnSpc>
                <a:spcPct val="115000"/>
              </a:lnSpc>
              <a:spcBef>
                <a:spcPts val="1000"/>
              </a:spcBef>
              <a:spcAft>
                <a:spcPts val="0"/>
              </a:spcAft>
              <a:buSzPts val="1500"/>
              <a:buFont typeface="Cambria"/>
              <a:buChar char="●"/>
            </a:pPr>
            <a:r>
              <a:rPr lang="en" sz="1500">
                <a:latin typeface="Cambria"/>
                <a:ea typeface="Cambria"/>
                <a:cs typeface="Cambria"/>
                <a:sym typeface="Cambria"/>
              </a:rPr>
              <a:t>Reviewed annually by the National Weather Service. </a:t>
            </a:r>
            <a:endParaRPr sz="1500">
              <a:latin typeface="Cambria"/>
              <a:ea typeface="Cambria"/>
              <a:cs typeface="Cambria"/>
              <a:sym typeface="Cambria"/>
            </a:endParaRPr>
          </a:p>
          <a:p>
            <a:pPr marL="0" lvl="0" indent="0" algn="l" rtl="0">
              <a:lnSpc>
                <a:spcPct val="115000"/>
              </a:lnSpc>
              <a:spcBef>
                <a:spcPts val="1000"/>
              </a:spcBef>
              <a:spcAft>
                <a:spcPts val="1000"/>
              </a:spcAft>
              <a:buNone/>
            </a:pPr>
            <a:endParaRPr sz="1500">
              <a:latin typeface="Cambria"/>
              <a:ea typeface="Cambria"/>
              <a:cs typeface="Cambria"/>
              <a:sym typeface="Cambria"/>
            </a:endParaRPr>
          </a:p>
        </p:txBody>
      </p:sp>
      <p:pic>
        <p:nvPicPr>
          <p:cNvPr id="319" name="Google Shape;319;p39"/>
          <p:cNvPicPr preferRelativeResize="0"/>
          <p:nvPr/>
        </p:nvPicPr>
        <p:blipFill>
          <a:blip r:embed="rId3">
            <a:alphaModFix/>
          </a:blip>
          <a:stretch>
            <a:fillRect/>
          </a:stretch>
        </p:blipFill>
        <p:spPr>
          <a:xfrm>
            <a:off x="137150" y="926400"/>
            <a:ext cx="2932500" cy="3827725"/>
          </a:xfrm>
          <a:prstGeom prst="rect">
            <a:avLst/>
          </a:prstGeom>
          <a:noFill/>
          <a:ln w="9525" cap="flat" cmpd="sng">
            <a:solidFill>
              <a:schemeClr val="dk2"/>
            </a:solidFill>
            <a:prstDash val="solid"/>
            <a:round/>
            <a:headEnd type="none" w="sm" len="sm"/>
            <a:tailEnd type="none" w="sm" len="sm"/>
          </a:ln>
        </p:spPr>
      </p:pic>
      <p:sp>
        <p:nvSpPr>
          <p:cNvPr id="320" name="Google Shape;320;p39"/>
          <p:cNvSpPr txBox="1">
            <a:spLocks noGrp="1"/>
          </p:cNvSpPr>
          <p:nvPr>
            <p:ph type="sldNum" idx="12"/>
          </p:nvPr>
        </p:nvSpPr>
        <p:spPr>
          <a:xfrm>
            <a:off x="4355261" y="4864201"/>
            <a:ext cx="433500" cy="273900"/>
          </a:xfrm>
          <a:prstGeom prst="rect">
            <a:avLst/>
          </a:prstGeom>
        </p:spPr>
        <p:txBody>
          <a:bodyPr spcFirstLastPara="1" wrap="square" lIns="68575" tIns="34275" rIns="68575" bIns="34275" anchor="ctr" anchorCtr="0">
            <a:normAutofit lnSpcReduction="20000"/>
          </a:bodyPr>
          <a:lstStyle/>
          <a:p>
            <a:pPr marL="0" lvl="0" indent="0" algn="ctr" rtl="0">
              <a:spcBef>
                <a:spcPts val="0"/>
              </a:spcBef>
              <a:spcAft>
                <a:spcPts val="0"/>
              </a:spcAft>
              <a:buClr>
                <a:srgbClr val="000000"/>
              </a:buClr>
              <a:buFont typeface="Arial"/>
              <a:buNone/>
            </a:pPr>
            <a:fld id="{00000000-1234-1234-1234-123412341234}" type="slidenum">
              <a:rPr lang="en"/>
              <a:t>23</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WS Melbourne">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1215</Words>
  <Application>Microsoft Office PowerPoint</Application>
  <PresentationFormat>On-screen Show (16:9)</PresentationFormat>
  <Paragraphs>254</Paragraphs>
  <Slides>23</Slides>
  <Notes>23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Arial</vt:lpstr>
      <vt:lpstr>Gill Sans</vt:lpstr>
      <vt:lpstr>Montserrat Medium</vt:lpstr>
      <vt:lpstr>Montserrat</vt:lpstr>
      <vt:lpstr>Calibri</vt:lpstr>
      <vt:lpstr>Cambria</vt:lpstr>
      <vt:lpstr>Montserrat SemiBold</vt:lpstr>
      <vt:lpstr>Libre Franklin Medium</vt:lpstr>
      <vt:lpstr>Simple Light</vt:lpstr>
      <vt:lpstr>NWS Melbourne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zachery.law@noaa.gov     weather.gov/mlb Forecasts Fire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Zachery Law</dc:creator>
  <cp:lastModifiedBy>Brooke Freeberg</cp:lastModifiedBy>
  <cp:revision>1</cp:revision>
  <dcterms:modified xsi:type="dcterms:W3CDTF">2025-10-14T23:00:41Z</dcterms:modified>
</cp:coreProperties>
</file>