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1230" r:id="rId2"/>
    <p:sldId id="1262" r:id="rId3"/>
    <p:sldId id="1265" r:id="rId4"/>
    <p:sldId id="1264" r:id="rId5"/>
    <p:sldId id="1257" r:id="rId6"/>
    <p:sldId id="1271" r:id="rId7"/>
    <p:sldId id="1266" r:id="rId8"/>
    <p:sldId id="1274" r:id="rId9"/>
    <p:sldId id="1273" r:id="rId10"/>
    <p:sldId id="1267" r:id="rId11"/>
    <p:sldId id="1270" r:id="rId12"/>
    <p:sldId id="1272" r:id="rId13"/>
    <p:sldId id="1244" r:id="rId14"/>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10" autoAdjust="0"/>
    <p:restoredTop sz="73239" autoAdjust="0"/>
  </p:normalViewPr>
  <p:slideViewPr>
    <p:cSldViewPr>
      <p:cViewPr varScale="1">
        <p:scale>
          <a:sx n="50" d="100"/>
          <a:sy n="50" d="100"/>
        </p:scale>
        <p:origin x="1032" y="38"/>
      </p:cViewPr>
      <p:guideLst>
        <p:guide orient="horz" pos="2160"/>
        <p:guide pos="2880"/>
      </p:guideLst>
    </p:cSldViewPr>
  </p:slideViewPr>
  <p:notesTextViewPr>
    <p:cViewPr>
      <p:scale>
        <a:sx n="100" d="100"/>
        <a:sy n="100" d="100"/>
      </p:scale>
      <p:origin x="0" y="0"/>
    </p:cViewPr>
  </p:notesTextViewPr>
  <p:sorterViewPr>
    <p:cViewPr>
      <p:scale>
        <a:sx n="49" d="100"/>
        <a:sy n="49" d="100"/>
      </p:scale>
      <p:origin x="0" y="0"/>
    </p:cViewPr>
  </p:sorterViewPr>
  <p:notesViewPr>
    <p:cSldViewPr>
      <p:cViewPr varScale="1">
        <p:scale>
          <a:sx n="73" d="100"/>
          <a:sy n="73" d="100"/>
        </p:scale>
        <p:origin x="2942" y="62"/>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1" cy="468630"/>
          </a:xfrm>
          <a:prstGeom prst="rect">
            <a:avLst/>
          </a:prstGeom>
        </p:spPr>
        <p:txBody>
          <a:bodyPr vert="horz" lIns="94035" tIns="47018" rIns="94035" bIns="47018" rtlCol="0"/>
          <a:lstStyle>
            <a:lvl1pPr algn="l">
              <a:defRPr sz="1200"/>
            </a:lvl1pPr>
          </a:lstStyle>
          <a:p>
            <a:endParaRPr lang="en-US"/>
          </a:p>
        </p:txBody>
      </p:sp>
      <p:sp>
        <p:nvSpPr>
          <p:cNvPr id="3" name="Date Placeholder 2"/>
          <p:cNvSpPr>
            <a:spLocks noGrp="1"/>
          </p:cNvSpPr>
          <p:nvPr>
            <p:ph type="dt" idx="1"/>
          </p:nvPr>
        </p:nvSpPr>
        <p:spPr>
          <a:xfrm>
            <a:off x="4014101" y="0"/>
            <a:ext cx="3070861" cy="468630"/>
          </a:xfrm>
          <a:prstGeom prst="rect">
            <a:avLst/>
          </a:prstGeom>
        </p:spPr>
        <p:txBody>
          <a:bodyPr vert="horz" lIns="94035" tIns="47018" rIns="94035" bIns="47018" rtlCol="0"/>
          <a:lstStyle>
            <a:lvl1pPr algn="r">
              <a:defRPr sz="1200"/>
            </a:lvl1pPr>
          </a:lstStyle>
          <a:p>
            <a:fld id="{31C726E7-2977-4281-AD61-FEC14ED8BDE8}" type="datetimeFigureOut">
              <a:rPr lang="en-US" smtClean="0"/>
              <a:pPr/>
              <a:t>10/16/2025</a:t>
            </a:fld>
            <a:endParaRPr lang="en-US"/>
          </a:p>
        </p:txBody>
      </p:sp>
      <p:sp>
        <p:nvSpPr>
          <p:cNvPr id="4" name="Slide Image Placeholder 3"/>
          <p:cNvSpPr>
            <a:spLocks noGrp="1" noRot="1" noChangeAspect="1"/>
          </p:cNvSpPr>
          <p:nvPr>
            <p:ph type="sldImg" idx="2"/>
          </p:nvPr>
        </p:nvSpPr>
        <p:spPr>
          <a:xfrm>
            <a:off x="1198563" y="701675"/>
            <a:ext cx="4689475" cy="3516313"/>
          </a:xfrm>
          <a:prstGeom prst="rect">
            <a:avLst/>
          </a:prstGeom>
          <a:noFill/>
          <a:ln w="12700">
            <a:solidFill>
              <a:prstClr val="black"/>
            </a:solidFill>
          </a:ln>
        </p:spPr>
        <p:txBody>
          <a:bodyPr vert="horz" lIns="94035" tIns="47018" rIns="94035" bIns="47018" rtlCol="0" anchor="ctr"/>
          <a:lstStyle/>
          <a:p>
            <a:endParaRPr lang="en-US"/>
          </a:p>
        </p:txBody>
      </p:sp>
      <p:sp>
        <p:nvSpPr>
          <p:cNvPr id="5" name="Notes Placeholder 4"/>
          <p:cNvSpPr>
            <a:spLocks noGrp="1"/>
          </p:cNvSpPr>
          <p:nvPr>
            <p:ph type="body" sz="quarter" idx="3"/>
          </p:nvPr>
        </p:nvSpPr>
        <p:spPr>
          <a:xfrm>
            <a:off x="708661" y="4451986"/>
            <a:ext cx="5669280" cy="4217670"/>
          </a:xfrm>
          <a:prstGeom prst="rect">
            <a:avLst/>
          </a:prstGeom>
        </p:spPr>
        <p:txBody>
          <a:bodyPr vert="horz" lIns="94035" tIns="47018" rIns="94035" bIns="470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1" cy="468630"/>
          </a:xfrm>
          <a:prstGeom prst="rect">
            <a:avLst/>
          </a:prstGeom>
        </p:spPr>
        <p:txBody>
          <a:bodyPr vert="horz" lIns="94035" tIns="47018" rIns="94035" bIns="47018" rtlCol="0" anchor="b"/>
          <a:lstStyle>
            <a:lvl1pPr algn="l">
              <a:defRPr sz="1200"/>
            </a:lvl1pPr>
          </a:lstStyle>
          <a:p>
            <a:endParaRPr lang="en-US"/>
          </a:p>
        </p:txBody>
      </p:sp>
      <p:sp>
        <p:nvSpPr>
          <p:cNvPr id="7" name="Slide Number Placeholder 6"/>
          <p:cNvSpPr>
            <a:spLocks noGrp="1"/>
          </p:cNvSpPr>
          <p:nvPr>
            <p:ph type="sldNum" sz="quarter" idx="5"/>
          </p:nvPr>
        </p:nvSpPr>
        <p:spPr>
          <a:xfrm>
            <a:off x="4014101" y="8902344"/>
            <a:ext cx="3070861" cy="468630"/>
          </a:xfrm>
          <a:prstGeom prst="rect">
            <a:avLst/>
          </a:prstGeom>
        </p:spPr>
        <p:txBody>
          <a:bodyPr vert="horz" lIns="94035" tIns="47018" rIns="94035" bIns="47018" rtlCol="0" anchor="b"/>
          <a:lstStyle>
            <a:lvl1pPr algn="r">
              <a:defRPr sz="1200"/>
            </a:lvl1pPr>
          </a:lstStyle>
          <a:p>
            <a:fld id="{85F90897-BD9C-44CF-B7B6-860D1D8F8BF6}" type="slidenum">
              <a:rPr lang="en-US" smtClean="0"/>
              <a:pPr/>
              <a:t>‹#›</a:t>
            </a:fld>
            <a:endParaRPr lang="en-US"/>
          </a:p>
        </p:txBody>
      </p:sp>
    </p:spTree>
    <p:extLst>
      <p:ext uri="{BB962C8B-B14F-4D97-AF65-F5344CB8AC3E}">
        <p14:creationId xmlns:p14="http://schemas.microsoft.com/office/powerpoint/2010/main" val="244651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a:t>
            </a:fld>
            <a:endParaRPr lang="en-US"/>
          </a:p>
        </p:txBody>
      </p:sp>
    </p:spTree>
    <p:extLst>
      <p:ext uri="{BB962C8B-B14F-4D97-AF65-F5344CB8AC3E}">
        <p14:creationId xmlns:p14="http://schemas.microsoft.com/office/powerpoint/2010/main" val="2354555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2</a:t>
            </a:fld>
            <a:endParaRPr lang="en-US"/>
          </a:p>
        </p:txBody>
      </p:sp>
    </p:spTree>
    <p:extLst>
      <p:ext uri="{BB962C8B-B14F-4D97-AF65-F5344CB8AC3E}">
        <p14:creationId xmlns:p14="http://schemas.microsoft.com/office/powerpoint/2010/main" val="1922366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3</a:t>
            </a:fld>
            <a:endParaRPr lang="en-US"/>
          </a:p>
        </p:txBody>
      </p:sp>
    </p:spTree>
    <p:extLst>
      <p:ext uri="{BB962C8B-B14F-4D97-AF65-F5344CB8AC3E}">
        <p14:creationId xmlns:p14="http://schemas.microsoft.com/office/powerpoint/2010/main" val="2950726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4</a:t>
            </a:fld>
            <a:endParaRPr lang="en-US"/>
          </a:p>
        </p:txBody>
      </p:sp>
    </p:spTree>
    <p:extLst>
      <p:ext uri="{BB962C8B-B14F-4D97-AF65-F5344CB8AC3E}">
        <p14:creationId xmlns:p14="http://schemas.microsoft.com/office/powerpoint/2010/main" val="3687102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5</a:t>
            </a:fld>
            <a:endParaRPr lang="en-US"/>
          </a:p>
        </p:txBody>
      </p:sp>
    </p:spTree>
    <p:extLst>
      <p:ext uri="{BB962C8B-B14F-4D97-AF65-F5344CB8AC3E}">
        <p14:creationId xmlns:p14="http://schemas.microsoft.com/office/powerpoint/2010/main" val="3668684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r>
              <a:rPr lang="en-US" sz="1200" b="0" i="0" kern="1200" dirty="0">
                <a:solidFill>
                  <a:schemeClr val="tx1"/>
                </a:solidFill>
                <a:effectLst/>
                <a:latin typeface="+mn-lt"/>
                <a:ea typeface="+mn-ea"/>
                <a:cs typeface="+mn-cs"/>
              </a:rPr>
              <a:t>At the time of our study there were 22 states with CPBM programs, five states developing programs, and 16 states without programs (Figure 2). We were unable to find a representative for the remaining seven states but our understanding is that none of these states have CPBM programs and the total nationwide numbers are 22 with programs, 5 in development, and 23 without programs.  </a:t>
            </a: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6</a:t>
            </a:fld>
            <a:endParaRPr lang="en-US"/>
          </a:p>
        </p:txBody>
      </p:sp>
    </p:spTree>
    <p:extLst>
      <p:ext uri="{BB962C8B-B14F-4D97-AF65-F5344CB8AC3E}">
        <p14:creationId xmlns:p14="http://schemas.microsoft.com/office/powerpoint/2010/main" val="816909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7</a:t>
            </a:fld>
            <a:endParaRPr lang="en-US"/>
          </a:p>
        </p:txBody>
      </p:sp>
    </p:spTree>
    <p:extLst>
      <p:ext uri="{BB962C8B-B14F-4D97-AF65-F5344CB8AC3E}">
        <p14:creationId xmlns:p14="http://schemas.microsoft.com/office/powerpoint/2010/main" val="2880311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8</a:t>
            </a:fld>
            <a:endParaRPr lang="en-US"/>
          </a:p>
        </p:txBody>
      </p:sp>
    </p:spTree>
    <p:extLst>
      <p:ext uri="{BB962C8B-B14F-4D97-AF65-F5344CB8AC3E}">
        <p14:creationId xmlns:p14="http://schemas.microsoft.com/office/powerpoint/2010/main" val="1462062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9</a:t>
            </a:fld>
            <a:endParaRPr lang="en-US"/>
          </a:p>
        </p:txBody>
      </p:sp>
    </p:spTree>
    <p:extLst>
      <p:ext uri="{BB962C8B-B14F-4D97-AF65-F5344CB8AC3E}">
        <p14:creationId xmlns:p14="http://schemas.microsoft.com/office/powerpoint/2010/main" val="1393590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10</a:t>
            </a:fld>
            <a:endParaRPr lang="en-US"/>
          </a:p>
        </p:txBody>
      </p:sp>
    </p:spTree>
    <p:extLst>
      <p:ext uri="{BB962C8B-B14F-4D97-AF65-F5344CB8AC3E}">
        <p14:creationId xmlns:p14="http://schemas.microsoft.com/office/powerpoint/2010/main" val="2444617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11</a:t>
            </a:fld>
            <a:endParaRPr lang="en-US"/>
          </a:p>
        </p:txBody>
      </p:sp>
    </p:spTree>
    <p:extLst>
      <p:ext uri="{BB962C8B-B14F-4D97-AF65-F5344CB8AC3E}">
        <p14:creationId xmlns:p14="http://schemas.microsoft.com/office/powerpoint/2010/main" val="168168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None/>
            </a:pPr>
            <a:endParaRPr lang="en-US" sz="1200" b="0" i="0" u="sng"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12</a:t>
            </a:fld>
            <a:endParaRPr lang="en-US"/>
          </a:p>
        </p:txBody>
      </p:sp>
    </p:spTree>
    <p:extLst>
      <p:ext uri="{BB962C8B-B14F-4D97-AF65-F5344CB8AC3E}">
        <p14:creationId xmlns:p14="http://schemas.microsoft.com/office/powerpoint/2010/main" val="1919621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dirty="0">
              <a:solidFill>
                <a:srgbClr val="222222"/>
              </a:solidFill>
              <a:latin typeface="arial, sans-serif"/>
            </a:endParaRP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13</a:t>
            </a:fld>
            <a:endParaRPr lang="en-US"/>
          </a:p>
        </p:txBody>
      </p:sp>
    </p:spTree>
    <p:extLst>
      <p:ext uri="{BB962C8B-B14F-4D97-AF65-F5344CB8AC3E}">
        <p14:creationId xmlns:p14="http://schemas.microsoft.com/office/powerpoint/2010/main" val="390548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F7BE7-05DD-43F8-B1C3-FF721AC8ADCE}"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4F7BE7-05DD-43F8-B1C3-FF721AC8ADCE}" type="datetimeFigureOut">
              <a:rPr lang="en-US" smtClean="0"/>
              <a:pPr/>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CE9BE-6871-4D84-AE85-214E912F20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tif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054" name="Rectangle 6"/>
          <p:cNvSpPr>
            <a:spLocks noChangeArrowheads="1"/>
          </p:cNvSpPr>
          <p:nvPr/>
        </p:nvSpPr>
        <p:spPr bwMode="auto">
          <a:xfrm>
            <a:off x="379228" y="4717435"/>
            <a:ext cx="4573772" cy="1081088"/>
          </a:xfrm>
          <a:prstGeom prst="rect">
            <a:avLst/>
          </a:prstGeom>
          <a:noFill/>
          <a:ln w="9525">
            <a:noFill/>
            <a:miter lim="800000"/>
            <a:headEnd/>
            <a:tailEnd/>
          </a:ln>
          <a:effectLst/>
        </p:spPr>
        <p:txBody>
          <a:bodyPr/>
          <a:lstStyle/>
          <a:p>
            <a:pPr>
              <a:spcBef>
                <a:spcPct val="20000"/>
              </a:spcBef>
            </a:pPr>
            <a:r>
              <a:rPr lang="en-US" sz="2000" dirty="0">
                <a:latin typeface="Comic Sans MS" pitchFamily="66" charset="0"/>
              </a:rPr>
              <a:t>Zachary A. Prusak</a:t>
            </a:r>
          </a:p>
          <a:p>
            <a:pPr>
              <a:spcBef>
                <a:spcPct val="20000"/>
              </a:spcBef>
            </a:pPr>
            <a:r>
              <a:rPr lang="en-US" sz="2000" dirty="0">
                <a:latin typeface="Comic Sans MS" pitchFamily="66" charset="0"/>
              </a:rPr>
              <a:t>Wildland Fire Training Specialist</a:t>
            </a:r>
          </a:p>
          <a:p>
            <a:pPr>
              <a:spcBef>
                <a:spcPct val="20000"/>
              </a:spcBef>
            </a:pPr>
            <a:r>
              <a:rPr lang="en-US" sz="2000" dirty="0">
                <a:latin typeface="Comic Sans MS" pitchFamily="66" charset="0"/>
              </a:rPr>
              <a:t>Chair, Coalition of Rx Fire Councils</a:t>
            </a:r>
          </a:p>
          <a:p>
            <a:pPr>
              <a:spcBef>
                <a:spcPct val="20000"/>
              </a:spcBef>
            </a:pPr>
            <a:r>
              <a:rPr lang="en-US" sz="2000" dirty="0">
                <a:latin typeface="Comic Sans MS" pitchFamily="66" charset="0"/>
              </a:rPr>
              <a:t>zprusak@talltimbers.org</a:t>
            </a:r>
          </a:p>
        </p:txBody>
      </p:sp>
      <p:pic>
        <p:nvPicPr>
          <p:cNvPr id="3" name="Picture 2" descr="Text&#10;&#10;Description automatically generated">
            <a:extLst>
              <a:ext uri="{FF2B5EF4-FFF2-40B4-BE49-F238E27FC236}">
                <a16:creationId xmlns:a16="http://schemas.microsoft.com/office/drawing/2014/main" id="{D5E96C41-5188-4C8A-8F8D-D19D70323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697556"/>
            <a:ext cx="3676650" cy="901571"/>
          </a:xfrm>
          <a:prstGeom prst="rect">
            <a:avLst/>
          </a:prstGeom>
        </p:spPr>
      </p:pic>
      <p:sp>
        <p:nvSpPr>
          <p:cNvPr id="2" name="TextBox 1">
            <a:extLst>
              <a:ext uri="{FF2B5EF4-FFF2-40B4-BE49-F238E27FC236}">
                <a16:creationId xmlns:a16="http://schemas.microsoft.com/office/drawing/2014/main" id="{FB61D7B4-8361-4B07-9AFB-D71655EEE2E1}"/>
              </a:ext>
            </a:extLst>
          </p:cNvPr>
          <p:cNvSpPr txBox="1"/>
          <p:nvPr/>
        </p:nvSpPr>
        <p:spPr>
          <a:xfrm>
            <a:off x="533400" y="824567"/>
            <a:ext cx="8229600" cy="2431435"/>
          </a:xfrm>
          <a:prstGeom prst="rect">
            <a:avLst/>
          </a:prstGeom>
          <a:noFill/>
        </p:spPr>
        <p:txBody>
          <a:bodyPr wrap="square" rtlCol="0">
            <a:spAutoFit/>
          </a:bodyPr>
          <a:lstStyle/>
          <a:p>
            <a:endParaRPr lang="en-US" sz="3200" b="0" i="0" dirty="0">
              <a:solidFill>
                <a:srgbClr val="555555"/>
              </a:solidFill>
              <a:effectLst/>
              <a:latin typeface="Comic Sans MS" panose="030F0702030302020204" pitchFamily="66" charset="0"/>
            </a:endParaRPr>
          </a:p>
          <a:p>
            <a:pPr algn="ctr"/>
            <a:r>
              <a:rPr lang="en-US" sz="4000" dirty="0"/>
              <a:t>Tall Timbers Stoddard Prescribed Fire Academy</a:t>
            </a:r>
          </a:p>
          <a:p>
            <a:pPr algn="ctr"/>
            <a:r>
              <a:rPr lang="en-US" sz="4000" dirty="0"/>
              <a:t>and a Coalition Update</a:t>
            </a:r>
          </a:p>
        </p:txBody>
      </p:sp>
    </p:spTree>
    <p:extLst>
      <p:ext uri="{BB962C8B-B14F-4D97-AF65-F5344CB8AC3E}">
        <p14:creationId xmlns:p14="http://schemas.microsoft.com/office/powerpoint/2010/main" val="84609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9" name="Picture 4" descr="5 DWP Flatwoods">
            <a:extLst>
              <a:ext uri="{FF2B5EF4-FFF2-40B4-BE49-F238E27FC236}">
                <a16:creationId xmlns:a16="http://schemas.microsoft.com/office/drawing/2014/main" id="{2E6AC45D-46ED-456C-8B1B-96024F10EB76}"/>
              </a:ext>
            </a:extLst>
          </p:cNvPr>
          <p:cNvPicPr>
            <a:picLocks noChangeAspect="1" noChangeArrowheads="1"/>
          </p:cNvPicPr>
          <p:nvPr/>
        </p:nvPicPr>
        <p:blipFill>
          <a:blip r:embed="rId3" cstate="print">
            <a:lum bright="70000" contrast="-70000"/>
          </a:blip>
          <a:srcRect/>
          <a:stretch>
            <a:fillRect/>
          </a:stretch>
        </p:blipFill>
        <p:spPr bwMode="auto">
          <a:xfrm>
            <a:off x="-28353" y="0"/>
            <a:ext cx="9144000" cy="6858000"/>
          </a:xfrm>
          <a:prstGeom prst="rect">
            <a:avLst/>
          </a:prstGeom>
          <a:noFill/>
        </p:spPr>
      </p:pic>
      <p:pic>
        <p:nvPicPr>
          <p:cNvPr id="10" name="Picture 9">
            <a:extLst>
              <a:ext uri="{FF2B5EF4-FFF2-40B4-BE49-F238E27FC236}">
                <a16:creationId xmlns:a16="http://schemas.microsoft.com/office/drawing/2014/main" id="{C5F03357-9C45-4BB6-8E42-6A34609F0E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
        <p:nvSpPr>
          <p:cNvPr id="6" name="Rectangle 5">
            <a:extLst>
              <a:ext uri="{FF2B5EF4-FFF2-40B4-BE49-F238E27FC236}">
                <a16:creationId xmlns:a16="http://schemas.microsoft.com/office/drawing/2014/main" id="{D5002FAE-E88B-4941-9E82-0B2BF6256557}"/>
              </a:ext>
            </a:extLst>
          </p:cNvPr>
          <p:cNvSpPr/>
          <p:nvPr/>
        </p:nvSpPr>
        <p:spPr>
          <a:xfrm>
            <a:off x="3581400" y="533400"/>
            <a:ext cx="2971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558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9" name="Picture 4" descr="5 DWP Flatwoods">
            <a:extLst>
              <a:ext uri="{FF2B5EF4-FFF2-40B4-BE49-F238E27FC236}">
                <a16:creationId xmlns:a16="http://schemas.microsoft.com/office/drawing/2014/main" id="{2E6AC45D-46ED-456C-8B1B-96024F10EB76}"/>
              </a:ext>
            </a:extLst>
          </p:cNvPr>
          <p:cNvPicPr>
            <a:picLocks noChangeAspect="1" noChangeArrowheads="1"/>
          </p:cNvPicPr>
          <p:nvPr/>
        </p:nvPicPr>
        <p:blipFill>
          <a:blip r:embed="rId3" cstate="print">
            <a:lum bright="70000" contrast="-70000"/>
          </a:blip>
          <a:srcRect/>
          <a:stretch>
            <a:fillRect/>
          </a:stretch>
        </p:blipFill>
        <p:spPr bwMode="auto">
          <a:xfrm>
            <a:off x="-28353" y="0"/>
            <a:ext cx="9144000" cy="6858000"/>
          </a:xfrm>
          <a:prstGeom prst="rect">
            <a:avLst/>
          </a:prstGeom>
          <a:noFill/>
        </p:spPr>
      </p:pic>
      <p:sp>
        <p:nvSpPr>
          <p:cNvPr id="6" name="Rectangle 5">
            <a:extLst>
              <a:ext uri="{FF2B5EF4-FFF2-40B4-BE49-F238E27FC236}">
                <a16:creationId xmlns:a16="http://schemas.microsoft.com/office/drawing/2014/main" id="{D5002FAE-E88B-4941-9E82-0B2BF6256557}"/>
              </a:ext>
            </a:extLst>
          </p:cNvPr>
          <p:cNvSpPr/>
          <p:nvPr/>
        </p:nvSpPr>
        <p:spPr>
          <a:xfrm>
            <a:off x="3581400" y="533400"/>
            <a:ext cx="2971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57A26E1-98CF-4689-AE80-E714DA25B4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3557284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4" name="Picture 3">
            <a:extLst>
              <a:ext uri="{FF2B5EF4-FFF2-40B4-BE49-F238E27FC236}">
                <a16:creationId xmlns:a16="http://schemas.microsoft.com/office/drawing/2014/main" id="{92E31BB0-0C88-4E55-9CC8-4F259FADF2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3516646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21771"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762000" y="627527"/>
            <a:ext cx="7620000" cy="369332"/>
          </a:xfrm>
          <a:prstGeom prst="rect">
            <a:avLst/>
          </a:prstGeom>
          <a:noFill/>
        </p:spPr>
        <p:txBody>
          <a:bodyPr wrap="square" rtlCol="0">
            <a:spAutoFit/>
          </a:bodyPr>
          <a:lstStyle/>
          <a:p>
            <a:pPr algn="l"/>
            <a:endParaRPr lang="en-US" b="0" i="0" dirty="0">
              <a:solidFill>
                <a:srgbClr val="222222"/>
              </a:solidFill>
              <a:effectLst/>
              <a:latin typeface="Arial" panose="020B0604020202020204" pitchFamily="34" charset="0"/>
            </a:endParaRPr>
          </a:p>
        </p:txBody>
      </p:sp>
      <p:sp>
        <p:nvSpPr>
          <p:cNvPr id="4" name="TextBox 3">
            <a:extLst>
              <a:ext uri="{FF2B5EF4-FFF2-40B4-BE49-F238E27FC236}">
                <a16:creationId xmlns:a16="http://schemas.microsoft.com/office/drawing/2014/main" id="{4FA5351F-FEE6-4B99-BA1A-95A6F5F496C5}"/>
              </a:ext>
            </a:extLst>
          </p:cNvPr>
          <p:cNvSpPr txBox="1"/>
          <p:nvPr/>
        </p:nvSpPr>
        <p:spPr>
          <a:xfrm>
            <a:off x="685801" y="3255255"/>
            <a:ext cx="8436428" cy="3323987"/>
          </a:xfrm>
          <a:prstGeom prst="rect">
            <a:avLst/>
          </a:prstGeom>
          <a:noFill/>
        </p:spPr>
        <p:txBody>
          <a:bodyPr wrap="square" rtlCol="0">
            <a:spAutoFit/>
          </a:bodyPr>
          <a:lstStyle/>
          <a:p>
            <a:r>
              <a:rPr lang="en-US" sz="3200" i="1" dirty="0"/>
              <a:t>By providing the latest in prescribed fire information through online learning and in-the-field experiences, the Tall Timbers Stoddard Rx Fire Academy will serve to strengthen the prescribed fire community, bringing a wide variety of experience and knowledge together.</a:t>
            </a:r>
          </a:p>
          <a:p>
            <a:endParaRPr lang="en-US" dirty="0"/>
          </a:p>
        </p:txBody>
      </p:sp>
      <p:sp>
        <p:nvSpPr>
          <p:cNvPr id="5" name="TextBox 4">
            <a:extLst>
              <a:ext uri="{FF2B5EF4-FFF2-40B4-BE49-F238E27FC236}">
                <a16:creationId xmlns:a16="http://schemas.microsoft.com/office/drawing/2014/main" id="{AF16371D-BB2D-4C83-8DC0-C533B1ECE100}"/>
              </a:ext>
            </a:extLst>
          </p:cNvPr>
          <p:cNvSpPr txBox="1"/>
          <p:nvPr/>
        </p:nvSpPr>
        <p:spPr>
          <a:xfrm>
            <a:off x="995356" y="2222685"/>
            <a:ext cx="7464429" cy="707886"/>
          </a:xfrm>
          <a:prstGeom prst="rect">
            <a:avLst/>
          </a:prstGeom>
          <a:noFill/>
        </p:spPr>
        <p:txBody>
          <a:bodyPr wrap="square" rtlCol="0">
            <a:spAutoFit/>
          </a:bodyPr>
          <a:lstStyle/>
          <a:p>
            <a:r>
              <a:rPr lang="en-US" sz="4000" dirty="0"/>
              <a:t>Stoddard Prescribed Fire Academy</a:t>
            </a:r>
          </a:p>
        </p:txBody>
      </p:sp>
      <p:pic>
        <p:nvPicPr>
          <p:cNvPr id="7" name="Picture 6">
            <a:extLst>
              <a:ext uri="{FF2B5EF4-FFF2-40B4-BE49-F238E27FC236}">
                <a16:creationId xmlns:a16="http://schemas.microsoft.com/office/drawing/2014/main" id="{869BFFFE-2066-40BC-885C-61630EB216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600" y="44716"/>
            <a:ext cx="1787186" cy="1787186"/>
          </a:xfrm>
          <a:prstGeom prst="rect">
            <a:avLst/>
          </a:prstGeom>
        </p:spPr>
      </p:pic>
      <p:pic>
        <p:nvPicPr>
          <p:cNvPr id="8" name="Picture 7">
            <a:extLst>
              <a:ext uri="{FF2B5EF4-FFF2-40B4-BE49-F238E27FC236}">
                <a16:creationId xmlns:a16="http://schemas.microsoft.com/office/drawing/2014/main" id="{D5DC80E4-948D-4F38-AFEF-1DD633A31A53}"/>
              </a:ext>
            </a:extLst>
          </p:cNvPr>
          <p:cNvPicPr>
            <a:picLocks noChangeAspect="1"/>
          </p:cNvPicPr>
          <p:nvPr/>
        </p:nvPicPr>
        <p:blipFill>
          <a:blip r:embed="rId5"/>
          <a:stretch>
            <a:fillRect/>
          </a:stretch>
        </p:blipFill>
        <p:spPr>
          <a:xfrm>
            <a:off x="772886" y="395030"/>
            <a:ext cx="5112783" cy="1246400"/>
          </a:xfrm>
          <a:prstGeom prst="rect">
            <a:avLst/>
          </a:prstGeom>
        </p:spPr>
      </p:pic>
    </p:spTree>
    <p:extLst>
      <p:ext uri="{BB962C8B-B14F-4D97-AF65-F5344CB8AC3E}">
        <p14:creationId xmlns:p14="http://schemas.microsoft.com/office/powerpoint/2010/main" val="2468727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3" name="Picture 2">
            <a:extLst>
              <a:ext uri="{FF2B5EF4-FFF2-40B4-BE49-F238E27FC236}">
                <a16:creationId xmlns:a16="http://schemas.microsoft.com/office/drawing/2014/main" id="{D6C7C1B0-4A80-41E3-8B47-19F43782A9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5264"/>
            <a:ext cx="9144000" cy="5267471"/>
          </a:xfrm>
          <a:prstGeom prst="rect">
            <a:avLst/>
          </a:prstGeom>
        </p:spPr>
      </p:pic>
    </p:spTree>
    <p:extLst>
      <p:ext uri="{BB962C8B-B14F-4D97-AF65-F5344CB8AC3E}">
        <p14:creationId xmlns:p14="http://schemas.microsoft.com/office/powerpoint/2010/main" val="2281179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8" name="Picture 7">
            <a:extLst>
              <a:ext uri="{FF2B5EF4-FFF2-40B4-BE49-F238E27FC236}">
                <a16:creationId xmlns:a16="http://schemas.microsoft.com/office/drawing/2014/main" id="{DF25B9EE-A4FC-462D-9B76-F7BE2F7E61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23704"/>
            <a:ext cx="9144000" cy="4810592"/>
          </a:xfrm>
          <a:prstGeom prst="rect">
            <a:avLst/>
          </a:prstGeom>
        </p:spPr>
      </p:pic>
    </p:spTree>
    <p:extLst>
      <p:ext uri="{BB962C8B-B14F-4D97-AF65-F5344CB8AC3E}">
        <p14:creationId xmlns:p14="http://schemas.microsoft.com/office/powerpoint/2010/main" val="3557001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3" name="Picture 2">
            <a:extLst>
              <a:ext uri="{FF2B5EF4-FFF2-40B4-BE49-F238E27FC236}">
                <a16:creationId xmlns:a16="http://schemas.microsoft.com/office/drawing/2014/main" id="{3DED33D9-26BC-4758-9CBD-D9A52C88A0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13257"/>
            <a:ext cx="9144000" cy="5031485"/>
          </a:xfrm>
          <a:prstGeom prst="rect">
            <a:avLst/>
          </a:prstGeom>
        </p:spPr>
      </p:pic>
    </p:spTree>
    <p:extLst>
      <p:ext uri="{BB962C8B-B14F-4D97-AF65-F5344CB8AC3E}">
        <p14:creationId xmlns:p14="http://schemas.microsoft.com/office/powerpoint/2010/main" val="3357110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762000" y="627527"/>
            <a:ext cx="7620000" cy="369332"/>
          </a:xfrm>
          <a:prstGeom prst="rect">
            <a:avLst/>
          </a:prstGeom>
          <a:noFill/>
        </p:spPr>
        <p:txBody>
          <a:bodyPr wrap="square" rtlCol="0">
            <a:spAutoFit/>
          </a:bodyPr>
          <a:lstStyle/>
          <a:p>
            <a:pPr algn="l"/>
            <a:endParaRPr lang="en-US" b="0" i="0" dirty="0">
              <a:solidFill>
                <a:srgbClr val="222222"/>
              </a:solidFill>
              <a:effectLst/>
              <a:latin typeface="Arial" panose="020B0604020202020204" pitchFamily="34" charset="0"/>
            </a:endParaRPr>
          </a:p>
        </p:txBody>
      </p:sp>
      <p:sp>
        <p:nvSpPr>
          <p:cNvPr id="6" name="TextBox 5">
            <a:extLst>
              <a:ext uri="{FF2B5EF4-FFF2-40B4-BE49-F238E27FC236}">
                <a16:creationId xmlns:a16="http://schemas.microsoft.com/office/drawing/2014/main" id="{E6C0386C-FDB1-49E8-9D68-9441B5374113}"/>
              </a:ext>
            </a:extLst>
          </p:cNvPr>
          <p:cNvSpPr txBox="1"/>
          <p:nvPr/>
        </p:nvSpPr>
        <p:spPr>
          <a:xfrm>
            <a:off x="533400" y="627527"/>
            <a:ext cx="8763000" cy="6832640"/>
          </a:xfrm>
          <a:prstGeom prst="rect">
            <a:avLst/>
          </a:prstGeom>
          <a:noFill/>
        </p:spPr>
        <p:txBody>
          <a:bodyPr wrap="square" rtlCol="0">
            <a:spAutoFit/>
          </a:bodyPr>
          <a:lstStyle/>
          <a:p>
            <a:r>
              <a:rPr lang="en-US" sz="2400" dirty="0"/>
              <a:t>The Academy’s online content hosted by the Tall Timbers Fire Learning Portal is designed to augment and enhance concepts learned at state CPBM courses while simultaneously allowing continuing education opportunities for subjects not currently covered in state courses.</a:t>
            </a:r>
          </a:p>
          <a:p>
            <a:endParaRPr lang="en-US" sz="2400" dirty="0"/>
          </a:p>
          <a:p>
            <a:r>
              <a:rPr lang="en-US" sz="2400" dirty="0"/>
              <a:t>-Interviews with multi-generational burners and fire leaders</a:t>
            </a:r>
          </a:p>
          <a:p>
            <a:endParaRPr lang="en-US" sz="2400" dirty="0"/>
          </a:p>
          <a:p>
            <a:r>
              <a:rPr lang="en-US" sz="2400" dirty="0"/>
              <a:t>-NWCG courses and/or content</a:t>
            </a:r>
          </a:p>
          <a:p>
            <a:endParaRPr lang="en-US" sz="2400" dirty="0"/>
          </a:p>
          <a:p>
            <a:r>
              <a:rPr lang="en-US" sz="2400" dirty="0"/>
              <a:t>-Office Hours</a:t>
            </a:r>
          </a:p>
          <a:p>
            <a:endParaRPr lang="en-US" sz="2400" dirty="0"/>
          </a:p>
          <a:p>
            <a:r>
              <a:rPr lang="en-US" sz="2400" dirty="0"/>
              <a:t>-Mentor-guided Task Book for the Apprentice/Mentorship Program will be closely aligned with local PBA’s and their Rx fire schedules</a:t>
            </a:r>
          </a:p>
          <a:p>
            <a:endParaRPr lang="en-US" sz="2400" dirty="0"/>
          </a:p>
          <a:p>
            <a:r>
              <a:rPr lang="en-US" sz="2400" dirty="0"/>
              <a:t>-Prescribed Fire Pocket Guide (</a:t>
            </a:r>
            <a:r>
              <a:rPr lang="en-US" sz="2400" dirty="0" err="1"/>
              <a:t>RxFPG</a:t>
            </a:r>
            <a:r>
              <a:rPr lang="en-US" sz="2400" dirty="0"/>
              <a:t>)</a:t>
            </a:r>
          </a:p>
          <a:p>
            <a:endParaRPr lang="en-US" dirty="0"/>
          </a:p>
          <a:p>
            <a:br>
              <a:rPr lang="en-US" dirty="0"/>
            </a:br>
            <a:endParaRPr lang="en-US" dirty="0"/>
          </a:p>
        </p:txBody>
      </p:sp>
    </p:spTree>
    <p:extLst>
      <p:ext uri="{BB962C8B-B14F-4D97-AF65-F5344CB8AC3E}">
        <p14:creationId xmlns:p14="http://schemas.microsoft.com/office/powerpoint/2010/main" val="882239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3" name="Picture 2">
            <a:extLst>
              <a:ext uri="{FF2B5EF4-FFF2-40B4-BE49-F238E27FC236}">
                <a16:creationId xmlns:a16="http://schemas.microsoft.com/office/drawing/2014/main" id="{C71F5B1E-2F4E-44CB-857F-704F907246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327" y="2998839"/>
            <a:ext cx="5968375" cy="3908323"/>
          </a:xfrm>
          <a:prstGeom prst="rect">
            <a:avLst/>
          </a:prstGeom>
        </p:spPr>
      </p:pic>
      <p:pic>
        <p:nvPicPr>
          <p:cNvPr id="4" name="Picture 3">
            <a:extLst>
              <a:ext uri="{FF2B5EF4-FFF2-40B4-BE49-F238E27FC236}">
                <a16:creationId xmlns:a16="http://schemas.microsoft.com/office/drawing/2014/main" id="{9F4B5B7D-4D30-4CE2-94CA-BBC8A41A65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3702" y="-304800"/>
            <a:ext cx="4622204" cy="4572000"/>
          </a:xfrm>
          <a:prstGeom prst="rect">
            <a:avLst/>
          </a:prstGeom>
        </p:spPr>
      </p:pic>
    </p:spTree>
    <p:extLst>
      <p:ext uri="{BB962C8B-B14F-4D97-AF65-F5344CB8AC3E}">
        <p14:creationId xmlns:p14="http://schemas.microsoft.com/office/powerpoint/2010/main" val="3433581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3" name="Picture 2">
            <a:extLst>
              <a:ext uri="{FF2B5EF4-FFF2-40B4-BE49-F238E27FC236}">
                <a16:creationId xmlns:a16="http://schemas.microsoft.com/office/drawing/2014/main" id="{B080B57F-36CC-484A-BDBA-6D399DC977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3097" y="0"/>
            <a:ext cx="5297805" cy="6858000"/>
          </a:xfrm>
          <a:prstGeom prst="rect">
            <a:avLst/>
          </a:prstGeom>
        </p:spPr>
      </p:pic>
    </p:spTree>
    <p:extLst>
      <p:ext uri="{BB962C8B-B14F-4D97-AF65-F5344CB8AC3E}">
        <p14:creationId xmlns:p14="http://schemas.microsoft.com/office/powerpoint/2010/main" val="1951806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id="{5028B2CD-372A-4FA5-9D51-F0504995E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602382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6" name="Picture 5" descr="A group of people posing for a photo&#10;&#10;Description automatically generated">
            <a:extLst>
              <a:ext uri="{FF2B5EF4-FFF2-40B4-BE49-F238E27FC236}">
                <a16:creationId xmlns:a16="http://schemas.microsoft.com/office/drawing/2014/main" id="{C0DAC376-52CA-4FF5-B603-BF684FCADA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549" y="3762952"/>
            <a:ext cx="5143500" cy="3271266"/>
          </a:xfrm>
          <a:prstGeom prst="rect">
            <a:avLst/>
          </a:prstGeom>
        </p:spPr>
      </p:pic>
      <p:pic>
        <p:nvPicPr>
          <p:cNvPr id="3" name="Picture 2">
            <a:extLst>
              <a:ext uri="{FF2B5EF4-FFF2-40B4-BE49-F238E27FC236}">
                <a16:creationId xmlns:a16="http://schemas.microsoft.com/office/drawing/2014/main" id="{2191F748-2C2A-404E-82A1-14EEAE9D59E2}"/>
              </a:ext>
            </a:extLst>
          </p:cNvPr>
          <p:cNvPicPr>
            <a:picLocks noChangeAspect="1"/>
          </p:cNvPicPr>
          <p:nvPr/>
        </p:nvPicPr>
        <p:blipFill>
          <a:blip r:embed="rId5"/>
          <a:stretch>
            <a:fillRect/>
          </a:stretch>
        </p:blipFill>
        <p:spPr>
          <a:xfrm>
            <a:off x="4572000" y="1542091"/>
            <a:ext cx="4191000" cy="2789327"/>
          </a:xfrm>
          <a:prstGeom prst="rect">
            <a:avLst/>
          </a:prstGeom>
        </p:spPr>
      </p:pic>
      <p:pic>
        <p:nvPicPr>
          <p:cNvPr id="4" name="Picture 3">
            <a:extLst>
              <a:ext uri="{FF2B5EF4-FFF2-40B4-BE49-F238E27FC236}">
                <a16:creationId xmlns:a16="http://schemas.microsoft.com/office/drawing/2014/main" id="{C8CD36D1-CA26-41A4-82C0-967AE7943956}"/>
              </a:ext>
            </a:extLst>
          </p:cNvPr>
          <p:cNvPicPr>
            <a:picLocks noChangeAspect="1"/>
          </p:cNvPicPr>
          <p:nvPr/>
        </p:nvPicPr>
        <p:blipFill>
          <a:blip r:embed="rId6"/>
          <a:stretch>
            <a:fillRect/>
          </a:stretch>
        </p:blipFill>
        <p:spPr>
          <a:xfrm>
            <a:off x="-122050" y="1537913"/>
            <a:ext cx="3322450" cy="2495227"/>
          </a:xfrm>
          <a:prstGeom prst="rect">
            <a:avLst/>
          </a:prstGeom>
        </p:spPr>
      </p:pic>
      <p:sp>
        <p:nvSpPr>
          <p:cNvPr id="5" name="TextBox 4">
            <a:extLst>
              <a:ext uri="{FF2B5EF4-FFF2-40B4-BE49-F238E27FC236}">
                <a16:creationId xmlns:a16="http://schemas.microsoft.com/office/drawing/2014/main" id="{6DE2D4AE-4B5B-4D68-AAB2-F12D319527C2}"/>
              </a:ext>
            </a:extLst>
          </p:cNvPr>
          <p:cNvSpPr txBox="1"/>
          <p:nvPr/>
        </p:nvSpPr>
        <p:spPr>
          <a:xfrm>
            <a:off x="1447800" y="762000"/>
            <a:ext cx="6477000" cy="769441"/>
          </a:xfrm>
          <a:prstGeom prst="rect">
            <a:avLst/>
          </a:prstGeom>
          <a:noFill/>
        </p:spPr>
        <p:txBody>
          <a:bodyPr wrap="square" rtlCol="0">
            <a:spAutoFit/>
          </a:bodyPr>
          <a:lstStyle/>
          <a:p>
            <a:r>
              <a:rPr lang="en-US" sz="4400" dirty="0">
                <a:latin typeface="Comic Sans MS" panose="030F0702030302020204" pitchFamily="66" charset="0"/>
              </a:rPr>
              <a:t>        </a:t>
            </a:r>
            <a:r>
              <a:rPr lang="en-US" sz="4400" dirty="0"/>
              <a:t>Questions?</a:t>
            </a:r>
          </a:p>
        </p:txBody>
      </p:sp>
    </p:spTree>
    <p:extLst>
      <p:ext uri="{BB962C8B-B14F-4D97-AF65-F5344CB8AC3E}">
        <p14:creationId xmlns:p14="http://schemas.microsoft.com/office/powerpoint/2010/main" val="67763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2472</TotalTime>
  <Words>302</Words>
  <Application>Microsoft Office PowerPoint</Application>
  <PresentationFormat>On-screen Show (4:3)</PresentationFormat>
  <Paragraphs>91</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sans-serif</vt:lpstr>
      <vt:lpstr>Calibri</vt:lpstr>
      <vt:lpstr>Comic Sans MS</vt:lpstr>
      <vt:lpstr>Office Theme</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in Florida</dc:title>
  <dc:creator>Zachary A. Prusak</dc:creator>
  <cp:lastModifiedBy>Zachary Prusak</cp:lastModifiedBy>
  <cp:revision>110</cp:revision>
  <cp:lastPrinted>2021-05-27T21:57:51Z</cp:lastPrinted>
  <dcterms:created xsi:type="dcterms:W3CDTF">2020-09-17T16:55:18Z</dcterms:created>
  <dcterms:modified xsi:type="dcterms:W3CDTF">2025-10-16T23:35:00Z</dcterms:modified>
</cp:coreProperties>
</file>