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73_0.xml" ContentType="application/vnd.ms-powerpoint.comment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74_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483_B2ACAB44.xml" ContentType="application/vnd.ms-powerpoint.comments+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1016" r:id="rId3"/>
    <p:sldId id="371" r:id="rId4"/>
    <p:sldId id="375" r:id="rId5"/>
    <p:sldId id="378" r:id="rId6"/>
    <p:sldId id="1140" r:id="rId7"/>
    <p:sldId id="372" r:id="rId8"/>
    <p:sldId id="1152" r:id="rId9"/>
    <p:sldId id="1017" r:id="rId10"/>
    <p:sldId id="1148" r:id="rId11"/>
    <p:sldId id="1159" r:id="rId12"/>
    <p:sldId id="1158" r:id="rId13"/>
    <p:sldId id="257" r:id="rId14"/>
    <p:sldId id="1156" r:id="rId15"/>
    <p:sldId id="1154" r:id="rId16"/>
    <p:sldId id="1155" r:id="rId17"/>
    <p:sldId id="1157" r:id="rId18"/>
    <p:sldId id="11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BF7DC9-B4CD-7CB8-7CE2-3B5C582BC2E4}" name="Benitez, Brianna" initials="BB" userId="S::Brianna.Benitez@fdacs.gov::c7d985f1-7bb2-4343-95d8-f60f216894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3BFD4F-4364-4537-A9BE-0486C62EE2BA}" v="19" dt="2025-10-16T18:49:24.44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923" autoAdjust="0"/>
  </p:normalViewPr>
  <p:slideViewPr>
    <p:cSldViewPr snapToGrid="0">
      <p:cViewPr varScale="1">
        <p:scale>
          <a:sx n="70" d="100"/>
          <a:sy n="70" d="100"/>
        </p:scale>
        <p:origin x="12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itez, Brianna" userId="c7d985f1-7bb2-4343-95d8-f60f216894a3" providerId="ADAL" clId="{A3D5FDA2-F9FD-49C8-A075-3819C16E1BA0}"/>
    <pc:docChg chg="undo custSel addSld delSld modSld modShowInfo">
      <pc:chgData name="Benitez, Brianna" userId="c7d985f1-7bb2-4343-95d8-f60f216894a3" providerId="ADAL" clId="{A3D5FDA2-F9FD-49C8-A075-3819C16E1BA0}" dt="2025-10-16T19:36:20.373" v="298" actId="1076"/>
      <pc:docMkLst>
        <pc:docMk/>
      </pc:docMkLst>
      <pc:sldChg chg="modSp mod modTransition">
        <pc:chgData name="Benitez, Brianna" userId="c7d985f1-7bb2-4343-95d8-f60f216894a3" providerId="ADAL" clId="{A3D5FDA2-F9FD-49C8-A075-3819C16E1BA0}" dt="2025-10-16T19:36:20.373" v="298" actId="1076"/>
        <pc:sldMkLst>
          <pc:docMk/>
          <pc:sldMk cId="2664147862" sldId="256"/>
        </pc:sldMkLst>
        <pc:spChg chg="mod">
          <ac:chgData name="Benitez, Brianna" userId="c7d985f1-7bb2-4343-95d8-f60f216894a3" providerId="ADAL" clId="{A3D5FDA2-F9FD-49C8-A075-3819C16E1BA0}" dt="2025-10-16T19:36:20.373" v="298" actId="1076"/>
          <ac:spMkLst>
            <pc:docMk/>
            <pc:sldMk cId="2664147862" sldId="256"/>
            <ac:spMk id="3" creationId="{559909AD-78DF-D791-01AA-A94FB75388DE}"/>
          </ac:spMkLst>
        </pc:spChg>
      </pc:sldChg>
      <pc:sldChg chg="modSp mod">
        <pc:chgData name="Benitez, Brianna" userId="c7d985f1-7bb2-4343-95d8-f60f216894a3" providerId="ADAL" clId="{A3D5FDA2-F9FD-49C8-A075-3819C16E1BA0}" dt="2025-10-15T20:01:41.771" v="132" actId="20577"/>
        <pc:sldMkLst>
          <pc:docMk/>
          <pc:sldMk cId="2936712571" sldId="257"/>
        </pc:sldMkLst>
        <pc:spChg chg="mod">
          <ac:chgData name="Benitez, Brianna" userId="c7d985f1-7bb2-4343-95d8-f60f216894a3" providerId="ADAL" clId="{A3D5FDA2-F9FD-49C8-A075-3819C16E1BA0}" dt="2025-10-15T20:01:41.771" v="132" actId="20577"/>
          <ac:spMkLst>
            <pc:docMk/>
            <pc:sldMk cId="2936712571" sldId="257"/>
            <ac:spMk id="3" creationId="{9AFE07BB-3472-2070-F95D-89C4ED9D1FEC}"/>
          </ac:spMkLst>
        </pc:spChg>
      </pc:sldChg>
      <pc:sldChg chg="delSp mod delAnim modAnim">
        <pc:chgData name="Benitez, Brianna" userId="c7d985f1-7bb2-4343-95d8-f60f216894a3" providerId="ADAL" clId="{A3D5FDA2-F9FD-49C8-A075-3819C16E1BA0}" dt="2025-10-16T18:44:24.178" v="226"/>
        <pc:sldMkLst>
          <pc:docMk/>
          <pc:sldMk cId="2328065655" sldId="1016"/>
        </pc:sldMkLst>
        <pc:spChg chg="del">
          <ac:chgData name="Benitez, Brianna" userId="c7d985f1-7bb2-4343-95d8-f60f216894a3" providerId="ADAL" clId="{A3D5FDA2-F9FD-49C8-A075-3819C16E1BA0}" dt="2025-10-16T18:44:16.443" v="225" actId="21"/>
          <ac:spMkLst>
            <pc:docMk/>
            <pc:sldMk cId="2328065655" sldId="1016"/>
            <ac:spMk id="4" creationId="{D81C5EF1-9D5F-6E9B-2266-DFF338D52340}"/>
          </ac:spMkLst>
        </pc:spChg>
      </pc:sldChg>
      <pc:sldChg chg="modSp mod">
        <pc:chgData name="Benitez, Brianna" userId="c7d985f1-7bb2-4343-95d8-f60f216894a3" providerId="ADAL" clId="{A3D5FDA2-F9FD-49C8-A075-3819C16E1BA0}" dt="2025-10-15T20:01:33.742" v="123" actId="27636"/>
        <pc:sldMkLst>
          <pc:docMk/>
          <pc:sldMk cId="4007854679" sldId="1017"/>
        </pc:sldMkLst>
        <pc:spChg chg="mod">
          <ac:chgData name="Benitez, Brianna" userId="c7d985f1-7bb2-4343-95d8-f60f216894a3" providerId="ADAL" clId="{A3D5FDA2-F9FD-49C8-A075-3819C16E1BA0}" dt="2025-10-15T20:01:33.742" v="123" actId="27636"/>
          <ac:spMkLst>
            <pc:docMk/>
            <pc:sldMk cId="4007854679" sldId="1017"/>
            <ac:spMk id="3" creationId="{3677A3A8-BC55-5060-6C98-DC51273CCCEA}"/>
          </ac:spMkLst>
        </pc:spChg>
      </pc:sldChg>
      <pc:sldChg chg="modSp mod">
        <pc:chgData name="Benitez, Brianna" userId="c7d985f1-7bb2-4343-95d8-f60f216894a3" providerId="ADAL" clId="{A3D5FDA2-F9FD-49C8-A075-3819C16E1BA0}" dt="2025-10-15T19:53:04.357" v="92" actId="20577"/>
        <pc:sldMkLst>
          <pc:docMk/>
          <pc:sldMk cId="2997660484" sldId="1155"/>
        </pc:sldMkLst>
        <pc:spChg chg="mod">
          <ac:chgData name="Benitez, Brianna" userId="c7d985f1-7bb2-4343-95d8-f60f216894a3" providerId="ADAL" clId="{A3D5FDA2-F9FD-49C8-A075-3819C16E1BA0}" dt="2025-10-15T19:53:04.357" v="92" actId="20577"/>
          <ac:spMkLst>
            <pc:docMk/>
            <pc:sldMk cId="2997660484" sldId="1155"/>
            <ac:spMk id="3" creationId="{CBD29427-E4D3-FD8A-4F8E-D81726FD3369}"/>
          </ac:spMkLst>
        </pc:spChg>
      </pc:sldChg>
      <pc:sldChg chg="modSp mod">
        <pc:chgData name="Benitez, Brianna" userId="c7d985f1-7bb2-4343-95d8-f60f216894a3" providerId="ADAL" clId="{A3D5FDA2-F9FD-49C8-A075-3819C16E1BA0}" dt="2025-10-15T19:52:34.302" v="86" actId="115"/>
        <pc:sldMkLst>
          <pc:docMk/>
          <pc:sldMk cId="1918618281" sldId="1157"/>
        </pc:sldMkLst>
        <pc:spChg chg="mod">
          <ac:chgData name="Benitez, Brianna" userId="c7d985f1-7bb2-4343-95d8-f60f216894a3" providerId="ADAL" clId="{A3D5FDA2-F9FD-49C8-A075-3819C16E1BA0}" dt="2025-10-15T19:52:34.302" v="86" actId="115"/>
          <ac:spMkLst>
            <pc:docMk/>
            <pc:sldMk cId="1918618281" sldId="1157"/>
            <ac:spMk id="3" creationId="{38D4E96F-2E0D-DD5A-B94D-CF338FC6077D}"/>
          </ac:spMkLst>
        </pc:spChg>
      </pc:sldChg>
      <pc:sldChg chg="modSp mod">
        <pc:chgData name="Benitez, Brianna" userId="c7d985f1-7bb2-4343-95d8-f60f216894a3" providerId="ADAL" clId="{A3D5FDA2-F9FD-49C8-A075-3819C16E1BA0}" dt="2025-10-15T19:52:17.893" v="85" actId="20577"/>
        <pc:sldMkLst>
          <pc:docMk/>
          <pc:sldMk cId="3652422127" sldId="1158"/>
        </pc:sldMkLst>
        <pc:spChg chg="mod">
          <ac:chgData name="Benitez, Brianna" userId="c7d985f1-7bb2-4343-95d8-f60f216894a3" providerId="ADAL" clId="{A3D5FDA2-F9FD-49C8-A075-3819C16E1BA0}" dt="2025-10-15T19:52:17.893" v="85" actId="20577"/>
          <ac:spMkLst>
            <pc:docMk/>
            <pc:sldMk cId="3652422127" sldId="1158"/>
            <ac:spMk id="3" creationId="{22DF9501-E049-AB7A-3A0C-09C1CC0D4D27}"/>
          </ac:spMkLst>
        </pc:spChg>
      </pc:sldChg>
      <pc:sldChg chg="addSp modSp new mod setBg">
        <pc:chgData name="Benitez, Brianna" userId="c7d985f1-7bb2-4343-95d8-f60f216894a3" providerId="ADAL" clId="{A3D5FDA2-F9FD-49C8-A075-3819C16E1BA0}" dt="2025-10-16T19:35:50.335" v="265" actId="26606"/>
        <pc:sldMkLst>
          <pc:docMk/>
          <pc:sldMk cId="2614154182" sldId="1160"/>
        </pc:sldMkLst>
        <pc:spChg chg="mod">
          <ac:chgData name="Benitez, Brianna" userId="c7d985f1-7bb2-4343-95d8-f60f216894a3" providerId="ADAL" clId="{A3D5FDA2-F9FD-49C8-A075-3819C16E1BA0}" dt="2025-10-16T19:35:50.335" v="265" actId="26606"/>
          <ac:spMkLst>
            <pc:docMk/>
            <pc:sldMk cId="2614154182" sldId="1160"/>
            <ac:spMk id="2" creationId="{AC95AD87-11BD-097E-45A4-80F9B9C5FAF9}"/>
          </ac:spMkLst>
        </pc:spChg>
        <pc:spChg chg="mod">
          <ac:chgData name="Benitez, Brianna" userId="c7d985f1-7bb2-4343-95d8-f60f216894a3" providerId="ADAL" clId="{A3D5FDA2-F9FD-49C8-A075-3819C16E1BA0}" dt="2025-10-16T19:35:50.335" v="265" actId="26606"/>
          <ac:spMkLst>
            <pc:docMk/>
            <pc:sldMk cId="2614154182" sldId="1160"/>
            <ac:spMk id="3" creationId="{C035D7B8-E99B-D4C2-57EC-C321270922AD}"/>
          </ac:spMkLst>
        </pc:spChg>
        <pc:spChg chg="add">
          <ac:chgData name="Benitez, Brianna" userId="c7d985f1-7bb2-4343-95d8-f60f216894a3" providerId="ADAL" clId="{A3D5FDA2-F9FD-49C8-A075-3819C16E1BA0}" dt="2025-10-16T19:35:50.335" v="265" actId="26606"/>
          <ac:spMkLst>
            <pc:docMk/>
            <pc:sldMk cId="2614154182" sldId="1160"/>
            <ac:spMk id="8" creationId="{907EF6B7-1338-4443-8C46-6A318D952DFD}"/>
          </ac:spMkLst>
        </pc:spChg>
        <pc:spChg chg="add">
          <ac:chgData name="Benitez, Brianna" userId="c7d985f1-7bb2-4343-95d8-f60f216894a3" providerId="ADAL" clId="{A3D5FDA2-F9FD-49C8-A075-3819C16E1BA0}" dt="2025-10-16T19:35:50.335" v="265" actId="26606"/>
          <ac:spMkLst>
            <pc:docMk/>
            <pc:sldMk cId="2614154182" sldId="1160"/>
            <ac:spMk id="10" creationId="{DAAE4CDD-124C-4DCF-9584-B6033B545DD5}"/>
          </ac:spMkLst>
        </pc:spChg>
        <pc:spChg chg="add">
          <ac:chgData name="Benitez, Brianna" userId="c7d985f1-7bb2-4343-95d8-f60f216894a3" providerId="ADAL" clId="{A3D5FDA2-F9FD-49C8-A075-3819C16E1BA0}" dt="2025-10-16T19:35:50.335" v="265" actId="26606"/>
          <ac:spMkLst>
            <pc:docMk/>
            <pc:sldMk cId="2614154182" sldId="1160"/>
            <ac:spMk id="12" creationId="{081E4A58-353D-44AE-B2FC-2A74E2E400F7}"/>
          </ac:spMkLst>
        </pc:spChg>
      </pc:sldChg>
      <pc:sldChg chg="new del">
        <pc:chgData name="Benitez, Brianna" userId="c7d985f1-7bb2-4343-95d8-f60f216894a3" providerId="ADAL" clId="{A3D5FDA2-F9FD-49C8-A075-3819C16E1BA0}" dt="2025-10-15T20:00:03.825" v="101" actId="680"/>
        <pc:sldMkLst>
          <pc:docMk/>
          <pc:sldMk cId="3062323492" sldId="1161"/>
        </pc:sldMkLst>
      </pc:sldChg>
      <pc:sldChg chg="new del">
        <pc:chgData name="Benitez, Brianna" userId="c7d985f1-7bb2-4343-95d8-f60f216894a3" providerId="ADAL" clId="{A3D5FDA2-F9FD-49C8-A075-3819C16E1BA0}" dt="2025-10-15T20:00:02.888" v="100" actId="680"/>
        <pc:sldMkLst>
          <pc:docMk/>
          <pc:sldMk cId="2170588128" sldId="1162"/>
        </pc:sldMkLst>
      </pc:sldChg>
      <pc:sldChg chg="new del">
        <pc:chgData name="Benitez, Brianna" userId="c7d985f1-7bb2-4343-95d8-f60f216894a3" providerId="ADAL" clId="{A3D5FDA2-F9FD-49C8-A075-3819C16E1BA0}" dt="2025-10-15T20:00:02.381" v="99" actId="680"/>
        <pc:sldMkLst>
          <pc:docMk/>
          <pc:sldMk cId="272881842" sldId="1163"/>
        </pc:sldMkLst>
      </pc:sldChg>
      <pc:sldChg chg="new del">
        <pc:chgData name="Benitez, Brianna" userId="c7d985f1-7bb2-4343-95d8-f60f216894a3" providerId="ADAL" clId="{A3D5FDA2-F9FD-49C8-A075-3819C16E1BA0}" dt="2025-10-15T20:00:01.745" v="98" actId="680"/>
        <pc:sldMkLst>
          <pc:docMk/>
          <pc:sldMk cId="2767980497" sldId="1164"/>
        </pc:sldMkLst>
      </pc:sldChg>
    </pc:docChg>
  </pc:docChgLst>
  <pc:docChgLst>
    <pc:chgData name="Benitez, Brianna" userId="c7d985f1-7bb2-4343-95d8-f60f216894a3" providerId="ADAL" clId="{4537BBB3-B1DD-4C0E-9429-2E882B764816}"/>
    <pc:docChg chg="modSld">
      <pc:chgData name="Benitez, Brianna" userId="c7d985f1-7bb2-4343-95d8-f60f216894a3" providerId="ADAL" clId="{4537BBB3-B1DD-4C0E-9429-2E882B764816}" dt="2025-10-10T15:23:31.297" v="3" actId="20577"/>
      <pc:docMkLst>
        <pc:docMk/>
      </pc:docMkLst>
      <pc:sldChg chg="modSp mod">
        <pc:chgData name="Benitez, Brianna" userId="c7d985f1-7bb2-4343-95d8-f60f216894a3" providerId="ADAL" clId="{4537BBB3-B1DD-4C0E-9429-2E882B764816}" dt="2025-10-10T15:23:31.297" v="3" actId="20577"/>
        <pc:sldMkLst>
          <pc:docMk/>
          <pc:sldMk cId="0" sldId="371"/>
        </pc:sldMkLst>
        <pc:spChg chg="mod">
          <ac:chgData name="Benitez, Brianna" userId="c7d985f1-7bb2-4343-95d8-f60f216894a3" providerId="ADAL" clId="{4537BBB3-B1DD-4C0E-9429-2E882B764816}" dt="2025-10-10T15:23:31.297" v="3" actId="20577"/>
          <ac:spMkLst>
            <pc:docMk/>
            <pc:sldMk cId="0" sldId="371"/>
            <ac:spMk id="2" creationId="{00000000-0000-0000-0000-000000000000}"/>
          </ac:spMkLst>
        </pc:spChg>
      </pc:sldChg>
      <pc:sldChg chg="modSp mod">
        <pc:chgData name="Benitez, Brianna" userId="c7d985f1-7bb2-4343-95d8-f60f216894a3" providerId="ADAL" clId="{4537BBB3-B1DD-4C0E-9429-2E882B764816}" dt="2025-10-10T15:23:25.828" v="0" actId="14100"/>
        <pc:sldMkLst>
          <pc:docMk/>
          <pc:sldMk cId="2328065655" sldId="1016"/>
        </pc:sldMkLst>
      </pc:sldChg>
    </pc:docChg>
  </pc:docChgLst>
</pc:chgInfo>
</file>

<file path=ppt/comments/modernComment_173_0.xml><?xml version="1.0" encoding="utf-8"?>
<p188:cmLst xmlns:a="http://schemas.openxmlformats.org/drawingml/2006/main" xmlns:r="http://schemas.openxmlformats.org/officeDocument/2006/relationships" xmlns:p188="http://schemas.microsoft.com/office/powerpoint/2018/8/main">
  <p188:cm id="{122D8CF8-35AD-4D10-A9CC-71CAE6599E35}" authorId="{30BF7DC9-B4CD-7CB8-7CE2-3B5C582BC2E4}" created="2025-10-15T19:49:38.857">
    <pc:sldMkLst xmlns:pc="http://schemas.microsoft.com/office/powerpoint/2013/main/command">
      <pc:docMk/>
      <pc:sldMk cId="0" sldId="371"/>
    </pc:sldMkLst>
    <p188:txBody>
      <a:bodyPr/>
      <a:lstStyle/>
      <a:p>
        <a:r>
          <a:rPr lang="en-US"/>
          <a:t>Highlight normal senesncence of leaves during fall season, this is why we are picky
</a:t>
        </a:r>
      </a:p>
    </p188:txBody>
  </p188:cm>
</p188:cmLst>
</file>

<file path=ppt/comments/modernComment_174_0.xml><?xml version="1.0" encoding="utf-8"?>
<p188:cmLst xmlns:a="http://schemas.openxmlformats.org/drawingml/2006/main" xmlns:r="http://schemas.openxmlformats.org/officeDocument/2006/relationships" xmlns:p188="http://schemas.microsoft.com/office/powerpoint/2018/8/main">
  <p188:cm id="{2A55074F-F79C-4C02-9BCD-763BE6AE0DEF}" authorId="{30BF7DC9-B4CD-7CB8-7CE2-3B5C582BC2E4}" created="2025-10-15T19:49:52.212">
    <pc:sldMkLst xmlns:pc="http://schemas.microsoft.com/office/powerpoint/2013/main/command">
      <pc:docMk/>
      <pc:sldMk cId="0" sldId="372"/>
    </pc:sldMkLst>
    <p188:txBody>
      <a:bodyPr/>
      <a:lstStyle/>
      <a:p>
        <a:r>
          <a:rPr lang="en-US"/>
          <a:t>Be careful about susceptibiliy </a:t>
        </a:r>
      </a:p>
    </p188:txBody>
  </p188:cm>
</p188:cmLst>
</file>

<file path=ppt/comments/modernComment_483_B2ACAB44.xml><?xml version="1.0" encoding="utf-8"?>
<p188:cmLst xmlns:a="http://schemas.openxmlformats.org/drawingml/2006/main" xmlns:r="http://schemas.openxmlformats.org/officeDocument/2006/relationships" xmlns:p188="http://schemas.microsoft.com/office/powerpoint/2018/8/main">
  <p188:cm id="{A137A412-037C-4567-82EC-A3A2389980F1}" authorId="{30BF7DC9-B4CD-7CB8-7CE2-3B5C582BC2E4}" created="2025-10-15T19:54:12.218">
    <ac:deMkLst xmlns:ac="http://schemas.microsoft.com/office/drawing/2013/main/command">
      <pc:docMk xmlns:pc="http://schemas.microsoft.com/office/powerpoint/2013/main/command"/>
      <pc:sldMk xmlns:pc="http://schemas.microsoft.com/office/powerpoint/2013/main/command" cId="2997660484" sldId="1155"/>
      <ac:spMk id="3" creationId="{CBD29427-E4D3-FD8A-4F8E-D81726FD3369}"/>
    </ac:deMkLst>
    <p188:txBody>
      <a:bodyPr/>
      <a:lstStyle/>
      <a:p>
        <a:r>
          <a:rPr lang="en-US"/>
          <a:t>Down the line could find that precribed burn sites could have less LB, helping our natural ecosystems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D0F72-539A-4933-926F-149AF6CF41F5}" type="datetimeFigureOut">
              <a:rPr lang="en-US" smtClean="0"/>
              <a:t>10/16/2025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61551-D796-4994-85EC-C694BFB9C152}" type="slidenum">
              <a:rPr lang="en-US" smtClean="0"/>
              <a:t>‹#›</a:t>
            </a:fld>
            <a:endParaRPr lang="en-US"/>
          </a:p>
        </p:txBody>
      </p:sp>
    </p:spTree>
    <p:extLst>
      <p:ext uri="{BB962C8B-B14F-4D97-AF65-F5344CB8AC3E}">
        <p14:creationId xmlns:p14="http://schemas.microsoft.com/office/powerpoint/2010/main" val="143373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61551-D796-4994-85EC-C694BFB9C152}" type="slidenum">
              <a:rPr lang="en-US" smtClean="0"/>
              <a:t>1</a:t>
            </a:fld>
            <a:endParaRPr lang="en-US"/>
          </a:p>
        </p:txBody>
      </p:sp>
    </p:spTree>
    <p:extLst>
      <p:ext uri="{BB962C8B-B14F-4D97-AF65-F5344CB8AC3E}">
        <p14:creationId xmlns:p14="http://schemas.microsoft.com/office/powerpoint/2010/main" val="825088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couldn’t think of a good native phloem vascular disease, so I’ll tell you a little about lethal bronzing disease, an emerging problem that is devastating palm trees in Florida. This was previously known as Texas Phoenix Palm Decline because it was first found in Texas, on Phoenix palms. Its caused by a phytoplasma, a wimpy type of bacterium that doesn’t have a cell wall, and can’t live outside of either the palm or the insects that carry it. It requires DNA-based methods to positively diagnose. It has been found in Florida since 2006 when it was detected in the Tampa area, and has been spreading quickly ever since.</a:t>
            </a:r>
          </a:p>
          <a:p>
            <a:endParaRPr lang="en-US" dirty="0"/>
          </a:p>
          <a:p>
            <a:r>
              <a:rPr lang="en-US" dirty="0"/>
              <a:t>By the way, when you see a scientific name starting with the word “</a:t>
            </a:r>
            <a:r>
              <a:rPr lang="en-US" dirty="0" err="1"/>
              <a:t>Candidatus</a:t>
            </a:r>
            <a:r>
              <a:rPr lang="en-US" dirty="0"/>
              <a:t>” that’s not the genus name. Under longstanding international rules for recognizing scientific names to microorganisms, cultures of the organism have to be maintained in public reference collections. When you have an organism like this phytoplasma that can’t be kept alive in a pure culture, its scientific name isn’t considered official, even if there is so much evidence from DNA and so forth that basically everyone accepts its identity. In that case, publications about the organism will use this </a:t>
            </a:r>
            <a:r>
              <a:rPr lang="en-US" dirty="0" err="1"/>
              <a:t>Candidatus</a:t>
            </a:r>
            <a:r>
              <a:rPr lang="en-US" dirty="0"/>
              <a:t> label, as a way of saying, “This name isn’t official, but we all know what we’re talking about.”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CAE445-6C97-47B7-A480-C2523B3424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48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symptoms are vague, and not very diagnostic. If the palm happens to be producing fruit or flowers at the time, one of the first symptoms is that the fruit will drop off early and the flower stalks will die. Then the fronds or leaves of the plant will start to die, starting with the oldest ones at the bottom. Then at some point, the newest growth just emerging from the top, called the spear leaf, will die – and that’s when you know the plant is effectively dead. But you may have a period when the older leaves at the bottom and the newest leaf at the top are both dead, and there’s a ring of green leaves in the middle that lives for a little longer. Meanwhile, the roots may start to die from starvation, and the whole palm may be more likely to fall over.</a:t>
            </a:r>
          </a:p>
        </p:txBody>
      </p:sp>
      <p:sp>
        <p:nvSpPr>
          <p:cNvPr id="4" name="Slide Number Placeholder 3"/>
          <p:cNvSpPr>
            <a:spLocks noGrp="1"/>
          </p:cNvSpPr>
          <p:nvPr>
            <p:ph type="sldNum" sz="quarter" idx="5"/>
          </p:nvPr>
        </p:nvSpPr>
        <p:spPr/>
        <p:txBody>
          <a:bodyPr/>
          <a:lstStyle/>
          <a:p>
            <a:fld id="{30CAE445-6C97-47B7-A480-C2523B3424E1}" type="slidenum">
              <a:rPr lang="en-US" smtClean="0"/>
              <a:pPr/>
              <a:t>3</a:t>
            </a:fld>
            <a:endParaRPr lang="en-US"/>
          </a:p>
        </p:txBody>
      </p:sp>
    </p:spTree>
    <p:extLst>
      <p:ext uri="{BB962C8B-B14F-4D97-AF65-F5344CB8AC3E}">
        <p14:creationId xmlns:p14="http://schemas.microsoft.com/office/powerpoint/2010/main" val="3958846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giving you a better view of those pictures here.</a:t>
            </a:r>
          </a:p>
        </p:txBody>
      </p:sp>
      <p:sp>
        <p:nvSpPr>
          <p:cNvPr id="4" name="Slide Number Placeholder 3"/>
          <p:cNvSpPr>
            <a:spLocks noGrp="1"/>
          </p:cNvSpPr>
          <p:nvPr>
            <p:ph type="sldNum" sz="quarter" idx="5"/>
          </p:nvPr>
        </p:nvSpPr>
        <p:spPr/>
        <p:txBody>
          <a:bodyPr/>
          <a:lstStyle/>
          <a:p>
            <a:fld id="{30CAE445-6C97-47B7-A480-C2523B3424E1}" type="slidenum">
              <a:rPr lang="en-US" smtClean="0"/>
              <a:pPr/>
              <a:t>4</a:t>
            </a:fld>
            <a:endParaRPr lang="en-US"/>
          </a:p>
        </p:txBody>
      </p:sp>
    </p:spTree>
    <p:extLst>
      <p:ext uri="{BB962C8B-B14F-4D97-AF65-F5344CB8AC3E}">
        <p14:creationId xmlns:p14="http://schemas.microsoft.com/office/powerpoint/2010/main" val="3280673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are some more examples at different stages of decline. Scenes like this are becoming very common in many urban areas of Florida.</a:t>
            </a:r>
          </a:p>
        </p:txBody>
      </p:sp>
      <p:sp>
        <p:nvSpPr>
          <p:cNvPr id="4" name="Slide Number Placeholder 3"/>
          <p:cNvSpPr>
            <a:spLocks noGrp="1"/>
          </p:cNvSpPr>
          <p:nvPr>
            <p:ph type="sldNum" sz="quarter" idx="5"/>
          </p:nvPr>
        </p:nvSpPr>
        <p:spPr/>
        <p:txBody>
          <a:bodyPr/>
          <a:lstStyle/>
          <a:p>
            <a:fld id="{30CAE445-6C97-47B7-A480-C2523B3424E1}" type="slidenum">
              <a:rPr lang="en-US" smtClean="0"/>
              <a:pPr/>
              <a:t>5</a:t>
            </a:fld>
            <a:endParaRPr lang="en-US"/>
          </a:p>
        </p:txBody>
      </p:sp>
    </p:spTree>
    <p:extLst>
      <p:ext uri="{BB962C8B-B14F-4D97-AF65-F5344CB8AC3E}">
        <p14:creationId xmlns:p14="http://schemas.microsoft.com/office/powerpoint/2010/main" val="1394870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current county distribution map of lethal bronzing in Florida.  It has spread rapidly since 2006, and likely is in some of these other counties without being officially confirmed yet. It has likely been spread around much more rapidly by human movement of infected plants.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CAE445-6C97-47B7-A480-C2523B3424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6944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Lethal bronzing causes the gradual wilt and death of the palm. It usually starts with the wilting of the lower fronds and death of any flower or fruit stalks that may be present.  As it wilts from the bottom up, at some point the spear leaf at the top-center dies, and then you know the tree is basically a goner. It affects a very wide range of palms – unfortunately, including the Sabal palmetto that is Florida’s “state tree.”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CAE445-6C97-47B7-A480-C2523B3424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184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disease that is particularly difficult to diagnose and manage. Again, the phytoplasma can’t be cultured in a </a:t>
            </a:r>
            <a:r>
              <a:rPr lang="en-US" dirty="0" err="1"/>
              <a:t>petris</a:t>
            </a:r>
            <a:r>
              <a:rPr lang="en-US" dirty="0"/>
              <a:t> dish, so it requires DNA-based methods to get a positive diagnosis. And unfortunately, it can’t be reliably detected in leaves, so you have to drill out some wood from the main stem of the tree. And as you all know, palms have no mechanism to seal over injuries, so this causes permanent damage. Personally, I only do this if I already have a strong suspicion that the tree may be infected.  And there is a preventative treatment available. Since phytoplasmas are a type of bacterium, they can be controlled with the same sort of antibiotics that we use to treat bacterial infections in people, namely oxytetracycline, or OTC. So, if you have infected palms in the area, and you want to protect a healthy palm, you can inject its stem with an OTC solution.  This again involves drilling into the stem, but there are systems where you can then install an injection port into that hole, and periodically return to push in the OTC solution. Unfortunately, this has to be repeated at least once every three months in order to remain effective. Once a tree is showing any symptoms, it’s not recommended to try to save it – at best, you might make it die more slowly, and that just means that you’re keeping an infected tree around to spread the disease for a longer period of time. At the large scale, another important point is that we need to avoid moving around infected trees with the landscape and nursery trade.  But that’s difficult to regulate, because we have no way to screen nursery trees for the disease that doesn’t permanently damage the palms.</a:t>
            </a:r>
          </a:p>
        </p:txBody>
      </p:sp>
      <p:sp>
        <p:nvSpPr>
          <p:cNvPr id="4" name="Slide Number Placeholder 3"/>
          <p:cNvSpPr>
            <a:spLocks noGrp="1"/>
          </p:cNvSpPr>
          <p:nvPr>
            <p:ph type="sldNum" sz="quarter" idx="5"/>
          </p:nvPr>
        </p:nvSpPr>
        <p:spPr/>
        <p:txBody>
          <a:bodyPr/>
          <a:lstStyle/>
          <a:p>
            <a:fld id="{30CAE445-6C97-47B7-A480-C2523B3424E1}" type="slidenum">
              <a:rPr lang="en-US" smtClean="0"/>
              <a:pPr/>
              <a:t>8</a:t>
            </a:fld>
            <a:endParaRPr lang="en-US"/>
          </a:p>
        </p:txBody>
      </p:sp>
    </p:spTree>
    <p:extLst>
      <p:ext uri="{BB962C8B-B14F-4D97-AF65-F5344CB8AC3E}">
        <p14:creationId xmlns:p14="http://schemas.microsoft.com/office/powerpoint/2010/main" val="912724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long assumed that this phytoplasma was transmitted by planthopper insects that feed on phloem sap, like others are.  And in recent years, one planthopper has been confirmed as a vector, the American palm cixiid.  That species feeds on grasses in the juvenile stage, and only moves to palms as an adult. That raises the possibility that palms that are growing where there aren’t many grasses – such as in many forests – might be safe.  But this has not yet been demonstrated, and it’s possible that other planthoppers may also spread the pathogen. There are survey projects planned to see how much this disease is impacting native palms in forests.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CAE445-6C97-47B7-A480-C2523B3424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7186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2023, we found lethal bronzing in another native palm species, the little scrub palmetto that grows only in the very dry, sandy habitats of central Florida. This species grows with underground stems, so I had to dig them out in order to collect wood samples to test for the phytoplasma. There really weren’t any grasses around these plants, so we’re trying to sample for other planthoppers that feed on palms in that area, to see if something else is transmitting the pathogen.</a:t>
            </a:r>
          </a:p>
        </p:txBody>
      </p:sp>
      <p:sp>
        <p:nvSpPr>
          <p:cNvPr id="4" name="Slide Number Placeholder 3"/>
          <p:cNvSpPr>
            <a:spLocks noGrp="1"/>
          </p:cNvSpPr>
          <p:nvPr>
            <p:ph type="sldNum" sz="quarter" idx="5"/>
          </p:nvPr>
        </p:nvSpPr>
        <p:spPr/>
        <p:txBody>
          <a:bodyPr/>
          <a:lstStyle/>
          <a:p>
            <a:fld id="{30CAE445-6C97-47B7-A480-C2523B3424E1}" type="slidenum">
              <a:rPr lang="en-US" smtClean="0"/>
              <a:pPr/>
              <a:t>10</a:t>
            </a:fld>
            <a:endParaRPr lang="en-US"/>
          </a:p>
        </p:txBody>
      </p:sp>
    </p:spTree>
    <p:extLst>
      <p:ext uri="{BB962C8B-B14F-4D97-AF65-F5344CB8AC3E}">
        <p14:creationId xmlns:p14="http://schemas.microsoft.com/office/powerpoint/2010/main" val="1446369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note that FL gets about 10 new species on insects per year, not all pests and not all vectors, but what happens when you have the right combination?</a:t>
            </a:r>
          </a:p>
        </p:txBody>
      </p:sp>
      <p:sp>
        <p:nvSpPr>
          <p:cNvPr id="4" name="Slide Number Placeholder 3"/>
          <p:cNvSpPr>
            <a:spLocks noGrp="1"/>
          </p:cNvSpPr>
          <p:nvPr>
            <p:ph type="sldNum" sz="quarter" idx="5"/>
          </p:nvPr>
        </p:nvSpPr>
        <p:spPr/>
        <p:txBody>
          <a:bodyPr/>
          <a:lstStyle/>
          <a:p>
            <a:fld id="{49D61551-D796-4994-85EC-C694BFB9C152}" type="slidenum">
              <a:rPr lang="en-US" smtClean="0"/>
              <a:t>11</a:t>
            </a:fld>
            <a:endParaRPr lang="en-US"/>
          </a:p>
        </p:txBody>
      </p:sp>
    </p:spTree>
    <p:extLst>
      <p:ext uri="{BB962C8B-B14F-4D97-AF65-F5344CB8AC3E}">
        <p14:creationId xmlns:p14="http://schemas.microsoft.com/office/powerpoint/2010/main" val="2485817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61551-D796-4994-85EC-C694BFB9C152}" type="slidenum">
              <a:rPr lang="en-US" smtClean="0"/>
              <a:t>12</a:t>
            </a:fld>
            <a:endParaRPr lang="en-US"/>
          </a:p>
        </p:txBody>
      </p:sp>
    </p:spTree>
    <p:extLst>
      <p:ext uri="{BB962C8B-B14F-4D97-AF65-F5344CB8AC3E}">
        <p14:creationId xmlns:p14="http://schemas.microsoft.com/office/powerpoint/2010/main" val="3355922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61551-D796-4994-85EC-C694BFB9C152}" type="slidenum">
              <a:rPr lang="en-US" smtClean="0"/>
              <a:t>13</a:t>
            </a:fld>
            <a:endParaRPr lang="en-US"/>
          </a:p>
        </p:txBody>
      </p:sp>
    </p:spTree>
    <p:extLst>
      <p:ext uri="{BB962C8B-B14F-4D97-AF65-F5344CB8AC3E}">
        <p14:creationId xmlns:p14="http://schemas.microsoft.com/office/powerpoint/2010/main" val="801016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61551-D796-4994-85EC-C694BFB9C152}" type="slidenum">
              <a:rPr lang="en-US" smtClean="0"/>
              <a:t>14</a:t>
            </a:fld>
            <a:endParaRPr lang="en-US"/>
          </a:p>
        </p:txBody>
      </p:sp>
    </p:spTree>
    <p:extLst>
      <p:ext uri="{BB962C8B-B14F-4D97-AF65-F5344CB8AC3E}">
        <p14:creationId xmlns:p14="http://schemas.microsoft.com/office/powerpoint/2010/main" val="48916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61551-D796-4994-85EC-C694BFB9C152}" type="slidenum">
              <a:rPr lang="en-US" smtClean="0"/>
              <a:t>15</a:t>
            </a:fld>
            <a:endParaRPr lang="en-US"/>
          </a:p>
        </p:txBody>
      </p:sp>
    </p:spTree>
    <p:extLst>
      <p:ext uri="{BB962C8B-B14F-4D97-AF65-F5344CB8AC3E}">
        <p14:creationId xmlns:p14="http://schemas.microsoft.com/office/powerpoint/2010/main" val="3855547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61551-D796-4994-85EC-C694BFB9C152}" type="slidenum">
              <a:rPr lang="en-US" smtClean="0"/>
              <a:t>16</a:t>
            </a:fld>
            <a:endParaRPr lang="en-US"/>
          </a:p>
        </p:txBody>
      </p:sp>
    </p:spTree>
    <p:extLst>
      <p:ext uri="{BB962C8B-B14F-4D97-AF65-F5344CB8AC3E}">
        <p14:creationId xmlns:p14="http://schemas.microsoft.com/office/powerpoint/2010/main" val="1256510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61551-D796-4994-85EC-C694BFB9C152}" type="slidenum">
              <a:rPr lang="en-US" smtClean="0"/>
              <a:t>18</a:t>
            </a:fld>
            <a:endParaRPr lang="en-US"/>
          </a:p>
        </p:txBody>
      </p:sp>
    </p:spTree>
    <p:extLst>
      <p:ext uri="{BB962C8B-B14F-4D97-AF65-F5344CB8AC3E}">
        <p14:creationId xmlns:p14="http://schemas.microsoft.com/office/powerpoint/2010/main" val="524195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F0429-5A54-BEB1-E201-A346384A42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462BEB-A169-985A-F032-B6FE1A89AB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2E8A57-9974-C3C1-3B0F-31BBE4E3ED88}"/>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5" name="Footer Placeholder 4">
            <a:extLst>
              <a:ext uri="{FF2B5EF4-FFF2-40B4-BE49-F238E27FC236}">
                <a16:creationId xmlns:a16="http://schemas.microsoft.com/office/drawing/2014/main" id="{62E9CE0B-070A-D18C-2C03-4ED17B8690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0A48BC-6465-4C63-F0C6-DE0435ECE30B}"/>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1974930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C791-531B-50B2-FAE7-BB7C28BAF9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181B28-09C5-67A7-4FB3-1338C169EC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3E3929-6B1F-FED0-2202-081EBB414949}"/>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5" name="Footer Placeholder 4">
            <a:extLst>
              <a:ext uri="{FF2B5EF4-FFF2-40B4-BE49-F238E27FC236}">
                <a16:creationId xmlns:a16="http://schemas.microsoft.com/office/drawing/2014/main" id="{BA51ADD8-503F-7A59-DADF-CCC6825C91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BFEFC-AEBE-539F-7974-D94821EB7586}"/>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238927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9738-2AFE-2699-F013-948A1EEDA0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F09C0B-189B-69CC-F6C1-7CBF717127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685227-C76D-8193-61E2-BFC0B334713A}"/>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5" name="Footer Placeholder 4">
            <a:extLst>
              <a:ext uri="{FF2B5EF4-FFF2-40B4-BE49-F238E27FC236}">
                <a16:creationId xmlns:a16="http://schemas.microsoft.com/office/drawing/2014/main" id="{AB0DE182-DF92-B276-E5F1-3B4892FC6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891E97-BC97-263D-CA9D-B3388B8C54E0}"/>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270105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9FC77-349E-6A66-32C0-AD0286623E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3E391C-25B4-17C8-2B26-204DB6B2C5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85CEE5-4475-9550-F38F-471625253F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E3CA6-830D-7821-ECE5-F442CFC0DC66}"/>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6" name="Footer Placeholder 5">
            <a:extLst>
              <a:ext uri="{FF2B5EF4-FFF2-40B4-BE49-F238E27FC236}">
                <a16:creationId xmlns:a16="http://schemas.microsoft.com/office/drawing/2014/main" id="{3B59DFDE-F4F3-ED28-69B1-E97FE4C2E8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74AC85-7523-5A4A-75AC-7FE53C60E83D}"/>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261380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69A3-DA94-CD45-93C6-8C8A48A561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55FE33-EBD7-CE85-296E-D5851A3303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C9B426-5E22-C89D-E563-1450EEAD5E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3B9E0D-BE8D-1261-6D5B-6589B930FD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529DF6-C48B-4EA0-2990-6B6282CE9D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CB066E-630B-9EE6-86ED-33ABE3F2130B}"/>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8" name="Footer Placeholder 7">
            <a:extLst>
              <a:ext uri="{FF2B5EF4-FFF2-40B4-BE49-F238E27FC236}">
                <a16:creationId xmlns:a16="http://schemas.microsoft.com/office/drawing/2014/main" id="{1F109B1B-4354-49F5-9201-357502838F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F9C44A-F175-A4BF-142F-472980B2C74E}"/>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1324095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3A35-A252-F19A-979D-4AA17AB0BD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12701C-E4E2-EDE4-1A9E-399E0E7F71CC}"/>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4" name="Footer Placeholder 3">
            <a:extLst>
              <a:ext uri="{FF2B5EF4-FFF2-40B4-BE49-F238E27FC236}">
                <a16:creationId xmlns:a16="http://schemas.microsoft.com/office/drawing/2014/main" id="{72A4FA10-A2D9-21E4-A497-1BFA70C8AB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D67092-9796-5A0D-A1DB-4A9FD23BB34E}"/>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202989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5B26D5-E379-3563-9C3B-1FB146030AFC}"/>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3" name="Footer Placeholder 2">
            <a:extLst>
              <a:ext uri="{FF2B5EF4-FFF2-40B4-BE49-F238E27FC236}">
                <a16:creationId xmlns:a16="http://schemas.microsoft.com/office/drawing/2014/main" id="{48DDE12A-1CA6-7E17-88FD-C8CB1595D9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B5CF0D-9538-4A46-E0E8-F3A68524FDE2}"/>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2297212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72AA2-5385-CE0B-793B-375DE953AA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B93165-BA3F-31A5-C02F-B7F279F685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9CFE0B-BD15-91CC-A25E-AEBA6A0048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FFA495-E2A4-314B-95C5-61296AE5C778}"/>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6" name="Footer Placeholder 5">
            <a:extLst>
              <a:ext uri="{FF2B5EF4-FFF2-40B4-BE49-F238E27FC236}">
                <a16:creationId xmlns:a16="http://schemas.microsoft.com/office/drawing/2014/main" id="{EB4811D3-1227-BF33-3A37-0FE2547A3A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393457-5801-19FD-B588-58EC955DBA56}"/>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1722996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CA91-437A-1A8A-2183-1898E93EE9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EF0E98-2CAE-503C-5446-A29513DB36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B8D935-E759-FB4C-7A62-A58FFEDAA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34C46B-6A7C-146B-11DC-CE95FB64C78E}"/>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6" name="Footer Placeholder 5">
            <a:extLst>
              <a:ext uri="{FF2B5EF4-FFF2-40B4-BE49-F238E27FC236}">
                <a16:creationId xmlns:a16="http://schemas.microsoft.com/office/drawing/2014/main" id="{444E0448-B080-B8CD-74A8-D6339817E9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8C1AE3-0334-D150-4C97-D9416BA9D0C3}"/>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2617288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EC32D-E491-8207-F837-1616A74A46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584AC-D79E-EA51-2FD5-7BC98D2B6A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8B893-D80D-D29F-4069-DF7491265E02}"/>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5" name="Footer Placeholder 4">
            <a:extLst>
              <a:ext uri="{FF2B5EF4-FFF2-40B4-BE49-F238E27FC236}">
                <a16:creationId xmlns:a16="http://schemas.microsoft.com/office/drawing/2014/main" id="{620AA1A2-53E5-D4B8-263C-E2777898D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20D57D-D1A2-3B4B-1BCE-98909993EC54}"/>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3281455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D711AC-5202-7A46-8122-BC1EB01306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03D3AE-1208-EE52-4562-BA4C1C24C9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B3ECB-AA11-AA4D-432C-AF7080234BBE}"/>
              </a:ext>
            </a:extLst>
          </p:cNvPr>
          <p:cNvSpPr>
            <a:spLocks noGrp="1"/>
          </p:cNvSpPr>
          <p:nvPr>
            <p:ph type="dt" sz="half" idx="10"/>
          </p:nvPr>
        </p:nvSpPr>
        <p:spPr/>
        <p:txBody>
          <a:bodyPr/>
          <a:lstStyle/>
          <a:p>
            <a:fld id="{ACAD82A3-F8EF-4AB0-8272-61442CA8F2BC}" type="datetimeFigureOut">
              <a:rPr lang="en-US" smtClean="0"/>
              <a:t>10/16/2025</a:t>
            </a:fld>
            <a:endParaRPr lang="en-US"/>
          </a:p>
        </p:txBody>
      </p:sp>
      <p:sp>
        <p:nvSpPr>
          <p:cNvPr id="5" name="Footer Placeholder 4">
            <a:extLst>
              <a:ext uri="{FF2B5EF4-FFF2-40B4-BE49-F238E27FC236}">
                <a16:creationId xmlns:a16="http://schemas.microsoft.com/office/drawing/2014/main" id="{02386626-4B1C-6697-5727-9EAAE41524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B722B-AA03-7AD6-1AD9-B800810612EE}"/>
              </a:ext>
            </a:extLst>
          </p:cNvPr>
          <p:cNvSpPr>
            <a:spLocks noGrp="1"/>
          </p:cNvSpPr>
          <p:nvPr>
            <p:ph type="sldNum" sz="quarter" idx="12"/>
          </p:nvPr>
        </p:nvSpPr>
        <p:spPr/>
        <p:txBody>
          <a:bodyPr/>
          <a:lstStyle/>
          <a:p>
            <a:fld id="{41E6D884-EED1-4836-A1A7-62162335C3B2}" type="slidenum">
              <a:rPr lang="en-US" smtClean="0"/>
              <a:t>‹#›</a:t>
            </a:fld>
            <a:endParaRPr lang="en-US"/>
          </a:p>
        </p:txBody>
      </p:sp>
    </p:spTree>
    <p:extLst>
      <p:ext uri="{BB962C8B-B14F-4D97-AF65-F5344CB8AC3E}">
        <p14:creationId xmlns:p14="http://schemas.microsoft.com/office/powerpoint/2010/main" val="30338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CE406B-6D34-7DE1-049F-F8D160E099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7EF748-30F6-7B7D-5379-916EC1F38C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EB019-98D1-C427-97A2-A5BF6980D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CAD82A3-F8EF-4AB0-8272-61442CA8F2BC}" type="datetimeFigureOut">
              <a:rPr lang="en-US" smtClean="0"/>
              <a:t>10/16/2025</a:t>
            </a:fld>
            <a:endParaRPr lang="en-US"/>
          </a:p>
        </p:txBody>
      </p:sp>
      <p:sp>
        <p:nvSpPr>
          <p:cNvPr id="5" name="Footer Placeholder 4">
            <a:extLst>
              <a:ext uri="{FF2B5EF4-FFF2-40B4-BE49-F238E27FC236}">
                <a16:creationId xmlns:a16="http://schemas.microsoft.com/office/drawing/2014/main" id="{1D66FED8-D9C4-F001-D450-FF81AA7923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D347CA3-5943-7592-4CA3-C596E1898C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E6D884-EED1-4836-A1A7-62162335C3B2}" type="slidenum">
              <a:rPr lang="en-US" smtClean="0"/>
              <a:t>‹#›</a:t>
            </a:fld>
            <a:endParaRPr lang="en-US"/>
          </a:p>
        </p:txBody>
      </p:sp>
    </p:spTree>
    <p:extLst>
      <p:ext uri="{BB962C8B-B14F-4D97-AF65-F5344CB8AC3E}">
        <p14:creationId xmlns:p14="http://schemas.microsoft.com/office/powerpoint/2010/main" val="2293698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microsoft.com/office/2018/10/relationships/comments" Target="../comments/modernComment_173_0.xm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74_0.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483_B2ACAB4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mailto:Brianna.Benitez@FDACS.go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bahderlab.com/service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plantpath.ifas.ufl.edu/extension/plant-diagnostic-cen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forest of trees&#10;&#10;AI-generated content may be incorrect.">
            <a:extLst>
              <a:ext uri="{FF2B5EF4-FFF2-40B4-BE49-F238E27FC236}">
                <a16:creationId xmlns:a16="http://schemas.microsoft.com/office/drawing/2014/main" id="{7AA5139C-98D9-B53C-2E5C-A6C22B7A802C}"/>
              </a:ext>
            </a:extLst>
          </p:cNvPr>
          <p:cNvPicPr>
            <a:picLocks noChangeAspect="1"/>
          </p:cNvPicPr>
          <p:nvPr/>
        </p:nvPicPr>
        <p:blipFill>
          <a:blip r:embed="rId3">
            <a:extLst>
              <a:ext uri="{28A0092B-C50C-407E-A947-70E740481C1C}">
                <a14:useLocalDpi xmlns:a14="http://schemas.microsoft.com/office/drawing/2010/main" val="0"/>
              </a:ext>
            </a:extLst>
          </a:blip>
          <a:srcRect b="5436"/>
          <a:stretch>
            <a:fillRect/>
          </a:stretch>
        </p:blipFill>
        <p:spPr>
          <a:xfrm>
            <a:off x="2522358"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85CAD4-B07D-47C8-71F1-CF969680C7D1}"/>
              </a:ext>
            </a:extLst>
          </p:cNvPr>
          <p:cNvSpPr>
            <a:spLocks noGrp="1"/>
          </p:cNvSpPr>
          <p:nvPr>
            <p:ph type="ctrTitle"/>
          </p:nvPr>
        </p:nvSpPr>
        <p:spPr>
          <a:xfrm>
            <a:off x="535665" y="784390"/>
            <a:ext cx="3973385" cy="3692028"/>
          </a:xfrm>
          <a:noFill/>
        </p:spPr>
        <p:txBody>
          <a:bodyPr>
            <a:normAutofit/>
          </a:bodyPr>
          <a:lstStyle/>
          <a:p>
            <a:pPr algn="l"/>
            <a:r>
              <a:rPr lang="en-US" sz="5200" dirty="0"/>
              <a:t>Lethal Bronzing in Natural Ecosystems</a:t>
            </a:r>
          </a:p>
        </p:txBody>
      </p:sp>
      <p:sp>
        <p:nvSpPr>
          <p:cNvPr id="3" name="Subtitle 2">
            <a:extLst>
              <a:ext uri="{FF2B5EF4-FFF2-40B4-BE49-F238E27FC236}">
                <a16:creationId xmlns:a16="http://schemas.microsoft.com/office/drawing/2014/main" id="{559909AD-78DF-D791-01AA-A94FB75388DE}"/>
              </a:ext>
            </a:extLst>
          </p:cNvPr>
          <p:cNvSpPr>
            <a:spLocks noGrp="1"/>
          </p:cNvSpPr>
          <p:nvPr>
            <p:ph type="subTitle" idx="1"/>
          </p:nvPr>
        </p:nvSpPr>
        <p:spPr>
          <a:xfrm>
            <a:off x="113626" y="4924549"/>
            <a:ext cx="3973386" cy="1485319"/>
          </a:xfrm>
          <a:noFill/>
        </p:spPr>
        <p:txBody>
          <a:bodyPr>
            <a:normAutofit/>
          </a:bodyPr>
          <a:lstStyle/>
          <a:p>
            <a:r>
              <a:rPr lang="en-US" sz="2200" dirty="0"/>
              <a:t>Brianna Benitez, Biologist and Survey Coordinator</a:t>
            </a:r>
          </a:p>
          <a:p>
            <a:r>
              <a:rPr lang="en-US" sz="2200" dirty="0"/>
              <a:t>Florida Forest Service, Forest Health Section</a:t>
            </a:r>
          </a:p>
        </p:txBody>
      </p:sp>
    </p:spTree>
    <p:extLst>
      <p:ext uri="{BB962C8B-B14F-4D97-AF65-F5344CB8AC3E}">
        <p14:creationId xmlns:p14="http://schemas.microsoft.com/office/powerpoint/2010/main" val="26641478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EF0B5-9B35-2FA4-C3DC-4D779496A67A}"/>
              </a:ext>
            </a:extLst>
          </p:cNvPr>
          <p:cNvSpPr>
            <a:spLocks noGrp="1"/>
          </p:cNvSpPr>
          <p:nvPr>
            <p:ph type="title"/>
          </p:nvPr>
        </p:nvSpPr>
        <p:spPr>
          <a:xfrm>
            <a:off x="152400" y="19051"/>
            <a:ext cx="10515600" cy="971550"/>
          </a:xfrm>
        </p:spPr>
        <p:txBody>
          <a:bodyPr/>
          <a:lstStyle/>
          <a:p>
            <a:r>
              <a:rPr lang="en-US" dirty="0"/>
              <a:t>Lethal Bronzing</a:t>
            </a:r>
          </a:p>
        </p:txBody>
      </p:sp>
      <p:sp>
        <p:nvSpPr>
          <p:cNvPr id="3" name="Content Placeholder 2">
            <a:extLst>
              <a:ext uri="{FF2B5EF4-FFF2-40B4-BE49-F238E27FC236}">
                <a16:creationId xmlns:a16="http://schemas.microsoft.com/office/drawing/2014/main" id="{E231932A-4097-2816-4402-A80D92457531}"/>
              </a:ext>
            </a:extLst>
          </p:cNvPr>
          <p:cNvSpPr>
            <a:spLocks noGrp="1"/>
          </p:cNvSpPr>
          <p:nvPr>
            <p:ph idx="1"/>
          </p:nvPr>
        </p:nvSpPr>
        <p:spPr>
          <a:xfrm>
            <a:off x="274955" y="971550"/>
            <a:ext cx="5391150" cy="5400675"/>
          </a:xfrm>
        </p:spPr>
        <p:txBody>
          <a:bodyPr>
            <a:normAutofit lnSpcReduction="10000"/>
          </a:bodyPr>
          <a:lstStyle/>
          <a:p>
            <a:r>
              <a:rPr lang="en-US" dirty="0"/>
              <a:t>Previously known as “Texas Phoenix Palm Decline” (found in TX, on </a:t>
            </a:r>
            <a:r>
              <a:rPr lang="en-US" i="1" dirty="0"/>
              <a:t>Phoenix</a:t>
            </a:r>
            <a:r>
              <a:rPr lang="en-US" dirty="0"/>
              <a:t> spp., early 2000s)</a:t>
            </a:r>
          </a:p>
          <a:p>
            <a:r>
              <a:rPr lang="en-US" dirty="0"/>
              <a:t>Caused by </a:t>
            </a:r>
            <a:r>
              <a:rPr lang="en-US" i="1" dirty="0" err="1"/>
              <a:t>Candidatus</a:t>
            </a:r>
            <a:r>
              <a:rPr lang="en-US" i="1" dirty="0"/>
              <a:t> Phytoplasma aculeata</a:t>
            </a:r>
          </a:p>
          <a:p>
            <a:pPr lvl="1"/>
            <a:r>
              <a:rPr lang="en-US" dirty="0"/>
              <a:t>Phytoplasmas = bacteria lacking a cell wall (3-layered membrane)</a:t>
            </a:r>
          </a:p>
          <a:p>
            <a:pPr lvl="1"/>
            <a:r>
              <a:rPr lang="en-US" dirty="0"/>
              <a:t>Extremely “fastidious” outside of their plant hosts or insect vectors.</a:t>
            </a:r>
          </a:p>
          <a:p>
            <a:pPr lvl="1"/>
            <a:r>
              <a:rPr lang="en-US" dirty="0"/>
              <a:t>Requires DNA methods to positively diagnose.</a:t>
            </a:r>
          </a:p>
          <a:p>
            <a:r>
              <a:rPr lang="en-US" dirty="0"/>
              <a:t>Found in Florida (Tampa area) in 2006, has since spread through much of the state</a:t>
            </a:r>
          </a:p>
          <a:p>
            <a:pPr marL="0" indent="0">
              <a:buNone/>
            </a:pPr>
            <a:endParaRPr lang="en-US" dirty="0"/>
          </a:p>
        </p:txBody>
      </p:sp>
      <p:pic>
        <p:nvPicPr>
          <p:cNvPr id="6146" name="Picture 2" descr="Lethal bronzing is an emerging palm disease">
            <a:extLst>
              <a:ext uri="{FF2B5EF4-FFF2-40B4-BE49-F238E27FC236}">
                <a16:creationId xmlns:a16="http://schemas.microsoft.com/office/drawing/2014/main" id="{F16A43C4-89C9-D08B-F96C-D0FEBDEEEB5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38" r="22214"/>
          <a:stretch/>
        </p:blipFill>
        <p:spPr bwMode="auto">
          <a:xfrm>
            <a:off x="6336319" y="485775"/>
            <a:ext cx="5821045" cy="58864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D4F7A4C-E1D7-0806-CEDC-AFF28924FC58}"/>
              </a:ext>
            </a:extLst>
          </p:cNvPr>
          <p:cNvSpPr txBox="1"/>
          <p:nvPr/>
        </p:nvSpPr>
        <p:spPr>
          <a:xfrm>
            <a:off x="4265639" y="1943100"/>
            <a:ext cx="1697011" cy="1323439"/>
          </a:xfrm>
          <a:prstGeom prst="rect">
            <a:avLst/>
          </a:prstGeom>
          <a:noFill/>
        </p:spPr>
        <p:txBody>
          <a:bodyPr wrap="square" rtlCol="0">
            <a:spAutoFit/>
          </a:bodyPr>
          <a:lstStyle/>
          <a:p>
            <a:r>
              <a:rPr lang="en-US" sz="1600" u="sng" dirty="0">
                <a:solidFill>
                  <a:srgbClr val="0070C0"/>
                </a:solidFill>
              </a:rPr>
              <a:t>Not</a:t>
            </a:r>
            <a:r>
              <a:rPr lang="en-US" sz="1600" dirty="0">
                <a:solidFill>
                  <a:srgbClr val="0070C0"/>
                </a:solidFill>
              </a:rPr>
              <a:t> the genus name!</a:t>
            </a:r>
          </a:p>
          <a:p>
            <a:r>
              <a:rPr lang="en-US" sz="1600" dirty="0">
                <a:solidFill>
                  <a:srgbClr val="0070C0"/>
                </a:solidFill>
              </a:rPr>
              <a:t>Means it can’t be maintained in culture.</a:t>
            </a:r>
          </a:p>
        </p:txBody>
      </p:sp>
    </p:spTree>
    <p:custDataLst>
      <p:tags r:id="rId1"/>
    </p:custDataLst>
    <p:extLst>
      <p:ext uri="{BB962C8B-B14F-4D97-AF65-F5344CB8AC3E}">
        <p14:creationId xmlns:p14="http://schemas.microsoft.com/office/powerpoint/2010/main" val="2328065655"/>
      </p:ext>
    </p:extLst>
  </p:cSld>
  <p:clrMapOvr>
    <a:masterClrMapping/>
  </p:clrMapOvr>
  <mc:AlternateContent xmlns:mc="http://schemas.openxmlformats.org/markup-compatibility/2006" xmlns:p14="http://schemas.microsoft.com/office/powerpoint/2010/main">
    <mc:Choice Requires="p14">
      <p:transition spd="slow" p14:dur="2000" advTm="101835"/>
    </mc:Choice>
    <mc:Fallback xmlns="">
      <p:transition spd="slow" advTm="1018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0"/>
            <a:ext cx="7779306" cy="817562"/>
          </a:xfrm>
        </p:spPr>
        <p:txBody>
          <a:bodyPr>
            <a:normAutofit fontScale="90000"/>
          </a:bodyPr>
          <a:lstStyle/>
          <a:p>
            <a:r>
              <a:rPr lang="en-US"/>
              <a:t>Lethal Bronzing Symptoms</a:t>
            </a:r>
            <a:endParaRPr lang="en-US" dirty="0"/>
          </a:p>
        </p:txBody>
      </p:sp>
      <p:sp>
        <p:nvSpPr>
          <p:cNvPr id="9" name="Content Placeholder 2"/>
          <p:cNvSpPr txBox="1">
            <a:spLocks/>
          </p:cNvSpPr>
          <p:nvPr/>
        </p:nvSpPr>
        <p:spPr>
          <a:xfrm>
            <a:off x="76200" y="762000"/>
            <a:ext cx="8610600" cy="6096000"/>
          </a:xfrm>
          <a:prstGeom prst="rect">
            <a:avLst/>
          </a:prstGeom>
          <a:solidFill>
            <a:schemeClr val="bg2">
              <a:alpha val="85000"/>
            </a:schemeClr>
          </a:solidFill>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Typical progression:</a:t>
            </a: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Sudden, early drop of all fruit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within a few days, followed by death of inflorescence (if present)</a:t>
            </a: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Fronds wilt and turn brown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Oldest leaves first</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Starting at leaf tips</a:t>
            </a: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Spear leaf dies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plant is effectively dead) when:</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Phoenix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spp.: &lt; 1/3 of oldest fronds are dead</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Cabbage palms: ~2/3 of oldest fronds are dead</a:t>
            </a:r>
          </a:p>
          <a:p>
            <a:pPr marL="0" marR="0" lvl="0" indent="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Palm roots may become rotten and soft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stem may be unstable</a:t>
            </a: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en-US" sz="28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pic>
        <p:nvPicPr>
          <p:cNvPr id="4098" name="Picture 2" descr="https://edis.ifas.ufl.edu/LyraEDISServlet?command=getScreenImage&amp;oid=6612949"/>
          <p:cNvPicPr>
            <a:picLocks noChangeAspect="1" noChangeArrowheads="1"/>
          </p:cNvPicPr>
          <p:nvPr/>
        </p:nvPicPr>
        <p:blipFill>
          <a:blip r:embed="rId4" cstate="print"/>
          <a:srcRect/>
          <a:stretch>
            <a:fillRect/>
          </a:stretch>
        </p:blipFill>
        <p:spPr bwMode="auto">
          <a:xfrm>
            <a:off x="8917365" y="3060334"/>
            <a:ext cx="2676168" cy="3797666"/>
          </a:xfrm>
          <a:prstGeom prst="rect">
            <a:avLst/>
          </a:prstGeom>
          <a:noFill/>
        </p:spPr>
      </p:pic>
      <p:pic>
        <p:nvPicPr>
          <p:cNvPr id="4100" name="Picture 4" descr="https://edis.ifas.ufl.edu/LyraEDISServlet?command=getScreenImage&amp;oid=1752556"/>
          <p:cNvPicPr>
            <a:picLocks noChangeAspect="1" noChangeArrowheads="1"/>
          </p:cNvPicPr>
          <p:nvPr/>
        </p:nvPicPr>
        <p:blipFill>
          <a:blip r:embed="rId5" cstate="print"/>
          <a:srcRect b="12766"/>
          <a:stretch>
            <a:fillRect/>
          </a:stretch>
        </p:blipFill>
        <p:spPr bwMode="auto">
          <a:xfrm>
            <a:off x="9110484" y="9525"/>
            <a:ext cx="2454474" cy="32243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Tm="58016"/>
    </mc:Choice>
    <mc:Fallback xmlns="">
      <p:transition spd="slow" advTm="58016"/>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4" descr="https://edis.ifas.ufl.edu/LyraEDISServlet?command=getScreenImage&amp;oid=1752556"/>
          <p:cNvPicPr>
            <a:picLocks noChangeAspect="1" noChangeArrowheads="1"/>
          </p:cNvPicPr>
          <p:nvPr/>
        </p:nvPicPr>
        <p:blipFill>
          <a:blip r:embed="rId3" cstate="print"/>
          <a:srcRect b="12766"/>
          <a:stretch>
            <a:fillRect/>
          </a:stretch>
        </p:blipFill>
        <p:spPr bwMode="auto">
          <a:xfrm>
            <a:off x="1014769" y="285304"/>
            <a:ext cx="4953000" cy="6506469"/>
          </a:xfrm>
          <a:prstGeom prst="rect">
            <a:avLst/>
          </a:prstGeom>
          <a:noFill/>
        </p:spPr>
      </p:pic>
      <p:pic>
        <p:nvPicPr>
          <p:cNvPr id="5" name="Picture 2" descr="https://edis.ifas.ufl.edu/LyraEDISServlet?command=getScreenImage&amp;oid=6612949"/>
          <p:cNvPicPr>
            <a:picLocks noChangeAspect="1" noChangeArrowheads="1"/>
          </p:cNvPicPr>
          <p:nvPr/>
        </p:nvPicPr>
        <p:blipFill>
          <a:blip r:embed="rId4" cstate="print"/>
          <a:srcRect/>
          <a:stretch>
            <a:fillRect/>
          </a:stretch>
        </p:blipFill>
        <p:spPr bwMode="auto">
          <a:xfrm>
            <a:off x="7038977" y="167135"/>
            <a:ext cx="4671656" cy="6629400"/>
          </a:xfrm>
          <a:prstGeom prst="rect">
            <a:avLst/>
          </a:prstGeom>
          <a:noFill/>
        </p:spPr>
      </p:pic>
      <p:sp>
        <p:nvSpPr>
          <p:cNvPr id="6" name="TextBox 5"/>
          <p:cNvSpPr txBox="1"/>
          <p:nvPr/>
        </p:nvSpPr>
        <p:spPr>
          <a:xfrm>
            <a:off x="5181600" y="609600"/>
            <a:ext cx="2427716" cy="369332"/>
          </a:xfrm>
          <a:prstGeom prst="rect">
            <a:avLst/>
          </a:prstGeom>
          <a:solidFill>
            <a:schemeClr val="bg1"/>
          </a:solidFill>
          <a:ln>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Brown, Dead Spear Leaf</a:t>
            </a:r>
          </a:p>
        </p:txBody>
      </p:sp>
      <p:cxnSp>
        <p:nvCxnSpPr>
          <p:cNvPr id="8" name="Straight Arrow Connector 7"/>
          <p:cNvCxnSpPr>
            <a:cxnSpLocks/>
            <a:stCxn id="6" idx="1"/>
          </p:cNvCxnSpPr>
          <p:nvPr/>
        </p:nvCxnSpPr>
        <p:spPr>
          <a:xfrm flipH="1">
            <a:off x="3352800" y="794266"/>
            <a:ext cx="1828800" cy="232066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7609316" y="794266"/>
            <a:ext cx="1916391" cy="92340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828801" y="6172201"/>
            <a:ext cx="1931939" cy="46166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Phoenix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palm</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p:cNvSpPr txBox="1"/>
          <p:nvPr/>
        </p:nvSpPr>
        <p:spPr>
          <a:xfrm>
            <a:off x="8639882" y="6248401"/>
            <a:ext cx="2028119" cy="46166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Cabbage palm</a:t>
            </a:r>
          </a:p>
        </p:txBody>
      </p:sp>
    </p:spTree>
  </p:cSld>
  <p:clrMapOvr>
    <a:masterClrMapping/>
  </p:clrMapOvr>
  <mc:AlternateContent xmlns:mc="http://schemas.openxmlformats.org/markup-compatibility/2006" xmlns:p14="http://schemas.microsoft.com/office/powerpoint/2010/main">
    <mc:Choice Requires="p14">
      <p:transition spd="slow" p14:dur="2000" advTm="22058"/>
    </mc:Choice>
    <mc:Fallback xmlns="">
      <p:transition spd="slow" advTm="2205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84996" name="Picture 4" descr="http://www.lsuagcenter.com/NR/rdonlyres/F7C7FA62-1181-47DC-89C0-F676B46505DC/95356/Fig1.JPG"/>
          <p:cNvPicPr>
            <a:picLocks noChangeAspect="1" noChangeArrowheads="1"/>
          </p:cNvPicPr>
          <p:nvPr/>
        </p:nvPicPr>
        <p:blipFill>
          <a:blip r:embed="rId4" cstate="print"/>
          <a:srcRect/>
          <a:stretch>
            <a:fillRect/>
          </a:stretch>
        </p:blipFill>
        <p:spPr bwMode="auto">
          <a:xfrm>
            <a:off x="167777" y="228600"/>
            <a:ext cx="6983482" cy="6400800"/>
          </a:xfrm>
          <a:prstGeom prst="rect">
            <a:avLst/>
          </a:prstGeom>
          <a:noFill/>
        </p:spPr>
      </p:pic>
      <p:pic>
        <p:nvPicPr>
          <p:cNvPr id="84994" name="Picture 2" descr="http://manatee.ifas.ufl.edu/comm-hort/plant-problems/images/Palm-TPPD_queen.jpg"/>
          <p:cNvPicPr>
            <a:picLocks noChangeAspect="1" noChangeArrowheads="1"/>
          </p:cNvPicPr>
          <p:nvPr/>
        </p:nvPicPr>
        <p:blipFill>
          <a:blip r:embed="rId5" cstate="print"/>
          <a:srcRect/>
          <a:stretch>
            <a:fillRect/>
          </a:stretch>
        </p:blipFill>
        <p:spPr bwMode="auto">
          <a:xfrm>
            <a:off x="7035979" y="242887"/>
            <a:ext cx="4893116" cy="6400800"/>
          </a:xfrm>
          <a:prstGeom prst="rect">
            <a:avLst/>
          </a:prstGeom>
          <a:noFill/>
        </p:spPr>
      </p:pic>
      <p:sp>
        <p:nvSpPr>
          <p:cNvPr id="5" name="TextBox 4"/>
          <p:cNvSpPr txBox="1"/>
          <p:nvPr/>
        </p:nvSpPr>
        <p:spPr>
          <a:xfrm>
            <a:off x="7696200" y="6096001"/>
            <a:ext cx="1757212" cy="46166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Queen palm</a:t>
            </a:r>
          </a:p>
        </p:txBody>
      </p:sp>
      <p:sp>
        <p:nvSpPr>
          <p:cNvPr id="7" name="TextBox 6"/>
          <p:cNvSpPr txBox="1"/>
          <p:nvPr/>
        </p:nvSpPr>
        <p:spPr>
          <a:xfrm>
            <a:off x="1524000" y="6248401"/>
            <a:ext cx="3733800"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Canary Island Date Palms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0567"/>
    </mc:Choice>
    <mc:Fallback xmlns="">
      <p:transition spd="slow" advTm="1056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2633-F2F4-722C-20CC-855DE1C758F0}"/>
              </a:ext>
            </a:extLst>
          </p:cNvPr>
          <p:cNvSpPr>
            <a:spLocks noGrp="1"/>
          </p:cNvSpPr>
          <p:nvPr>
            <p:ph type="title"/>
          </p:nvPr>
        </p:nvSpPr>
        <p:spPr>
          <a:xfrm>
            <a:off x="0" y="1219200"/>
            <a:ext cx="4267200" cy="1371600"/>
          </a:xfrm>
        </p:spPr>
        <p:txBody>
          <a:bodyPr>
            <a:noAutofit/>
          </a:bodyPr>
          <a:lstStyle/>
          <a:p>
            <a:r>
              <a:rPr lang="en-US" sz="3600" dirty="0"/>
              <a:t>Lethal Bronzing Disease – Current FL Distribution</a:t>
            </a:r>
          </a:p>
        </p:txBody>
      </p:sp>
      <p:sp>
        <p:nvSpPr>
          <p:cNvPr id="3" name="Content Placeholder 2">
            <a:extLst>
              <a:ext uri="{FF2B5EF4-FFF2-40B4-BE49-F238E27FC236}">
                <a16:creationId xmlns:a16="http://schemas.microsoft.com/office/drawing/2014/main" id="{422761C1-4EB3-11F6-0AD2-D6238E6B2890}"/>
              </a:ext>
            </a:extLst>
          </p:cNvPr>
          <p:cNvSpPr>
            <a:spLocks noGrp="1"/>
          </p:cNvSpPr>
          <p:nvPr>
            <p:ph idx="1"/>
          </p:nvPr>
        </p:nvSpPr>
        <p:spPr>
          <a:xfrm>
            <a:off x="304800" y="2717382"/>
            <a:ext cx="3803176" cy="1981200"/>
          </a:xfrm>
        </p:spPr>
        <p:txBody>
          <a:bodyPr>
            <a:normAutofit/>
          </a:bodyPr>
          <a:lstStyle/>
          <a:p>
            <a:pPr algn="ctr"/>
            <a:r>
              <a:rPr lang="en-US" dirty="0"/>
              <a:t>Also in parts of Texas &amp; Louisiana, recently discovered in Mexico</a:t>
            </a:r>
          </a:p>
        </p:txBody>
      </p:sp>
      <p:pic>
        <p:nvPicPr>
          <p:cNvPr id="5" name="Picture 4">
            <a:extLst>
              <a:ext uri="{FF2B5EF4-FFF2-40B4-BE49-F238E27FC236}">
                <a16:creationId xmlns:a16="http://schemas.microsoft.com/office/drawing/2014/main" id="{5059AC17-9CB9-E723-642E-FEC813033349}"/>
              </a:ext>
            </a:extLst>
          </p:cNvPr>
          <p:cNvPicPr>
            <a:picLocks noChangeAspect="1"/>
          </p:cNvPicPr>
          <p:nvPr/>
        </p:nvPicPr>
        <p:blipFill>
          <a:blip r:embed="rId3"/>
          <a:stretch>
            <a:fillRect/>
          </a:stretch>
        </p:blipFill>
        <p:spPr>
          <a:xfrm>
            <a:off x="4343400" y="-21771"/>
            <a:ext cx="7848600" cy="6922368"/>
          </a:xfrm>
          <a:prstGeom prst="rect">
            <a:avLst/>
          </a:prstGeom>
        </p:spPr>
      </p:pic>
    </p:spTree>
    <p:extLst>
      <p:ext uri="{BB962C8B-B14F-4D97-AF65-F5344CB8AC3E}">
        <p14:creationId xmlns:p14="http://schemas.microsoft.com/office/powerpoint/2010/main" val="1717442532"/>
      </p:ext>
    </p:extLst>
  </p:cSld>
  <p:clrMapOvr>
    <a:masterClrMapping/>
  </p:clrMapOvr>
  <mc:AlternateContent xmlns:mc="http://schemas.openxmlformats.org/markup-compatibility/2006" xmlns:p14="http://schemas.microsoft.com/office/powerpoint/2010/main">
    <mc:Choice Requires="p14">
      <p:transition spd="slow" p14:dur="2000" advTm="21494"/>
    </mc:Choice>
    <mc:Fallback xmlns="">
      <p:transition spd="slow" advTm="2149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5562600" cy="533400"/>
          </a:xfrm>
        </p:spPr>
        <p:txBody>
          <a:bodyPr>
            <a:normAutofit fontScale="90000"/>
          </a:bodyPr>
          <a:lstStyle/>
          <a:p>
            <a:r>
              <a:rPr lang="en-US" dirty="0"/>
              <a:t>Lethal Bronzing</a:t>
            </a:r>
          </a:p>
        </p:txBody>
      </p:sp>
      <p:sp>
        <p:nvSpPr>
          <p:cNvPr id="3" name="Content Placeholder 2"/>
          <p:cNvSpPr>
            <a:spLocks noGrp="1"/>
          </p:cNvSpPr>
          <p:nvPr>
            <p:ph idx="1"/>
          </p:nvPr>
        </p:nvSpPr>
        <p:spPr>
          <a:xfrm>
            <a:off x="35052" y="1905003"/>
            <a:ext cx="3572615" cy="4419600"/>
          </a:xfrm>
          <a:solidFill>
            <a:schemeClr val="bg2">
              <a:alpha val="85000"/>
            </a:schemeClr>
          </a:solidFill>
        </p:spPr>
        <p:txBody>
          <a:bodyPr>
            <a:noAutofit/>
          </a:bodyPr>
          <a:lstStyle/>
          <a:p>
            <a:pPr marL="0" indent="0">
              <a:buNone/>
            </a:pPr>
            <a:br>
              <a:rPr lang="en-US" sz="2400" b="1" dirty="0"/>
            </a:br>
            <a:r>
              <a:rPr lang="en-US" sz="2400" b="1" dirty="0"/>
              <a:t>Confirmed hosts so far</a:t>
            </a:r>
            <a:r>
              <a:rPr lang="en-US" sz="2400" dirty="0"/>
              <a:t>:</a:t>
            </a:r>
          </a:p>
          <a:p>
            <a:r>
              <a:rPr lang="en-US" sz="2400" dirty="0"/>
              <a:t>Many ornamental species</a:t>
            </a:r>
          </a:p>
          <a:p>
            <a:r>
              <a:rPr lang="en-US" sz="2400" dirty="0"/>
              <a:t>Plus Florida’s native “state tree!”</a:t>
            </a:r>
          </a:p>
          <a:p>
            <a:pPr>
              <a:buNone/>
            </a:pPr>
            <a:endParaRPr lang="en-US" sz="2400" dirty="0"/>
          </a:p>
        </p:txBody>
      </p:sp>
      <p:pic>
        <p:nvPicPr>
          <p:cNvPr id="3074" name="Picture 2" descr="https://edis.ifas.ufl.edu/LyraEDISServlet?command=getScreenImage&amp;oid=6612949"/>
          <p:cNvPicPr>
            <a:picLocks noChangeAspect="1" noChangeArrowheads="1"/>
          </p:cNvPicPr>
          <p:nvPr/>
        </p:nvPicPr>
        <p:blipFill>
          <a:blip r:embed="rId4" cstate="print"/>
          <a:srcRect/>
          <a:stretch>
            <a:fillRect/>
          </a:stretch>
        </p:blipFill>
        <p:spPr bwMode="auto">
          <a:xfrm>
            <a:off x="8549282" y="1143000"/>
            <a:ext cx="3490318" cy="4953000"/>
          </a:xfrm>
          <a:prstGeom prst="rect">
            <a:avLst/>
          </a:prstGeom>
          <a:noFill/>
        </p:spPr>
      </p:pic>
      <p:graphicFrame>
        <p:nvGraphicFramePr>
          <p:cNvPr id="5" name="Table 4">
            <a:extLst>
              <a:ext uri="{FF2B5EF4-FFF2-40B4-BE49-F238E27FC236}">
                <a16:creationId xmlns:a16="http://schemas.microsoft.com/office/drawing/2014/main" id="{EE8C9721-CC36-2126-D4B2-CA7031FD38AF}"/>
              </a:ext>
            </a:extLst>
          </p:cNvPr>
          <p:cNvGraphicFramePr>
            <a:graphicFrameLocks noGrp="1"/>
          </p:cNvGraphicFramePr>
          <p:nvPr>
            <p:extLst>
              <p:ext uri="{D42A27DB-BD31-4B8C-83A1-F6EECF244321}">
                <p14:modId xmlns:p14="http://schemas.microsoft.com/office/powerpoint/2010/main" val="899516479"/>
              </p:ext>
            </p:extLst>
          </p:nvPr>
        </p:nvGraphicFramePr>
        <p:xfrm>
          <a:off x="3642719" y="1143000"/>
          <a:ext cx="4836459" cy="5181603"/>
        </p:xfrm>
        <a:graphic>
          <a:graphicData uri="http://schemas.openxmlformats.org/drawingml/2006/table">
            <a:tbl>
              <a:tblPr firstRow="1" firstCol="1" bandRow="1">
                <a:tableStyleId>{2D5ABB26-0587-4C30-8999-92F81FD0307C}</a:tableStyleId>
              </a:tblPr>
              <a:tblGrid>
                <a:gridCol w="2556414">
                  <a:extLst>
                    <a:ext uri="{9D8B030D-6E8A-4147-A177-3AD203B41FA5}">
                      <a16:colId xmlns:a16="http://schemas.microsoft.com/office/drawing/2014/main" val="136598815"/>
                    </a:ext>
                  </a:extLst>
                </a:gridCol>
                <a:gridCol w="2280045">
                  <a:extLst>
                    <a:ext uri="{9D8B030D-6E8A-4147-A177-3AD203B41FA5}">
                      <a16:colId xmlns:a16="http://schemas.microsoft.com/office/drawing/2014/main" val="53446689"/>
                    </a:ext>
                  </a:extLst>
                </a:gridCol>
              </a:tblGrid>
              <a:tr h="246743">
                <a:tc>
                  <a:txBody>
                    <a:bodyPr/>
                    <a:lstStyle/>
                    <a:p>
                      <a:pPr marL="0" marR="0" algn="ctr">
                        <a:lnSpc>
                          <a:spcPct val="107000"/>
                        </a:lnSpc>
                        <a:spcBef>
                          <a:spcPts val="0"/>
                        </a:spcBef>
                        <a:spcAft>
                          <a:spcPts val="800"/>
                        </a:spcAft>
                      </a:pPr>
                      <a:r>
                        <a:rPr lang="en-US" sz="1200" kern="0">
                          <a:solidFill>
                            <a:srgbClr val="0A0A0A"/>
                          </a:solidFill>
                          <a:effectLst/>
                        </a:rPr>
                        <a:t>Acrocomia aculeata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Coyol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75309233"/>
                  </a:ext>
                </a:extLst>
              </a:tr>
              <a:tr h="246743">
                <a:tc>
                  <a:txBody>
                    <a:bodyPr/>
                    <a:lstStyle/>
                    <a:p>
                      <a:pPr marL="0" marR="0" algn="ctr">
                        <a:lnSpc>
                          <a:spcPct val="107000"/>
                        </a:lnSpc>
                        <a:spcBef>
                          <a:spcPts val="0"/>
                        </a:spcBef>
                        <a:spcAft>
                          <a:spcPts val="800"/>
                        </a:spcAft>
                      </a:pPr>
                      <a:r>
                        <a:rPr lang="en-US" sz="1200" kern="0">
                          <a:solidFill>
                            <a:srgbClr val="0A0A0A"/>
                          </a:solidFill>
                          <a:effectLst/>
                        </a:rPr>
                        <a:t>Adonidia merrillii</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Christmas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7154328"/>
                  </a:ext>
                </a:extLst>
              </a:tr>
              <a:tr h="246743">
                <a:tc>
                  <a:txBody>
                    <a:bodyPr/>
                    <a:lstStyle/>
                    <a:p>
                      <a:pPr marL="0" marR="0" algn="ctr">
                        <a:lnSpc>
                          <a:spcPct val="107000"/>
                        </a:lnSpc>
                        <a:spcBef>
                          <a:spcPts val="0"/>
                        </a:spcBef>
                        <a:spcAft>
                          <a:spcPts val="800"/>
                        </a:spcAft>
                      </a:pPr>
                      <a:r>
                        <a:rPr lang="en-US" sz="1200" kern="0">
                          <a:solidFill>
                            <a:srgbClr val="0A0A0A"/>
                          </a:solidFill>
                          <a:effectLst/>
                        </a:rPr>
                        <a:t>Arenga engleri</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Dwarf Sugar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85185569"/>
                  </a:ext>
                </a:extLst>
              </a:tr>
              <a:tr h="246743">
                <a:tc>
                  <a:txBody>
                    <a:bodyPr/>
                    <a:lstStyle/>
                    <a:p>
                      <a:pPr marL="0" marR="0" algn="ctr">
                        <a:lnSpc>
                          <a:spcPct val="107000"/>
                        </a:lnSpc>
                        <a:spcBef>
                          <a:spcPts val="0"/>
                        </a:spcBef>
                        <a:spcAft>
                          <a:spcPts val="800"/>
                        </a:spcAft>
                      </a:pPr>
                      <a:r>
                        <a:rPr lang="en-US" sz="1200" kern="0" dirty="0">
                          <a:solidFill>
                            <a:srgbClr val="0A0A0A"/>
                          </a:solidFill>
                          <a:effectLst/>
                        </a:rPr>
                        <a:t>Attalea </a:t>
                      </a:r>
                      <a:r>
                        <a:rPr lang="en-US" sz="1200" kern="0" dirty="0" err="1">
                          <a:solidFill>
                            <a:srgbClr val="0A0A0A"/>
                          </a:solidFill>
                          <a:effectLst/>
                        </a:rPr>
                        <a:t>butyracea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Yagua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16053785"/>
                  </a:ext>
                </a:extLst>
              </a:tr>
              <a:tr h="246743">
                <a:tc>
                  <a:txBody>
                    <a:bodyPr/>
                    <a:lstStyle/>
                    <a:p>
                      <a:pPr marL="0" marR="0" algn="ctr">
                        <a:lnSpc>
                          <a:spcPct val="107000"/>
                        </a:lnSpc>
                        <a:spcBef>
                          <a:spcPts val="0"/>
                        </a:spcBef>
                        <a:spcAft>
                          <a:spcPts val="800"/>
                        </a:spcAft>
                      </a:pPr>
                      <a:r>
                        <a:rPr lang="en-US" sz="1200" kern="0">
                          <a:solidFill>
                            <a:srgbClr val="0A0A0A"/>
                          </a:solidFill>
                          <a:effectLst/>
                        </a:rPr>
                        <a:t>Bismarckia nobilis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Bismarck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19689505"/>
                  </a:ext>
                </a:extLst>
              </a:tr>
              <a:tr h="246743">
                <a:tc>
                  <a:txBody>
                    <a:bodyPr/>
                    <a:lstStyle/>
                    <a:p>
                      <a:pPr marL="0" marR="0" algn="ctr">
                        <a:lnSpc>
                          <a:spcPct val="107000"/>
                        </a:lnSpc>
                        <a:spcBef>
                          <a:spcPts val="0"/>
                        </a:spcBef>
                        <a:spcAft>
                          <a:spcPts val="800"/>
                        </a:spcAft>
                      </a:pPr>
                      <a:r>
                        <a:rPr lang="en-US" sz="1200" kern="0">
                          <a:solidFill>
                            <a:srgbClr val="0A0A0A"/>
                          </a:solidFill>
                          <a:effectLst/>
                        </a:rPr>
                        <a:t>Brahea brandegeei</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San Jose Hesper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77058468"/>
                  </a:ext>
                </a:extLst>
              </a:tr>
              <a:tr h="246743">
                <a:tc>
                  <a:txBody>
                    <a:bodyPr/>
                    <a:lstStyle/>
                    <a:p>
                      <a:pPr marL="0" marR="0" algn="ctr">
                        <a:lnSpc>
                          <a:spcPct val="107000"/>
                        </a:lnSpc>
                        <a:spcBef>
                          <a:spcPts val="0"/>
                        </a:spcBef>
                        <a:spcAft>
                          <a:spcPts val="800"/>
                        </a:spcAft>
                      </a:pPr>
                      <a:r>
                        <a:rPr lang="en-US" sz="1200" kern="0" dirty="0" err="1">
                          <a:solidFill>
                            <a:srgbClr val="0A0A0A"/>
                          </a:solidFill>
                          <a:effectLst/>
                        </a:rPr>
                        <a:t>Butia</a:t>
                      </a:r>
                      <a:r>
                        <a:rPr lang="en-US" sz="1200" kern="0" dirty="0">
                          <a:solidFill>
                            <a:srgbClr val="0A0A0A"/>
                          </a:solidFill>
                          <a:effectLst/>
                        </a:rPr>
                        <a:t> odorata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Pindo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32360575"/>
                  </a:ext>
                </a:extLst>
              </a:tr>
              <a:tr h="246743">
                <a:tc>
                  <a:txBody>
                    <a:bodyPr/>
                    <a:lstStyle/>
                    <a:p>
                      <a:pPr marL="0" marR="0" algn="ctr">
                        <a:lnSpc>
                          <a:spcPct val="107000"/>
                        </a:lnSpc>
                        <a:spcBef>
                          <a:spcPts val="0"/>
                        </a:spcBef>
                        <a:spcAft>
                          <a:spcPts val="800"/>
                        </a:spcAft>
                      </a:pPr>
                      <a:r>
                        <a:rPr lang="en-US" sz="1200" kern="0">
                          <a:solidFill>
                            <a:srgbClr val="0A0A0A"/>
                          </a:solidFill>
                          <a:effectLst/>
                        </a:rPr>
                        <a:t>Carpentaria acuminata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Carpentaria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20643815"/>
                  </a:ext>
                </a:extLst>
              </a:tr>
              <a:tr h="246743">
                <a:tc>
                  <a:txBody>
                    <a:bodyPr/>
                    <a:lstStyle/>
                    <a:p>
                      <a:pPr marL="0" marR="0" algn="ctr">
                        <a:lnSpc>
                          <a:spcPct val="107000"/>
                        </a:lnSpc>
                        <a:spcBef>
                          <a:spcPts val="0"/>
                        </a:spcBef>
                        <a:spcAft>
                          <a:spcPts val="800"/>
                        </a:spcAft>
                      </a:pPr>
                      <a:r>
                        <a:rPr lang="en-US" sz="1200" kern="0">
                          <a:solidFill>
                            <a:srgbClr val="0A0A0A"/>
                          </a:solidFill>
                          <a:effectLst/>
                        </a:rPr>
                        <a:t>Cocos nucifera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Coconut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02524266"/>
                  </a:ext>
                </a:extLst>
              </a:tr>
              <a:tr h="246743">
                <a:tc>
                  <a:txBody>
                    <a:bodyPr/>
                    <a:lstStyle/>
                    <a:p>
                      <a:pPr marL="0" marR="0" algn="ctr">
                        <a:lnSpc>
                          <a:spcPct val="107000"/>
                        </a:lnSpc>
                        <a:spcBef>
                          <a:spcPts val="0"/>
                        </a:spcBef>
                        <a:spcAft>
                          <a:spcPts val="800"/>
                        </a:spcAft>
                      </a:pPr>
                      <a:r>
                        <a:rPr lang="en-US" sz="1200" kern="0">
                          <a:solidFill>
                            <a:srgbClr val="0A0A0A"/>
                          </a:solidFill>
                          <a:effectLst/>
                        </a:rPr>
                        <a:t>Livistona chinensis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Chinese Fan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98271080"/>
                  </a:ext>
                </a:extLst>
              </a:tr>
              <a:tr h="246743">
                <a:tc>
                  <a:txBody>
                    <a:bodyPr/>
                    <a:lstStyle/>
                    <a:p>
                      <a:pPr marL="0" marR="0" algn="ctr">
                        <a:lnSpc>
                          <a:spcPct val="107000"/>
                        </a:lnSpc>
                        <a:spcBef>
                          <a:spcPts val="0"/>
                        </a:spcBef>
                        <a:spcAft>
                          <a:spcPts val="800"/>
                        </a:spcAft>
                      </a:pPr>
                      <a:r>
                        <a:rPr lang="en-US" sz="1200" kern="0" dirty="0">
                          <a:solidFill>
                            <a:srgbClr val="0A0A0A"/>
                          </a:solidFill>
                          <a:effectLst/>
                        </a:rPr>
                        <a:t>Phoenix </a:t>
                      </a:r>
                      <a:r>
                        <a:rPr lang="en-US" sz="1200" kern="0" dirty="0" err="1">
                          <a:solidFill>
                            <a:srgbClr val="0A0A0A"/>
                          </a:solidFill>
                          <a:effectLst/>
                        </a:rPr>
                        <a:t>canariensis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Canary Island Date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32015030"/>
                  </a:ext>
                </a:extLst>
              </a:tr>
              <a:tr h="246743">
                <a:tc>
                  <a:txBody>
                    <a:bodyPr/>
                    <a:lstStyle/>
                    <a:p>
                      <a:pPr marL="0" marR="0" algn="ctr">
                        <a:lnSpc>
                          <a:spcPct val="107000"/>
                        </a:lnSpc>
                        <a:spcBef>
                          <a:spcPts val="0"/>
                        </a:spcBef>
                        <a:spcAft>
                          <a:spcPts val="800"/>
                        </a:spcAft>
                      </a:pPr>
                      <a:r>
                        <a:rPr lang="en-US" sz="1200" kern="0">
                          <a:solidFill>
                            <a:srgbClr val="0A0A0A"/>
                          </a:solidFill>
                          <a:effectLst/>
                        </a:rPr>
                        <a:t>Phoenix dactylifera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Edible Date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98219794"/>
                  </a:ext>
                </a:extLst>
              </a:tr>
              <a:tr h="246743">
                <a:tc>
                  <a:txBody>
                    <a:bodyPr/>
                    <a:lstStyle/>
                    <a:p>
                      <a:pPr marL="0" marR="0" algn="ctr">
                        <a:lnSpc>
                          <a:spcPct val="107000"/>
                        </a:lnSpc>
                        <a:spcBef>
                          <a:spcPts val="0"/>
                        </a:spcBef>
                        <a:spcAft>
                          <a:spcPts val="800"/>
                        </a:spcAft>
                      </a:pPr>
                      <a:r>
                        <a:rPr lang="en-US" sz="1200" kern="0" dirty="0">
                          <a:solidFill>
                            <a:srgbClr val="0A0A0A"/>
                          </a:solidFill>
                          <a:effectLst/>
                        </a:rPr>
                        <a:t>Phoenix </a:t>
                      </a:r>
                      <a:r>
                        <a:rPr lang="en-US" sz="1200" kern="0" dirty="0" err="1">
                          <a:solidFill>
                            <a:srgbClr val="0A0A0A"/>
                          </a:solidFill>
                          <a:effectLst/>
                        </a:rPr>
                        <a:t>roebelinii</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Pygmy Date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87177753"/>
                  </a:ext>
                </a:extLst>
              </a:tr>
              <a:tr h="246743">
                <a:tc>
                  <a:txBody>
                    <a:bodyPr/>
                    <a:lstStyle/>
                    <a:p>
                      <a:pPr marL="0" marR="0" algn="ctr">
                        <a:lnSpc>
                          <a:spcPct val="107000"/>
                        </a:lnSpc>
                        <a:spcBef>
                          <a:spcPts val="0"/>
                        </a:spcBef>
                        <a:spcAft>
                          <a:spcPts val="800"/>
                        </a:spcAft>
                      </a:pPr>
                      <a:r>
                        <a:rPr lang="en-US" sz="1200" kern="0">
                          <a:solidFill>
                            <a:srgbClr val="0A0A0A"/>
                          </a:solidFill>
                          <a:effectLst/>
                        </a:rPr>
                        <a:t>Phoenix sylvestris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Wild Date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67172959"/>
                  </a:ext>
                </a:extLst>
              </a:tr>
              <a:tr h="246743">
                <a:tc>
                  <a:txBody>
                    <a:bodyPr/>
                    <a:lstStyle/>
                    <a:p>
                      <a:pPr marL="0" marR="0" algn="ctr">
                        <a:lnSpc>
                          <a:spcPct val="107000"/>
                        </a:lnSpc>
                        <a:spcBef>
                          <a:spcPts val="0"/>
                        </a:spcBef>
                        <a:spcAft>
                          <a:spcPts val="800"/>
                        </a:spcAft>
                      </a:pPr>
                      <a:r>
                        <a:rPr lang="en-US" sz="1200" kern="0">
                          <a:solidFill>
                            <a:srgbClr val="0A0A0A"/>
                          </a:solidFill>
                          <a:effectLst/>
                        </a:rPr>
                        <a:t>Pritchardia pacifica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dirty="0">
                          <a:solidFill>
                            <a:srgbClr val="0A0A0A"/>
                          </a:solidFill>
                          <a:effectLst/>
                        </a:rPr>
                        <a:t>Fiji Fan Palm</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15423789"/>
                  </a:ext>
                </a:extLst>
              </a:tr>
              <a:tr h="246743">
                <a:tc>
                  <a:txBody>
                    <a:bodyPr/>
                    <a:lstStyle/>
                    <a:p>
                      <a:pPr marL="0" marR="0" algn="ctr">
                        <a:lnSpc>
                          <a:spcPct val="107000"/>
                        </a:lnSpc>
                        <a:spcBef>
                          <a:spcPts val="0"/>
                        </a:spcBef>
                        <a:spcAft>
                          <a:spcPts val="800"/>
                        </a:spcAft>
                      </a:pPr>
                      <a:r>
                        <a:rPr lang="en-US" sz="1200" kern="0">
                          <a:solidFill>
                            <a:srgbClr val="0A0A0A"/>
                          </a:solidFill>
                          <a:effectLst/>
                        </a:rPr>
                        <a:t>Pseudophoenix sargentii</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Buccaneer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0134081"/>
                  </a:ext>
                </a:extLst>
              </a:tr>
              <a:tr h="246743">
                <a:tc>
                  <a:txBody>
                    <a:bodyPr/>
                    <a:lstStyle/>
                    <a:p>
                      <a:pPr marL="0" marR="0" algn="ctr">
                        <a:lnSpc>
                          <a:spcPct val="107000"/>
                        </a:lnSpc>
                        <a:spcBef>
                          <a:spcPts val="0"/>
                        </a:spcBef>
                        <a:spcAft>
                          <a:spcPts val="800"/>
                        </a:spcAft>
                      </a:pPr>
                      <a:r>
                        <a:rPr lang="en-US" sz="1200" kern="0">
                          <a:solidFill>
                            <a:srgbClr val="0A0A0A"/>
                          </a:solidFill>
                          <a:effectLst/>
                        </a:rPr>
                        <a:t>Rhapidophyllum hystrix</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Needle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47297909"/>
                  </a:ext>
                </a:extLst>
              </a:tr>
              <a:tr h="246743">
                <a:tc>
                  <a:txBody>
                    <a:bodyPr/>
                    <a:lstStyle/>
                    <a:p>
                      <a:pPr marL="0" marR="0" algn="ctr">
                        <a:lnSpc>
                          <a:spcPct val="107000"/>
                        </a:lnSpc>
                        <a:spcBef>
                          <a:spcPts val="0"/>
                        </a:spcBef>
                        <a:spcAft>
                          <a:spcPts val="800"/>
                        </a:spcAft>
                      </a:pPr>
                      <a:r>
                        <a:rPr lang="en-US" sz="1200" kern="0">
                          <a:solidFill>
                            <a:srgbClr val="0A0A0A"/>
                          </a:solidFill>
                          <a:effectLst/>
                        </a:rPr>
                        <a:t>Sabal mexicana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Mexican Palmetto</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58250791"/>
                  </a:ext>
                </a:extLst>
              </a:tr>
              <a:tr h="246743">
                <a:tc>
                  <a:txBody>
                    <a:bodyPr/>
                    <a:lstStyle/>
                    <a:p>
                      <a:pPr marL="0" marR="0" algn="ctr">
                        <a:lnSpc>
                          <a:spcPct val="107000"/>
                        </a:lnSpc>
                        <a:spcBef>
                          <a:spcPts val="0"/>
                        </a:spcBef>
                        <a:spcAft>
                          <a:spcPts val="800"/>
                        </a:spcAft>
                      </a:pPr>
                      <a:r>
                        <a:rPr lang="en-US" sz="1200" kern="0">
                          <a:solidFill>
                            <a:srgbClr val="0A0A0A"/>
                          </a:solidFill>
                          <a:effectLst/>
                        </a:rPr>
                        <a:t>Sabal palmetto</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Cabbage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65988539"/>
                  </a:ext>
                </a:extLst>
              </a:tr>
              <a:tr h="246743">
                <a:tc>
                  <a:txBody>
                    <a:bodyPr/>
                    <a:lstStyle/>
                    <a:p>
                      <a:pPr marL="0" marR="0" algn="ctr">
                        <a:lnSpc>
                          <a:spcPct val="107000"/>
                        </a:lnSpc>
                        <a:spcBef>
                          <a:spcPts val="0"/>
                        </a:spcBef>
                        <a:spcAft>
                          <a:spcPts val="800"/>
                        </a:spcAft>
                      </a:pPr>
                      <a:r>
                        <a:rPr lang="en-US" sz="1200" kern="0">
                          <a:solidFill>
                            <a:srgbClr val="0A0A0A"/>
                          </a:solidFill>
                          <a:effectLst/>
                        </a:rPr>
                        <a:t>Syagrus romanzoffiana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a:solidFill>
                            <a:srgbClr val="0A0A0A"/>
                          </a:solidFill>
                          <a:effectLst/>
                        </a:rPr>
                        <a:t>Queen Palm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74308428"/>
                  </a:ext>
                </a:extLst>
              </a:tr>
              <a:tr h="246743">
                <a:tc>
                  <a:txBody>
                    <a:bodyPr/>
                    <a:lstStyle/>
                    <a:p>
                      <a:pPr marL="0" marR="0" algn="ctr">
                        <a:lnSpc>
                          <a:spcPct val="107000"/>
                        </a:lnSpc>
                        <a:spcBef>
                          <a:spcPts val="0"/>
                        </a:spcBef>
                        <a:spcAft>
                          <a:spcPts val="800"/>
                        </a:spcAft>
                      </a:pPr>
                      <a:r>
                        <a:rPr lang="en-US" sz="1200" kern="0">
                          <a:solidFill>
                            <a:srgbClr val="0A0A0A"/>
                          </a:solidFill>
                          <a:effectLst/>
                        </a:rPr>
                        <a:t>Trachycarpus fortunei</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800"/>
                        </a:spcAft>
                      </a:pPr>
                      <a:r>
                        <a:rPr lang="en-US" sz="1200" kern="0" dirty="0">
                          <a:solidFill>
                            <a:srgbClr val="0A0A0A"/>
                          </a:solidFill>
                          <a:effectLst/>
                        </a:rPr>
                        <a:t>Chinese Windmill Palm</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7162368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36307"/>
    </mc:Choice>
    <mc:Fallback xmlns="">
      <p:transition spd="slow" advTm="36307"/>
    </mc:Fallback>
  </mc:AlternateContent>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4F1AC-0060-8E6A-775A-53A0AB927476}"/>
              </a:ext>
            </a:extLst>
          </p:cNvPr>
          <p:cNvSpPr>
            <a:spLocks noGrp="1"/>
          </p:cNvSpPr>
          <p:nvPr>
            <p:ph type="title"/>
          </p:nvPr>
        </p:nvSpPr>
        <p:spPr>
          <a:xfrm>
            <a:off x="152400" y="152401"/>
            <a:ext cx="11887200" cy="838199"/>
          </a:xfrm>
        </p:spPr>
        <p:txBody>
          <a:bodyPr>
            <a:normAutofit/>
          </a:bodyPr>
          <a:lstStyle/>
          <a:p>
            <a:r>
              <a:rPr lang="en-US" dirty="0"/>
              <a:t>Lethal Bronzing Disease – Detection &amp; Management</a:t>
            </a:r>
          </a:p>
        </p:txBody>
      </p:sp>
      <p:sp>
        <p:nvSpPr>
          <p:cNvPr id="3" name="Content Placeholder 2">
            <a:extLst>
              <a:ext uri="{FF2B5EF4-FFF2-40B4-BE49-F238E27FC236}">
                <a16:creationId xmlns:a16="http://schemas.microsoft.com/office/drawing/2014/main" id="{E7A639E6-B1A4-E63C-96ED-33904E8DA535}"/>
              </a:ext>
            </a:extLst>
          </p:cNvPr>
          <p:cNvSpPr>
            <a:spLocks noGrp="1"/>
          </p:cNvSpPr>
          <p:nvPr>
            <p:ph idx="1"/>
          </p:nvPr>
        </p:nvSpPr>
        <p:spPr>
          <a:xfrm>
            <a:off x="152400" y="914399"/>
            <a:ext cx="4953000" cy="5943601"/>
          </a:xfrm>
        </p:spPr>
        <p:txBody>
          <a:bodyPr>
            <a:normAutofit fontScale="85000" lnSpcReduction="20000"/>
          </a:bodyPr>
          <a:lstStyle/>
          <a:p>
            <a:r>
              <a:rPr lang="en-US" dirty="0"/>
              <a:t>Can only be reliably diagnosed from PCR/sequencing done on </a:t>
            </a:r>
            <a:r>
              <a:rPr lang="en-US" u="sng" dirty="0"/>
              <a:t>stem tissue.</a:t>
            </a:r>
          </a:p>
          <a:p>
            <a:pPr lvl="1"/>
            <a:r>
              <a:rPr lang="en-US" dirty="0"/>
              <a:t>Requires wood tissue drilled out from main stem.</a:t>
            </a:r>
          </a:p>
          <a:p>
            <a:pPr lvl="1"/>
            <a:r>
              <a:rPr lang="en-US" dirty="0"/>
              <a:t>Causes permanent injury.</a:t>
            </a:r>
          </a:p>
          <a:p>
            <a:r>
              <a:rPr lang="en-US" dirty="0"/>
              <a:t>For prevention on </a:t>
            </a:r>
            <a:r>
              <a:rPr lang="en-US" u="sng" dirty="0"/>
              <a:t>healthy</a:t>
            </a:r>
            <a:r>
              <a:rPr lang="en-US" dirty="0"/>
              <a:t> palms: stem injection with an antibiotic, oxytetracycline (OTC)</a:t>
            </a:r>
          </a:p>
          <a:p>
            <a:pPr lvl="1"/>
            <a:r>
              <a:rPr lang="en-US" dirty="0"/>
              <a:t>Must be repeated </a:t>
            </a:r>
            <a:r>
              <a:rPr lang="en-US" u="sng" dirty="0"/>
              <a:t>every 3 months.</a:t>
            </a:r>
          </a:p>
          <a:p>
            <a:r>
              <a:rPr lang="en-US" dirty="0"/>
              <a:t>Once a palm is showing symptoms, treatment is </a:t>
            </a:r>
            <a:r>
              <a:rPr lang="en-US" u="sng" dirty="0"/>
              <a:t>not</a:t>
            </a:r>
            <a:r>
              <a:rPr lang="en-US" dirty="0"/>
              <a:t> recommended.</a:t>
            </a:r>
          </a:p>
          <a:p>
            <a:pPr lvl="1"/>
            <a:r>
              <a:rPr lang="en-US" dirty="0"/>
              <a:t>Quickly remove infected palms to reduce local risk of infection.</a:t>
            </a:r>
          </a:p>
          <a:p>
            <a:r>
              <a:rPr lang="en-US" u="sng" dirty="0"/>
              <a:t>At state/regional scale: avoid moving infected plants.</a:t>
            </a:r>
          </a:p>
          <a:p>
            <a:pPr lvl="1"/>
            <a:r>
              <a:rPr lang="en-US" dirty="0"/>
              <a:t>Difficult to screen nursery plants</a:t>
            </a:r>
          </a:p>
          <a:p>
            <a:pPr lvl="1"/>
            <a:r>
              <a:rPr lang="en-US" dirty="0"/>
              <a:t>Sampling of spear leaf possible, but false negative rate higher</a:t>
            </a:r>
          </a:p>
        </p:txBody>
      </p:sp>
      <p:pic>
        <p:nvPicPr>
          <p:cNvPr id="7" name="Picture 6">
            <a:extLst>
              <a:ext uri="{FF2B5EF4-FFF2-40B4-BE49-F238E27FC236}">
                <a16:creationId xmlns:a16="http://schemas.microsoft.com/office/drawing/2014/main" id="{D10F12E3-A4F3-65EB-5728-548983532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1108721"/>
            <a:ext cx="3245822" cy="2355447"/>
          </a:xfrm>
          <a:prstGeom prst="rect">
            <a:avLst/>
          </a:prstGeom>
        </p:spPr>
      </p:pic>
      <p:pic>
        <p:nvPicPr>
          <p:cNvPr id="9" name="Picture 8" descr="A picture containing outdoor&#10;&#10;Description automatically generated">
            <a:extLst>
              <a:ext uri="{FF2B5EF4-FFF2-40B4-BE49-F238E27FC236}">
                <a16:creationId xmlns:a16="http://schemas.microsoft.com/office/drawing/2014/main" id="{724FCE8C-69DB-ECC5-5A01-24D9D5501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0" y="1099561"/>
            <a:ext cx="2687106" cy="2373768"/>
          </a:xfrm>
          <a:prstGeom prst="rect">
            <a:avLst/>
          </a:prstGeom>
        </p:spPr>
      </p:pic>
      <p:pic>
        <p:nvPicPr>
          <p:cNvPr id="1026" name="Picture 2" descr="Figure 4. Injection of OTC into a cabbage palm (Sabal palmetto); drilling of hole (left) insertion of syringe into valve and injection (right).">
            <a:extLst>
              <a:ext uri="{FF2B5EF4-FFF2-40B4-BE49-F238E27FC236}">
                <a16:creationId xmlns:a16="http://schemas.microsoft.com/office/drawing/2014/main" id="{B1157140-D385-4C3A-9ED2-1A28D071901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250" r="2500"/>
          <a:stretch/>
        </p:blipFill>
        <p:spPr bwMode="auto">
          <a:xfrm>
            <a:off x="4953000" y="3850608"/>
            <a:ext cx="6940062" cy="2854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098784"/>
      </p:ext>
    </p:extLst>
  </p:cSld>
  <p:clrMapOvr>
    <a:masterClrMapping/>
  </p:clrMapOvr>
  <mc:AlternateContent xmlns:mc="http://schemas.openxmlformats.org/markup-compatibility/2006" xmlns:p14="http://schemas.microsoft.com/office/powerpoint/2010/main">
    <mc:Choice Requires="p14">
      <p:transition spd="slow" p14:dur="2000" advTm="116798"/>
    </mc:Choice>
    <mc:Fallback xmlns="">
      <p:transition spd="slow" advTm="11679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8122-8F96-145E-A15F-F79FEE419214}"/>
              </a:ext>
            </a:extLst>
          </p:cNvPr>
          <p:cNvSpPr>
            <a:spLocks noGrp="1"/>
          </p:cNvSpPr>
          <p:nvPr>
            <p:ph type="title"/>
          </p:nvPr>
        </p:nvSpPr>
        <p:spPr>
          <a:xfrm>
            <a:off x="0" y="165099"/>
            <a:ext cx="10515600" cy="549275"/>
          </a:xfrm>
        </p:spPr>
        <p:txBody>
          <a:bodyPr>
            <a:normAutofit fontScale="90000"/>
          </a:bodyPr>
          <a:lstStyle/>
          <a:p>
            <a:r>
              <a:rPr lang="en-US" dirty="0"/>
              <a:t>Lethal bronzing vector(s)</a:t>
            </a:r>
          </a:p>
        </p:txBody>
      </p:sp>
      <p:sp>
        <p:nvSpPr>
          <p:cNvPr id="3" name="Content Placeholder 2">
            <a:extLst>
              <a:ext uri="{FF2B5EF4-FFF2-40B4-BE49-F238E27FC236}">
                <a16:creationId xmlns:a16="http://schemas.microsoft.com/office/drawing/2014/main" id="{3677A3A8-BC55-5060-6C98-DC51273CCCEA}"/>
              </a:ext>
            </a:extLst>
          </p:cNvPr>
          <p:cNvSpPr>
            <a:spLocks noGrp="1"/>
          </p:cNvSpPr>
          <p:nvPr>
            <p:ph idx="1"/>
          </p:nvPr>
        </p:nvSpPr>
        <p:spPr>
          <a:xfrm>
            <a:off x="152400" y="714375"/>
            <a:ext cx="5943600" cy="5978526"/>
          </a:xfrm>
        </p:spPr>
        <p:txBody>
          <a:bodyPr>
            <a:normAutofit/>
          </a:bodyPr>
          <a:lstStyle/>
          <a:p>
            <a:r>
              <a:rPr lang="en-US" dirty="0"/>
              <a:t>Presumed to be transmitted by planthopper insects that feed on phloem sap.</a:t>
            </a:r>
          </a:p>
          <a:p>
            <a:r>
              <a:rPr lang="en-US" dirty="0"/>
              <a:t>One confirmed vector: </a:t>
            </a:r>
            <a:r>
              <a:rPr lang="en-US" i="1" dirty="0" err="1"/>
              <a:t>Haplaxius</a:t>
            </a:r>
            <a:r>
              <a:rPr lang="en-US" i="1" dirty="0"/>
              <a:t> </a:t>
            </a:r>
            <a:r>
              <a:rPr lang="en-US" i="1" dirty="0" err="1"/>
              <a:t>crudus</a:t>
            </a:r>
            <a:r>
              <a:rPr lang="en-US" dirty="0"/>
              <a:t> (the American palm cixiid).</a:t>
            </a:r>
          </a:p>
          <a:p>
            <a:pPr lvl="1"/>
            <a:r>
              <a:rPr lang="en-US" dirty="0"/>
              <a:t>Proven to transmit the pathogen with painstaking laboratory experiments.</a:t>
            </a:r>
          </a:p>
          <a:p>
            <a:r>
              <a:rPr lang="en-US" dirty="0"/>
              <a:t>That species must feed on </a:t>
            </a:r>
            <a:r>
              <a:rPr lang="en-US" u="sng" dirty="0"/>
              <a:t>grasses</a:t>
            </a:r>
            <a:r>
              <a:rPr lang="en-US" dirty="0"/>
              <a:t> in the juvenile stage – maybe palms not growing near grasses will be safe?</a:t>
            </a:r>
          </a:p>
          <a:p>
            <a:r>
              <a:rPr lang="en-US" dirty="0"/>
              <a:t>But there are many other palm-feeding planthoppers that have not yet been fully tested.</a:t>
            </a:r>
          </a:p>
        </p:txBody>
      </p:sp>
      <p:pic>
        <p:nvPicPr>
          <p:cNvPr id="7170" name="Picture 2" descr="Example of suitable habitat for collecting adult Haplaxius crudus; A)... |  Download Scientific Diagram">
            <a:extLst>
              <a:ext uri="{FF2B5EF4-FFF2-40B4-BE49-F238E27FC236}">
                <a16:creationId xmlns:a16="http://schemas.microsoft.com/office/drawing/2014/main" id="{F615EEBB-8182-0871-BADB-CC98FC178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7811" y="4087839"/>
            <a:ext cx="5943600" cy="205578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Planthoppers: FLOW Website">
            <a:extLst>
              <a:ext uri="{FF2B5EF4-FFF2-40B4-BE49-F238E27FC236}">
                <a16:creationId xmlns:a16="http://schemas.microsoft.com/office/drawing/2014/main" id="{D89EB7F3-E050-7156-D509-7521999FA25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2803" y="239969"/>
            <a:ext cx="5353397" cy="3568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854679"/>
      </p:ext>
    </p:extLst>
  </p:cSld>
  <p:clrMapOvr>
    <a:masterClrMapping/>
  </p:clrMapOvr>
  <mc:AlternateContent xmlns:mc="http://schemas.openxmlformats.org/markup-compatibility/2006" xmlns:p14="http://schemas.microsoft.com/office/powerpoint/2010/main">
    <mc:Choice Requires="p14">
      <p:transition spd="slow" p14:dur="2000" advTm="57660"/>
    </mc:Choice>
    <mc:Fallback xmlns="">
      <p:transition spd="slow" advTm="5766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FB5468C-305B-445A-A53B-93DB583365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BC2D89-BB9C-743A-DF8F-56C408EB1A5B}"/>
              </a:ext>
            </a:extLst>
          </p:cNvPr>
          <p:cNvSpPr>
            <a:spLocks noGrp="1"/>
          </p:cNvSpPr>
          <p:nvPr>
            <p:ph type="title"/>
          </p:nvPr>
        </p:nvSpPr>
        <p:spPr>
          <a:xfrm>
            <a:off x="533149" y="436360"/>
            <a:ext cx="3404369" cy="2244634"/>
          </a:xfrm>
        </p:spPr>
        <p:txBody>
          <a:bodyPr>
            <a:normAutofit/>
          </a:bodyPr>
          <a:lstStyle/>
          <a:p>
            <a:pPr algn="ctr"/>
            <a:r>
              <a:rPr lang="en-US" sz="2800" dirty="0"/>
              <a:t>New host detection!</a:t>
            </a:r>
            <a:br>
              <a:rPr lang="en-US" sz="2800" dirty="0"/>
            </a:br>
            <a:r>
              <a:rPr lang="en-US" sz="2800" dirty="0"/>
              <a:t>Scrub palmetto, </a:t>
            </a:r>
            <a:r>
              <a:rPr lang="en-US" sz="2800" i="1" dirty="0"/>
              <a:t>Sabal </a:t>
            </a:r>
            <a:r>
              <a:rPr lang="en-US" sz="2800" i="1" dirty="0" err="1"/>
              <a:t>etonia</a:t>
            </a:r>
            <a:endParaRPr lang="en-US" sz="2800" dirty="0"/>
          </a:p>
        </p:txBody>
      </p:sp>
      <p:pic>
        <p:nvPicPr>
          <p:cNvPr id="5" name="Picture 4" descr="A picture containing tree, outdoor, plant, palm&#10;&#10;Description automatically generated">
            <a:extLst>
              <a:ext uri="{FF2B5EF4-FFF2-40B4-BE49-F238E27FC236}">
                <a16:creationId xmlns:a16="http://schemas.microsoft.com/office/drawing/2014/main" id="{EF2CB3C1-15E9-43F0-689B-EC7837CEE232}"/>
              </a:ext>
            </a:extLst>
          </p:cNvPr>
          <p:cNvPicPr>
            <a:picLocks noChangeAspect="1"/>
          </p:cNvPicPr>
          <p:nvPr/>
        </p:nvPicPr>
        <p:blipFill>
          <a:blip r:embed="rId3">
            <a:extLst>
              <a:ext uri="{28A0092B-C50C-407E-A947-70E740481C1C}">
                <a14:useLocalDpi xmlns:a14="http://schemas.microsoft.com/office/drawing/2010/main" val="0"/>
              </a:ext>
            </a:extLst>
          </a:blip>
          <a:srcRect l="2610" r="9234" b="1"/>
          <a:stretch>
            <a:fillRect/>
          </a:stretch>
        </p:blipFill>
        <p:spPr>
          <a:xfrm>
            <a:off x="-1" y="3184849"/>
            <a:ext cx="4317491" cy="3673153"/>
          </a:xfrm>
          <a:prstGeom prst="rect">
            <a:avLst/>
          </a:prstGeom>
        </p:spPr>
      </p:pic>
      <p:sp>
        <p:nvSpPr>
          <p:cNvPr id="25" name="Rectangle 24">
            <a:extLst>
              <a:ext uri="{FF2B5EF4-FFF2-40B4-BE49-F238E27FC236}">
                <a16:creationId xmlns:a16="http://schemas.microsoft.com/office/drawing/2014/main" id="{A2CDF4EC-7B47-436E-927B-5754042585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52841"/>
            <a:ext cx="431749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F273D9E-5BEA-459A-918F-AF5ACA258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20494"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65EF0F-89FD-2BA1-651C-254E192A2A45}"/>
              </a:ext>
            </a:extLst>
          </p:cNvPr>
          <p:cNvSpPr>
            <a:spLocks noGrp="1"/>
          </p:cNvSpPr>
          <p:nvPr>
            <p:ph idx="1"/>
          </p:nvPr>
        </p:nvSpPr>
        <p:spPr>
          <a:xfrm>
            <a:off x="4907921" y="397565"/>
            <a:ext cx="3378708" cy="5715383"/>
          </a:xfrm>
        </p:spPr>
        <p:txBody>
          <a:bodyPr anchor="ctr">
            <a:normAutofit/>
          </a:bodyPr>
          <a:lstStyle/>
          <a:p>
            <a:r>
              <a:rPr lang="en-US" sz="2000" dirty="0"/>
              <a:t>A Florida-</a:t>
            </a:r>
            <a:r>
              <a:rPr lang="en-US" sz="2000"/>
              <a:t>precinctive</a:t>
            </a:r>
            <a:r>
              <a:rPr lang="en-US" sz="2000" dirty="0"/>
              <a:t> (endemic) palm species found in sandhill habitats</a:t>
            </a:r>
          </a:p>
          <a:p>
            <a:r>
              <a:rPr lang="en-US" sz="2000" dirty="0"/>
              <a:t>Grows from underground stems (difficult to sample)</a:t>
            </a:r>
          </a:p>
          <a:p>
            <a:r>
              <a:rPr lang="en-US" sz="2000" dirty="0"/>
              <a:t>Area with many plants dying in Highlands County reported in June 2023, confirmed positive for the LBD phytoplasma.</a:t>
            </a:r>
          </a:p>
          <a:p>
            <a:r>
              <a:rPr lang="en-US" sz="2000" dirty="0"/>
              <a:t>No grasses nearby. Alternate vector?</a:t>
            </a:r>
          </a:p>
        </p:txBody>
      </p:sp>
      <p:pic>
        <p:nvPicPr>
          <p:cNvPr id="7" name="Picture 6" descr="A picture containing outdoor, plant, tree, palm&#10;&#10;Description automatically generated">
            <a:extLst>
              <a:ext uri="{FF2B5EF4-FFF2-40B4-BE49-F238E27FC236}">
                <a16:creationId xmlns:a16="http://schemas.microsoft.com/office/drawing/2014/main" id="{89A57B67-9847-9214-CA9E-9A41B7F429F6}"/>
              </a:ext>
            </a:extLst>
          </p:cNvPr>
          <p:cNvPicPr>
            <a:picLocks noChangeAspect="1"/>
          </p:cNvPicPr>
          <p:nvPr/>
        </p:nvPicPr>
        <p:blipFill rotWithShape="1">
          <a:blip r:embed="rId4">
            <a:extLst>
              <a:ext uri="{28A0092B-C50C-407E-A947-70E740481C1C}">
                <a14:useLocalDpi xmlns:a14="http://schemas.microsoft.com/office/drawing/2010/main" val="0"/>
              </a:ext>
            </a:extLst>
          </a:blip>
          <a:srcRect l="18602" r="15603"/>
          <a:stretch>
            <a:fillRect/>
          </a:stretch>
        </p:blipFill>
        <p:spPr>
          <a:xfrm>
            <a:off x="8807838" y="-6"/>
            <a:ext cx="3384162" cy="6858002"/>
          </a:xfrm>
          <a:prstGeom prst="rect">
            <a:avLst/>
          </a:prstGeom>
        </p:spPr>
      </p:pic>
      <p:sp>
        <p:nvSpPr>
          <p:cNvPr id="29" name="Rectangle 28">
            <a:extLst>
              <a:ext uri="{FF2B5EF4-FFF2-40B4-BE49-F238E27FC236}">
                <a16:creationId xmlns:a16="http://schemas.microsoft.com/office/drawing/2014/main" id="{5DFA5EF5-56B1-49EE-B0BB-69B6399FA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53053"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5984026"/>
      </p:ext>
    </p:extLst>
  </p:cSld>
  <p:clrMapOvr>
    <a:masterClrMapping/>
  </p:clrMapOvr>
  <mc:AlternateContent xmlns:mc="http://schemas.openxmlformats.org/markup-compatibility/2006" xmlns:p14="http://schemas.microsoft.com/office/powerpoint/2010/main">
    <mc:Choice Requires="p14">
      <p:transition spd="slow" p14:dur="2000" advTm="30861"/>
    </mc:Choice>
    <mc:Fallback xmlns="">
      <p:transition spd="slow" advTm="3086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CE0A68D-28EF-49D9-B84B-5DAB38714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forest of trees&#10;&#10;AI-generated content may be incorrect.">
            <a:extLst>
              <a:ext uri="{FF2B5EF4-FFF2-40B4-BE49-F238E27FC236}">
                <a16:creationId xmlns:a16="http://schemas.microsoft.com/office/drawing/2014/main" id="{0BE9E18E-8DAF-0567-290C-52093515AB3C}"/>
              </a:ext>
            </a:extLst>
          </p:cNvPr>
          <p:cNvPicPr>
            <a:picLocks noChangeAspect="1"/>
          </p:cNvPicPr>
          <p:nvPr/>
        </p:nvPicPr>
        <p:blipFill>
          <a:blip r:embed="rId3"/>
          <a:srcRect b="5436"/>
          <a:stretch>
            <a:fillRect/>
          </a:stretch>
        </p:blipFill>
        <p:spPr>
          <a:xfrm>
            <a:off x="0" y="869872"/>
            <a:ext cx="7416208" cy="5259798"/>
          </a:xfrm>
          <a:prstGeom prst="rect">
            <a:avLst/>
          </a:prstGeom>
        </p:spPr>
      </p:pic>
      <p:sp>
        <p:nvSpPr>
          <p:cNvPr id="25" name="Rectangle 24">
            <a:extLst>
              <a:ext uri="{FF2B5EF4-FFF2-40B4-BE49-F238E27FC236}">
                <a16:creationId xmlns:a16="http://schemas.microsoft.com/office/drawing/2014/main" id="{1FA0C3DC-24DE-44E3-9D41-CAA5F3B20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16208" y="0"/>
            <a:ext cx="4775791"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D02374-85B2-9C87-FA3C-997886CDBCC1}"/>
              </a:ext>
            </a:extLst>
          </p:cNvPr>
          <p:cNvSpPr>
            <a:spLocks noGrp="1"/>
          </p:cNvSpPr>
          <p:nvPr>
            <p:ph idx="1"/>
          </p:nvPr>
        </p:nvSpPr>
        <p:spPr>
          <a:xfrm>
            <a:off x="7458369" y="818707"/>
            <a:ext cx="4606251" cy="5310963"/>
          </a:xfrm>
        </p:spPr>
        <p:txBody>
          <a:bodyPr anchor="ctr">
            <a:normAutofit/>
          </a:bodyPr>
          <a:lstStyle/>
          <a:p>
            <a:r>
              <a:rPr lang="en-US" sz="2000" dirty="0"/>
              <a:t>Is LB causing significant mortality to our native palms in forested or natural settings, in regions where the pathogen is currently known? </a:t>
            </a:r>
          </a:p>
          <a:p>
            <a:r>
              <a:rPr lang="en-US" sz="2000" dirty="0"/>
              <a:t>If yes, </a:t>
            </a:r>
          </a:p>
          <a:p>
            <a:pPr lvl="1"/>
            <a:r>
              <a:rPr lang="en-US" sz="2000" dirty="0"/>
              <a:t>How widespread is it?</a:t>
            </a:r>
          </a:p>
          <a:p>
            <a:pPr lvl="1"/>
            <a:r>
              <a:rPr lang="en-US" sz="2000" dirty="0"/>
              <a:t>What is/are the primary vector(s) in those settings?</a:t>
            </a:r>
          </a:p>
          <a:p>
            <a:pPr lvl="1"/>
            <a:r>
              <a:rPr lang="en-US" sz="2000" dirty="0"/>
              <a:t>Are there any associations with groundcover species or management history, including prescribed fire?</a:t>
            </a:r>
          </a:p>
        </p:txBody>
      </p:sp>
      <p:sp>
        <p:nvSpPr>
          <p:cNvPr id="2" name="Title 1">
            <a:extLst>
              <a:ext uri="{FF2B5EF4-FFF2-40B4-BE49-F238E27FC236}">
                <a16:creationId xmlns:a16="http://schemas.microsoft.com/office/drawing/2014/main" id="{B628DD8A-119D-656F-2AA8-E0B9C7642559}"/>
              </a:ext>
            </a:extLst>
          </p:cNvPr>
          <p:cNvSpPr>
            <a:spLocks noGrp="1"/>
          </p:cNvSpPr>
          <p:nvPr>
            <p:ph type="title"/>
          </p:nvPr>
        </p:nvSpPr>
        <p:spPr>
          <a:xfrm>
            <a:off x="7278482" y="728330"/>
            <a:ext cx="4786138" cy="1663995"/>
          </a:xfrm>
        </p:spPr>
        <p:txBody>
          <a:bodyPr anchor="t">
            <a:normAutofit/>
          </a:bodyPr>
          <a:lstStyle/>
          <a:p>
            <a:pPr algn="ctr"/>
            <a:r>
              <a:rPr lang="en-US" sz="3200" dirty="0"/>
              <a:t>Questions to answer </a:t>
            </a:r>
          </a:p>
        </p:txBody>
      </p:sp>
    </p:spTree>
    <p:extLst>
      <p:ext uri="{BB962C8B-B14F-4D97-AF65-F5344CB8AC3E}">
        <p14:creationId xmlns:p14="http://schemas.microsoft.com/office/powerpoint/2010/main" val="2495310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Slide Background">
            <a:extLst>
              <a:ext uri="{FF2B5EF4-FFF2-40B4-BE49-F238E27FC236}">
                <a16:creationId xmlns:a16="http://schemas.microsoft.com/office/drawing/2014/main" id="{AC1DE9E0-67EC-4D54-808F-5601F5D5A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2" name="Rectangle 31">
            <a:extLst>
              <a:ext uri="{FF2B5EF4-FFF2-40B4-BE49-F238E27FC236}">
                <a16:creationId xmlns:a16="http://schemas.microsoft.com/office/drawing/2014/main" id="{EBBC9B49-BD2F-9734-23B4-8E3309065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278233"/>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DA8765-6470-BA09-C75C-FA704A5F7D0A}"/>
              </a:ext>
            </a:extLst>
          </p:cNvPr>
          <p:cNvSpPr>
            <a:spLocks noGrp="1"/>
          </p:cNvSpPr>
          <p:nvPr>
            <p:ph type="title"/>
          </p:nvPr>
        </p:nvSpPr>
        <p:spPr>
          <a:xfrm>
            <a:off x="-447823" y="599725"/>
            <a:ext cx="4569054" cy="1475508"/>
          </a:xfrm>
        </p:spPr>
        <p:txBody>
          <a:bodyPr>
            <a:normAutofit/>
          </a:bodyPr>
          <a:lstStyle/>
          <a:p>
            <a:pPr algn="ctr"/>
            <a:r>
              <a:rPr lang="en-US" sz="4000" dirty="0"/>
              <a:t>Current survey progress</a:t>
            </a:r>
          </a:p>
        </p:txBody>
      </p:sp>
      <p:sp>
        <p:nvSpPr>
          <p:cNvPr id="3" name="Content Placeholder 2">
            <a:extLst>
              <a:ext uri="{FF2B5EF4-FFF2-40B4-BE49-F238E27FC236}">
                <a16:creationId xmlns:a16="http://schemas.microsoft.com/office/drawing/2014/main" id="{22DF9501-E049-AB7A-3A0C-09C1CC0D4D27}"/>
              </a:ext>
            </a:extLst>
          </p:cNvPr>
          <p:cNvSpPr>
            <a:spLocks noGrp="1"/>
          </p:cNvSpPr>
          <p:nvPr>
            <p:ph idx="1"/>
          </p:nvPr>
        </p:nvSpPr>
        <p:spPr>
          <a:xfrm>
            <a:off x="106708" y="2437372"/>
            <a:ext cx="3377642" cy="3961941"/>
          </a:xfrm>
        </p:spPr>
        <p:txBody>
          <a:bodyPr anchor="ctr">
            <a:normAutofit fontScale="92500" lnSpcReduction="10000"/>
          </a:bodyPr>
          <a:lstStyle/>
          <a:p>
            <a:r>
              <a:rPr lang="en-US" sz="2200" dirty="0"/>
              <a:t>Locating palms with 2/3rds of necrotic fronds or more</a:t>
            </a:r>
          </a:p>
          <a:p>
            <a:r>
              <a:rPr lang="en-US" sz="2200" dirty="0"/>
              <a:t>Confirming presence of pathogen near forested/natural areas </a:t>
            </a:r>
          </a:p>
          <a:p>
            <a:r>
              <a:rPr lang="en-US" sz="2200" dirty="0"/>
              <a:t>Ideally in a variety of habitats, but focusing on areas with more grasses first</a:t>
            </a:r>
          </a:p>
          <a:p>
            <a:pPr lvl="1"/>
            <a:r>
              <a:rPr lang="en-US" sz="2200" dirty="0"/>
              <a:t>Taking percent grass cover estimates</a:t>
            </a:r>
          </a:p>
          <a:p>
            <a:r>
              <a:rPr lang="en-US" sz="2200" dirty="0"/>
              <a:t>Target species: </a:t>
            </a:r>
            <a:r>
              <a:rPr lang="en-US" sz="2200" i="1" dirty="0"/>
              <a:t>Sabal palmetto, Sabal </a:t>
            </a:r>
            <a:r>
              <a:rPr lang="en-US" sz="2200" i="1" dirty="0" err="1"/>
              <a:t>etonia</a:t>
            </a:r>
            <a:r>
              <a:rPr lang="en-US" sz="2200" i="1" dirty="0"/>
              <a:t>, Phoenix </a:t>
            </a:r>
            <a:r>
              <a:rPr lang="en-US" sz="2200" dirty="0"/>
              <a:t>spp. </a:t>
            </a:r>
          </a:p>
        </p:txBody>
      </p:sp>
      <p:pic>
        <p:nvPicPr>
          <p:cNvPr id="7" name="Picture 6">
            <a:extLst>
              <a:ext uri="{FF2B5EF4-FFF2-40B4-BE49-F238E27FC236}">
                <a16:creationId xmlns:a16="http://schemas.microsoft.com/office/drawing/2014/main" id="{7F97B695-2B64-FD8D-EA0B-38E32FEAE87D}"/>
              </a:ext>
            </a:extLst>
          </p:cNvPr>
          <p:cNvPicPr>
            <a:picLocks noChangeAspect="1"/>
          </p:cNvPicPr>
          <p:nvPr/>
        </p:nvPicPr>
        <p:blipFill>
          <a:blip r:embed="rId3"/>
          <a:srcRect t="4198" r="1" b="16361"/>
          <a:stretch>
            <a:fillRect/>
          </a:stretch>
        </p:blipFill>
        <p:spPr>
          <a:xfrm>
            <a:off x="7622948" y="1337481"/>
            <a:ext cx="4569054" cy="5520521"/>
          </a:xfrm>
          <a:prstGeom prst="rect">
            <a:avLst/>
          </a:prstGeom>
        </p:spPr>
      </p:pic>
      <p:pic>
        <p:nvPicPr>
          <p:cNvPr id="6" name="Picture 5">
            <a:extLst>
              <a:ext uri="{FF2B5EF4-FFF2-40B4-BE49-F238E27FC236}">
                <a16:creationId xmlns:a16="http://schemas.microsoft.com/office/drawing/2014/main" id="{B113F1F4-E872-EBB3-5708-FB08B50752D6}"/>
              </a:ext>
            </a:extLst>
          </p:cNvPr>
          <p:cNvPicPr>
            <a:picLocks noChangeAspect="1"/>
          </p:cNvPicPr>
          <p:nvPr/>
        </p:nvPicPr>
        <p:blipFill>
          <a:blip r:embed="rId4"/>
          <a:srcRect t="5693" r="3" b="9301"/>
          <a:stretch>
            <a:fillRect/>
          </a:stretch>
        </p:blipFill>
        <p:spPr>
          <a:xfrm>
            <a:off x="3591057" y="1337481"/>
            <a:ext cx="4562061" cy="5520519"/>
          </a:xfrm>
          <a:prstGeom prst="rect">
            <a:avLst/>
          </a:prstGeom>
        </p:spPr>
      </p:pic>
    </p:spTree>
    <p:extLst>
      <p:ext uri="{BB962C8B-B14F-4D97-AF65-F5344CB8AC3E}">
        <p14:creationId xmlns:p14="http://schemas.microsoft.com/office/powerpoint/2010/main" val="3652422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3844EE9-2895-4B7B-A445-00BA9172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978E67E6-5C8A-80C6-5679-F3C195FB714F}"/>
              </a:ext>
            </a:extLst>
          </p:cNvPr>
          <p:cNvSpPr>
            <a:spLocks noGrp="1"/>
          </p:cNvSpPr>
          <p:nvPr>
            <p:ph type="title"/>
          </p:nvPr>
        </p:nvSpPr>
        <p:spPr>
          <a:xfrm>
            <a:off x="5213444" y="1297588"/>
            <a:ext cx="5847781" cy="1046671"/>
          </a:xfrm>
        </p:spPr>
        <p:txBody>
          <a:bodyPr>
            <a:normAutofit/>
          </a:bodyPr>
          <a:lstStyle/>
          <a:p>
            <a:r>
              <a:rPr lang="en-US" sz="2800" dirty="0"/>
              <a:t>Current survey progress</a:t>
            </a:r>
          </a:p>
        </p:txBody>
      </p:sp>
      <p:sp>
        <p:nvSpPr>
          <p:cNvPr id="12" name="Rectangle 11">
            <a:extLst>
              <a:ext uri="{FF2B5EF4-FFF2-40B4-BE49-F238E27FC236}">
                <a16:creationId xmlns:a16="http://schemas.microsoft.com/office/drawing/2014/main" id="{97B03642-7722-4B15-897F-76918F86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39937"/>
            <a:ext cx="4525605" cy="577812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68EAC2-2623-4156-A990-D776FF9BF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937"/>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descr="A dirt road surrounded by trees&#10;&#10;AI-generated content may be incorrect.">
            <a:extLst>
              <a:ext uri="{FF2B5EF4-FFF2-40B4-BE49-F238E27FC236}">
                <a16:creationId xmlns:a16="http://schemas.microsoft.com/office/drawing/2014/main" id="{0F4681C0-6475-7E64-D525-4B811F602280}"/>
              </a:ext>
            </a:extLst>
          </p:cNvPr>
          <p:cNvPicPr>
            <a:picLocks noChangeAspect="1"/>
          </p:cNvPicPr>
          <p:nvPr/>
        </p:nvPicPr>
        <p:blipFill>
          <a:blip r:embed="rId3"/>
          <a:srcRect l="22293" t="14492" r="23501" b="32897"/>
          <a:stretch/>
        </p:blipFill>
        <p:spPr>
          <a:xfrm>
            <a:off x="79771" y="603945"/>
            <a:ext cx="4366064" cy="5650111"/>
          </a:xfrm>
          <a:prstGeom prst="rect">
            <a:avLst/>
          </a:prstGeom>
        </p:spPr>
      </p:pic>
      <p:sp>
        <p:nvSpPr>
          <p:cNvPr id="3" name="Content Placeholder 2">
            <a:extLst>
              <a:ext uri="{FF2B5EF4-FFF2-40B4-BE49-F238E27FC236}">
                <a16:creationId xmlns:a16="http://schemas.microsoft.com/office/drawing/2014/main" id="{9AFE07BB-3472-2070-F95D-89C4ED9D1FEC}"/>
              </a:ext>
            </a:extLst>
          </p:cNvPr>
          <p:cNvSpPr>
            <a:spLocks noGrp="1"/>
          </p:cNvSpPr>
          <p:nvPr>
            <p:ph idx="1"/>
          </p:nvPr>
        </p:nvSpPr>
        <p:spPr>
          <a:xfrm>
            <a:off x="5213445" y="1801504"/>
            <a:ext cx="6140355" cy="3948635"/>
          </a:xfrm>
        </p:spPr>
        <p:txBody>
          <a:bodyPr anchor="ctr">
            <a:normAutofit/>
          </a:bodyPr>
          <a:lstStyle/>
          <a:p>
            <a:r>
              <a:rPr lang="en-US" sz="2000" dirty="0"/>
              <a:t>6 sites visited across north and central Florida</a:t>
            </a:r>
          </a:p>
          <a:p>
            <a:pPr lvl="1"/>
            <a:r>
              <a:rPr lang="en-US" sz="2000" dirty="0"/>
              <a:t>Tiger Bay State Forest</a:t>
            </a:r>
          </a:p>
          <a:p>
            <a:pPr lvl="1"/>
            <a:r>
              <a:rPr lang="en-US" sz="2000" dirty="0"/>
              <a:t>Withlacoochee State Forest</a:t>
            </a:r>
          </a:p>
          <a:p>
            <a:pPr lvl="1"/>
            <a:r>
              <a:rPr lang="en-US" sz="2000" dirty="0"/>
              <a:t>Lake George State Forest</a:t>
            </a:r>
          </a:p>
          <a:p>
            <a:pPr lvl="1"/>
            <a:r>
              <a:rPr lang="en-US" sz="2000" dirty="0"/>
              <a:t>Conservation Golf Course*</a:t>
            </a:r>
          </a:p>
          <a:p>
            <a:r>
              <a:rPr lang="en-US" sz="2000" dirty="0"/>
              <a:t>Double extraction protocol and confirmation using qPCR assay with primers/probes developed by Dr. Brian </a:t>
            </a:r>
            <a:r>
              <a:rPr lang="en-US" sz="2000" dirty="0" err="1"/>
              <a:t>Bahder</a:t>
            </a:r>
            <a:r>
              <a:rPr lang="en-US" sz="2000" dirty="0"/>
              <a:t>, UF/IFAS FLREC</a:t>
            </a:r>
          </a:p>
        </p:txBody>
      </p:sp>
      <p:sp>
        <p:nvSpPr>
          <p:cNvPr id="16" name="Rectangle 15">
            <a:extLst>
              <a:ext uri="{FF2B5EF4-FFF2-40B4-BE49-F238E27FC236}">
                <a16:creationId xmlns:a16="http://schemas.microsoft.com/office/drawing/2014/main" id="{4C707BC9-731A-490A-AF25-6F349FD9B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54055"/>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8" name="Rectangle 17">
            <a:extLst>
              <a:ext uri="{FF2B5EF4-FFF2-40B4-BE49-F238E27FC236}">
                <a16:creationId xmlns:a16="http://schemas.microsoft.com/office/drawing/2014/main" id="{3FD7C480-AC7D-4FEE-BB95-EEE23BB3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60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6712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87910F-17F4-5EC8-3F73-06B3701EE25C}"/>
              </a:ext>
            </a:extLst>
          </p:cNvPr>
          <p:cNvSpPr>
            <a:spLocks noGrp="1"/>
          </p:cNvSpPr>
          <p:nvPr>
            <p:ph type="title"/>
          </p:nvPr>
        </p:nvSpPr>
        <p:spPr>
          <a:xfrm>
            <a:off x="3970366" y="609600"/>
            <a:ext cx="4267200" cy="1351472"/>
          </a:xfrm>
        </p:spPr>
        <p:txBody>
          <a:bodyPr>
            <a:normAutofit/>
          </a:bodyPr>
          <a:lstStyle/>
          <a:p>
            <a:pPr algn="ctr"/>
            <a:r>
              <a:rPr lang="en-US" sz="4100">
                <a:solidFill>
                  <a:schemeClr val="tx1">
                    <a:lumMod val="85000"/>
                    <a:lumOff val="15000"/>
                  </a:schemeClr>
                </a:solidFill>
              </a:rPr>
              <a:t>Conservation Based Golf Course</a:t>
            </a:r>
          </a:p>
        </p:txBody>
      </p:sp>
      <p:pic>
        <p:nvPicPr>
          <p:cNvPr id="5" name="Picture 4">
            <a:extLst>
              <a:ext uri="{FF2B5EF4-FFF2-40B4-BE49-F238E27FC236}">
                <a16:creationId xmlns:a16="http://schemas.microsoft.com/office/drawing/2014/main" id="{5F2DEF16-02C3-F321-2C13-2AA4A060A512}"/>
              </a:ext>
            </a:extLst>
          </p:cNvPr>
          <p:cNvPicPr>
            <a:picLocks noChangeAspect="1"/>
          </p:cNvPicPr>
          <p:nvPr/>
        </p:nvPicPr>
        <p:blipFill>
          <a:blip r:embed="rId3"/>
          <a:srcRect l="9527" r="1862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Content Placeholder 2">
            <a:extLst>
              <a:ext uri="{FF2B5EF4-FFF2-40B4-BE49-F238E27FC236}">
                <a16:creationId xmlns:a16="http://schemas.microsoft.com/office/drawing/2014/main" id="{D4370E9F-15A9-87D3-02B4-A37063C4321A}"/>
              </a:ext>
            </a:extLst>
          </p:cNvPr>
          <p:cNvSpPr>
            <a:spLocks noGrp="1"/>
          </p:cNvSpPr>
          <p:nvPr>
            <p:ph idx="1"/>
          </p:nvPr>
        </p:nvSpPr>
        <p:spPr>
          <a:xfrm>
            <a:off x="4198966" y="2147357"/>
            <a:ext cx="3810000" cy="4101042"/>
          </a:xfrm>
        </p:spPr>
        <p:txBody>
          <a:bodyPr>
            <a:normAutofit lnSpcReduction="10000"/>
          </a:bodyPr>
          <a:lstStyle/>
          <a:p>
            <a:r>
              <a:rPr lang="en-US" sz="2000" dirty="0">
                <a:solidFill>
                  <a:schemeClr val="tx1">
                    <a:lumMod val="85000"/>
                    <a:lumOff val="15000"/>
                  </a:schemeClr>
                </a:solidFill>
              </a:rPr>
              <a:t>Unique opportunity to assess a managed area next to a more “natural” one</a:t>
            </a:r>
          </a:p>
          <a:p>
            <a:pPr lvl="1"/>
            <a:r>
              <a:rPr lang="en-US" sz="2000" dirty="0">
                <a:solidFill>
                  <a:schemeClr val="tx1">
                    <a:lumMod val="85000"/>
                    <a:lumOff val="15000"/>
                  </a:schemeClr>
                </a:solidFill>
              </a:rPr>
              <a:t>Ability to identify source of inoculum</a:t>
            </a:r>
          </a:p>
          <a:p>
            <a:r>
              <a:rPr lang="en-US" sz="2000" dirty="0">
                <a:solidFill>
                  <a:schemeClr val="tx1">
                    <a:lumMod val="85000"/>
                    <a:lumOff val="15000"/>
                  </a:schemeClr>
                </a:solidFill>
              </a:rPr>
              <a:t>So far have confirmed two positives: in managed and mowed areas only</a:t>
            </a:r>
          </a:p>
          <a:p>
            <a:pPr lvl="1"/>
            <a:r>
              <a:rPr lang="en-US" sz="2000" dirty="0">
                <a:solidFill>
                  <a:schemeClr val="tx1">
                    <a:lumMod val="85000"/>
                    <a:lumOff val="15000"/>
                  </a:schemeClr>
                </a:solidFill>
              </a:rPr>
              <a:t>Tested ten other palms in natural areas near confirmed positive palms showing signs of decline, all were negative for the phytoplasma</a:t>
            </a:r>
          </a:p>
        </p:txBody>
      </p:sp>
      <p:pic>
        <p:nvPicPr>
          <p:cNvPr id="4" name="Picture 3">
            <a:extLst>
              <a:ext uri="{FF2B5EF4-FFF2-40B4-BE49-F238E27FC236}">
                <a16:creationId xmlns:a16="http://schemas.microsoft.com/office/drawing/2014/main" id="{9570FF9F-BCD2-00AF-BE89-AD77CFF36FAE}"/>
              </a:ext>
            </a:extLst>
          </p:cNvPr>
          <p:cNvPicPr>
            <a:picLocks noChangeAspect="1"/>
          </p:cNvPicPr>
          <p:nvPr/>
        </p:nvPicPr>
        <p:blipFill>
          <a:blip r:embed="rId4"/>
          <a:srcRect l="2" t="7430"/>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346356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7E3CC4-2E4C-6D77-4362-99173BE7236A}"/>
              </a:ext>
            </a:extLst>
          </p:cNvPr>
          <p:cNvSpPr>
            <a:spLocks noGrp="1"/>
          </p:cNvSpPr>
          <p:nvPr>
            <p:ph type="title"/>
          </p:nvPr>
        </p:nvSpPr>
        <p:spPr>
          <a:xfrm>
            <a:off x="1137035" y="609600"/>
            <a:ext cx="3595678" cy="1330839"/>
          </a:xfrm>
        </p:spPr>
        <p:txBody>
          <a:bodyPr>
            <a:normAutofit/>
          </a:bodyPr>
          <a:lstStyle/>
          <a:p>
            <a:r>
              <a:rPr lang="en-US" dirty="0"/>
              <a:t>Next steps</a:t>
            </a:r>
          </a:p>
        </p:txBody>
      </p:sp>
      <p:sp>
        <p:nvSpPr>
          <p:cNvPr id="3" name="Content Placeholder 2">
            <a:extLst>
              <a:ext uri="{FF2B5EF4-FFF2-40B4-BE49-F238E27FC236}">
                <a16:creationId xmlns:a16="http://schemas.microsoft.com/office/drawing/2014/main" id="{6C362789-50C2-17C3-C0D0-A46586C0EDE6}"/>
              </a:ext>
            </a:extLst>
          </p:cNvPr>
          <p:cNvSpPr>
            <a:spLocks noGrp="1"/>
          </p:cNvSpPr>
          <p:nvPr>
            <p:ph idx="1"/>
          </p:nvPr>
        </p:nvSpPr>
        <p:spPr>
          <a:xfrm>
            <a:off x="327546" y="2194101"/>
            <a:ext cx="4405167" cy="4663897"/>
          </a:xfrm>
        </p:spPr>
        <p:txBody>
          <a:bodyPr>
            <a:normAutofit/>
          </a:bodyPr>
          <a:lstStyle/>
          <a:p>
            <a:r>
              <a:rPr lang="en-US" sz="2000" dirty="0"/>
              <a:t>Continue to survey more state forests and natural areas</a:t>
            </a:r>
          </a:p>
          <a:p>
            <a:pPr lvl="1"/>
            <a:r>
              <a:rPr lang="en-US" sz="2000" dirty="0"/>
              <a:t>Always taking tips from State Lands, County Foresters, AND YOU!</a:t>
            </a:r>
          </a:p>
          <a:p>
            <a:pPr lvl="1"/>
            <a:r>
              <a:rPr lang="en-US" sz="2000" dirty="0"/>
              <a:t>In process of obtaining State DEP Research and Collecting permit</a:t>
            </a:r>
          </a:p>
          <a:p>
            <a:r>
              <a:rPr lang="en-US" sz="2000" dirty="0"/>
              <a:t>Assess any positives in new habitats for associations with potential vector insects</a:t>
            </a:r>
          </a:p>
          <a:p>
            <a:r>
              <a:rPr lang="en-US" sz="2000" dirty="0"/>
              <a:t>Evaluate the ecological impacts on palm survival and forest composition</a:t>
            </a:r>
          </a:p>
        </p:txBody>
      </p:sp>
      <p:pic>
        <p:nvPicPr>
          <p:cNvPr id="4" name="Picture 3">
            <a:extLst>
              <a:ext uri="{FF2B5EF4-FFF2-40B4-BE49-F238E27FC236}">
                <a16:creationId xmlns:a16="http://schemas.microsoft.com/office/drawing/2014/main" id="{B07633DE-4026-FDD2-74CB-9CDAAAF0F77D}"/>
              </a:ext>
            </a:extLst>
          </p:cNvPr>
          <p:cNvPicPr>
            <a:picLocks noChangeAspect="1"/>
          </p:cNvPicPr>
          <p:nvPr/>
        </p:nvPicPr>
        <p:blipFill>
          <a:blip r:embed="rId3"/>
          <a:srcRect l="14040" t="-1393" r="6741" b="1393"/>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2038741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B31D-510D-9415-027A-E3EC341BA941}"/>
              </a:ext>
            </a:extLst>
          </p:cNvPr>
          <p:cNvSpPr>
            <a:spLocks noGrp="1"/>
          </p:cNvSpPr>
          <p:nvPr>
            <p:ph type="title"/>
          </p:nvPr>
        </p:nvSpPr>
        <p:spPr>
          <a:xfrm>
            <a:off x="5868557" y="1138036"/>
            <a:ext cx="5444382" cy="1402470"/>
          </a:xfrm>
        </p:spPr>
        <p:txBody>
          <a:bodyPr anchor="t">
            <a:normAutofit/>
          </a:bodyPr>
          <a:lstStyle/>
          <a:p>
            <a:r>
              <a:rPr lang="en-US" sz="3200" dirty="0"/>
              <a:t>Palms, Fire, and Lethal Bronzing? </a:t>
            </a:r>
          </a:p>
        </p:txBody>
      </p:sp>
      <p:pic>
        <p:nvPicPr>
          <p:cNvPr id="4" name="Picture 3">
            <a:extLst>
              <a:ext uri="{FF2B5EF4-FFF2-40B4-BE49-F238E27FC236}">
                <a16:creationId xmlns:a16="http://schemas.microsoft.com/office/drawing/2014/main" id="{77EEEFDC-BE6A-4D7B-20AC-C41550B97CBD}"/>
              </a:ext>
            </a:extLst>
          </p:cNvPr>
          <p:cNvPicPr>
            <a:picLocks noChangeAspect="1"/>
          </p:cNvPicPr>
          <p:nvPr/>
        </p:nvPicPr>
        <p:blipFill>
          <a:blip r:embed="rId4"/>
          <a:srcRect r="2" b="152"/>
          <a:stretch>
            <a:fillRect/>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BD29427-E4D3-FD8A-4F8E-D81726FD3369}"/>
              </a:ext>
            </a:extLst>
          </p:cNvPr>
          <p:cNvSpPr>
            <a:spLocks noGrp="1"/>
          </p:cNvSpPr>
          <p:nvPr>
            <p:ph idx="1"/>
          </p:nvPr>
        </p:nvSpPr>
        <p:spPr>
          <a:xfrm>
            <a:off x="5868557" y="2551176"/>
            <a:ext cx="5444382" cy="3591207"/>
          </a:xfrm>
        </p:spPr>
        <p:txBody>
          <a:bodyPr>
            <a:normAutofit/>
          </a:bodyPr>
          <a:lstStyle/>
          <a:p>
            <a:r>
              <a:rPr lang="en-US" sz="2000" dirty="0"/>
              <a:t>Palms in FL are relatively fire adapted </a:t>
            </a:r>
          </a:p>
          <a:p>
            <a:r>
              <a:rPr lang="en-US" sz="2000" dirty="0"/>
              <a:t>Palm mortality from fire commonly observed when they are smaller, with apical meristems closer to the soil surface (McPherson and Williams, 1998).</a:t>
            </a:r>
          </a:p>
          <a:p>
            <a:r>
              <a:rPr lang="en-US" sz="2000" dirty="0"/>
              <a:t>Lethal bronzing tends to impact older palms most notably, but can infect any age palm</a:t>
            </a:r>
          </a:p>
          <a:p>
            <a:pPr lvl="1"/>
            <a:r>
              <a:rPr lang="en-US" sz="2000" dirty="0"/>
              <a:t>Potential to change vertical fuel loads</a:t>
            </a:r>
          </a:p>
          <a:p>
            <a:pPr lvl="1"/>
            <a:r>
              <a:rPr lang="en-US" sz="2000" dirty="0"/>
              <a:t>Change in fine fuel load dynamics </a:t>
            </a:r>
          </a:p>
          <a:p>
            <a:pPr lvl="1"/>
            <a:endParaRPr lang="en-US" sz="2000" dirty="0"/>
          </a:p>
        </p:txBody>
      </p:sp>
    </p:spTree>
    <p:extLst>
      <p:ext uri="{BB962C8B-B14F-4D97-AF65-F5344CB8AC3E}">
        <p14:creationId xmlns:p14="http://schemas.microsoft.com/office/powerpoint/2010/main" val="2997660484"/>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FA54-793C-E64E-8AED-6B7CE8803D6D}"/>
              </a:ext>
            </a:extLst>
          </p:cNvPr>
          <p:cNvSpPr>
            <a:spLocks noGrp="1"/>
          </p:cNvSpPr>
          <p:nvPr>
            <p:ph type="title"/>
          </p:nvPr>
        </p:nvSpPr>
        <p:spPr/>
        <p:txBody>
          <a:bodyPr/>
          <a:lstStyle/>
          <a:p>
            <a:pPr algn="ctr"/>
            <a:r>
              <a:rPr lang="en-US" dirty="0"/>
              <a:t>Report weird palms!</a:t>
            </a:r>
          </a:p>
        </p:txBody>
      </p:sp>
      <p:sp>
        <p:nvSpPr>
          <p:cNvPr id="3" name="Content Placeholder 2">
            <a:extLst>
              <a:ext uri="{FF2B5EF4-FFF2-40B4-BE49-F238E27FC236}">
                <a16:creationId xmlns:a16="http://schemas.microsoft.com/office/drawing/2014/main" id="{38D4E96F-2E0D-DD5A-B94D-CF338FC6077D}"/>
              </a:ext>
            </a:extLst>
          </p:cNvPr>
          <p:cNvSpPr>
            <a:spLocks noGrp="1"/>
          </p:cNvSpPr>
          <p:nvPr>
            <p:ph idx="1"/>
          </p:nvPr>
        </p:nvSpPr>
        <p:spPr/>
        <p:txBody>
          <a:bodyPr/>
          <a:lstStyle/>
          <a:p>
            <a:pPr marL="0" indent="0" algn="ctr">
              <a:buNone/>
            </a:pPr>
            <a:r>
              <a:rPr lang="en-US" dirty="0"/>
              <a:t>Please contact Brianna Benitez at 352-385-4690 or </a:t>
            </a:r>
            <a:r>
              <a:rPr lang="en-US" dirty="0">
                <a:hlinkClick r:id="rId2"/>
              </a:rPr>
              <a:t>Brianna.Benitez@FDACS.gov</a:t>
            </a:r>
            <a:r>
              <a:rPr lang="en-US" dirty="0"/>
              <a:t> if you see any suspicious declining palms in </a:t>
            </a:r>
            <a:r>
              <a:rPr lang="en-US" u="sng" dirty="0"/>
              <a:t>natural or forested areas</a:t>
            </a:r>
          </a:p>
        </p:txBody>
      </p:sp>
      <p:pic>
        <p:nvPicPr>
          <p:cNvPr id="5" name="Picture 4" descr="Qr code&#10;&#10;AI-generated content may be incorrect.">
            <a:extLst>
              <a:ext uri="{FF2B5EF4-FFF2-40B4-BE49-F238E27FC236}">
                <a16:creationId xmlns:a16="http://schemas.microsoft.com/office/drawing/2014/main" id="{9F8A5531-590D-0FE0-05D5-60ED2BB8CF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0" y="3203917"/>
            <a:ext cx="3429000" cy="3429000"/>
          </a:xfrm>
          <a:prstGeom prst="rect">
            <a:avLst/>
          </a:prstGeom>
        </p:spPr>
      </p:pic>
    </p:spTree>
    <p:extLst>
      <p:ext uri="{BB962C8B-B14F-4D97-AF65-F5344CB8AC3E}">
        <p14:creationId xmlns:p14="http://schemas.microsoft.com/office/powerpoint/2010/main" val="1918618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95AD87-11BD-097E-45A4-80F9B9C5FAF9}"/>
              </a:ext>
            </a:extLst>
          </p:cNvPr>
          <p:cNvSpPr>
            <a:spLocks noGrp="1"/>
          </p:cNvSpPr>
          <p:nvPr>
            <p:ph type="title"/>
          </p:nvPr>
        </p:nvSpPr>
        <p:spPr>
          <a:xfrm>
            <a:off x="686834" y="1153572"/>
            <a:ext cx="3200400" cy="4461163"/>
          </a:xfrm>
        </p:spPr>
        <p:txBody>
          <a:bodyPr>
            <a:normAutofit/>
          </a:bodyPr>
          <a:lstStyle/>
          <a:p>
            <a:r>
              <a:rPr lang="en-US">
                <a:solidFill>
                  <a:srgbClr val="FFFFFF"/>
                </a:solidFill>
              </a:rPr>
              <a:t>Ornamental Palms? Call UF/IFAS!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035D7B8-E99B-D4C2-57EC-C321270922AD}"/>
              </a:ext>
            </a:extLst>
          </p:cNvPr>
          <p:cNvSpPr>
            <a:spLocks noGrp="1"/>
          </p:cNvSpPr>
          <p:nvPr>
            <p:ph idx="1"/>
          </p:nvPr>
        </p:nvSpPr>
        <p:spPr>
          <a:xfrm>
            <a:off x="4447308" y="591344"/>
            <a:ext cx="6906491" cy="5585619"/>
          </a:xfrm>
        </p:spPr>
        <p:txBody>
          <a:bodyPr anchor="ctr">
            <a:normAutofit/>
          </a:bodyPr>
          <a:lstStyle/>
          <a:p>
            <a:r>
              <a:rPr lang="en-US" dirty="0"/>
              <a:t>Can send to Dr. Brian </a:t>
            </a:r>
            <a:r>
              <a:rPr lang="en-US" dirty="0" err="1"/>
              <a:t>Bahder</a:t>
            </a:r>
            <a:r>
              <a:rPr lang="en-US" dirty="0"/>
              <a:t> at FLREC</a:t>
            </a:r>
          </a:p>
          <a:p>
            <a:pPr marL="0" indent="0">
              <a:buNone/>
            </a:pPr>
            <a:r>
              <a:rPr lang="en-US" b="1" dirty="0">
                <a:hlinkClick r:id="rId3"/>
              </a:rPr>
              <a:t>https://www.bahderlab.com/services</a:t>
            </a:r>
            <a:endParaRPr lang="en-US" b="1" dirty="0"/>
          </a:p>
          <a:p>
            <a:pPr marL="0" indent="0">
              <a:buNone/>
            </a:pPr>
            <a:endParaRPr lang="en-US" b="1" dirty="0"/>
          </a:p>
          <a:p>
            <a:r>
              <a:rPr lang="en-US" dirty="0"/>
              <a:t>Can send to Dr. Carrie Harmon at GNV PDC</a:t>
            </a:r>
          </a:p>
          <a:p>
            <a:pPr marL="0" indent="0">
              <a:buNone/>
            </a:pPr>
            <a:r>
              <a:rPr lang="en-US" b="1" dirty="0">
                <a:hlinkClick r:id="rId4"/>
              </a:rPr>
              <a:t>https://plantpath.ifas.ufl.edu/extension/plant-diagnostic-center/</a:t>
            </a:r>
            <a:endParaRPr lang="en-US" b="1" dirty="0"/>
          </a:p>
          <a:p>
            <a:pPr marL="0" indent="0">
              <a:buNone/>
            </a:pPr>
            <a:endParaRPr lang="en-US" b="1" dirty="0"/>
          </a:p>
        </p:txBody>
      </p:sp>
    </p:spTree>
    <p:extLst>
      <p:ext uri="{BB962C8B-B14F-4D97-AF65-F5344CB8AC3E}">
        <p14:creationId xmlns:p14="http://schemas.microsoft.com/office/powerpoint/2010/main" val="26141541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2.4"/>
</p:tagLst>
</file>

<file path=ppt/tags/tag2.xml><?xml version="1.0" encoding="utf-8"?>
<p:tagLst xmlns:a="http://schemas.openxmlformats.org/drawingml/2006/main" xmlns:r="http://schemas.openxmlformats.org/officeDocument/2006/relationships" xmlns:p="http://schemas.openxmlformats.org/presentationml/2006/main">
  <p:tag name="TIMING"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370</TotalTime>
  <Words>2189</Words>
  <Application>Microsoft Office PowerPoint</Application>
  <PresentationFormat>Widescreen</PresentationFormat>
  <Paragraphs>170</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Calibri</vt:lpstr>
      <vt:lpstr>Office Theme</vt:lpstr>
      <vt:lpstr>Lethal Bronzing in Natural Ecosystems</vt:lpstr>
      <vt:lpstr>Lethal Bronzing</vt:lpstr>
      <vt:lpstr>Lethal Bronzing Symptoms</vt:lpstr>
      <vt:lpstr>PowerPoint Presentation</vt:lpstr>
      <vt:lpstr>PowerPoint Presentation</vt:lpstr>
      <vt:lpstr>Lethal Bronzing Disease – Current FL Distribution</vt:lpstr>
      <vt:lpstr>Lethal Bronzing</vt:lpstr>
      <vt:lpstr>Lethal Bronzing Disease – Detection &amp; Management</vt:lpstr>
      <vt:lpstr>Lethal bronzing vector(s)</vt:lpstr>
      <vt:lpstr>New host detection! Scrub palmetto, Sabal etonia</vt:lpstr>
      <vt:lpstr>Questions to answer </vt:lpstr>
      <vt:lpstr>Current survey progress</vt:lpstr>
      <vt:lpstr>Current survey progress</vt:lpstr>
      <vt:lpstr>Conservation Based Golf Course</vt:lpstr>
      <vt:lpstr>Next steps</vt:lpstr>
      <vt:lpstr>Palms, Fire, and Lethal Bronzing? </vt:lpstr>
      <vt:lpstr>Report weird palms!</vt:lpstr>
      <vt:lpstr>Ornamental Palms? Call UF/IFAS!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Benitez, Brianna</dc:creator>
  <cp:lastModifiedBy>Benitez, Brianna</cp:lastModifiedBy>
  <cp:revision>18</cp:revision>
  <dcterms:created xsi:type="dcterms:W3CDTF">2025-10-10T14:15:16Z</dcterms:created>
  <dcterms:modified xsi:type="dcterms:W3CDTF">2025-10-16T19:36:21Z</dcterms:modified>
</cp:coreProperties>
</file>