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1400" r:id="rId16"/>
    <p:sldId id="270" r:id="rId17"/>
    <p:sldId id="272" r:id="rId18"/>
  </p:sldIdLst>
  <p:sldSz cx="18288000" cy="10287000"/>
  <p:notesSz cx="6858000" cy="9144000"/>
  <p:embeddedFontLst>
    <p:embeddedFont>
      <p:font typeface="Avenir Bold" panose="020B0604020202020204" charset="0"/>
      <p:regular r:id="rId20"/>
    </p:embeddedFont>
    <p:embeddedFont>
      <p:font typeface="EB Garamond" panose="020F0502020204030204" pitchFamily="2" charset="0"/>
      <p:regular r:id="rId21"/>
    </p:embeddedFont>
    <p:embeddedFont>
      <p:font typeface="EB Garamond Italics" panose="020B0604020202020204" charset="0"/>
      <p:regular r:id="rId22"/>
    </p:embeddedFont>
    <p:embeddedFont>
      <p:font typeface="EB Garamond Semi-Bold" panose="020B0604020202020204" charset="0"/>
      <p:regular r:id="rId23"/>
    </p:embeddedFont>
    <p:embeddedFont>
      <p:font typeface="EB Garamond Semi-Bold Italics" panose="020B0604020202020204" charset="0"/>
      <p:regular r:id="rId24"/>
    </p:embeddedFont>
    <p:embeddedFont>
      <p:font typeface="Frutiger Cn" panose="020B0604020202020204" charset="0"/>
      <p:regular r:id="rId25"/>
    </p:embeddedFont>
    <p:embeddedFont>
      <p:font typeface="Hind Guntur Medium" panose="020B0502040204020203" pitchFamily="2" charset="0"/>
      <p:regular r:id="rId26"/>
    </p:embeddedFont>
    <p:embeddedFont>
      <p:font typeface="Hind Guntur Medium Bold" panose="020B0604020202020204" charset="0"/>
      <p:regular r:id="rId27"/>
    </p:embeddedFont>
    <p:embeddedFont>
      <p:font typeface="Libre Baskerville" panose="020F0502020204030204" pitchFamily="2" charset="0"/>
      <p:regular r:id="rId28"/>
    </p:embeddedFont>
    <p:embeddedFont>
      <p:font typeface="Libre Baskerville Bold" panose="020B0604020202020204" charset="0"/>
      <p:regular r:id="rId29"/>
    </p:embeddedFont>
    <p:embeddedFont>
      <p:font typeface="Libre Baskerville Italics" panose="020B0604020202020204" charset="0"/>
      <p:regular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BAA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5" d="100"/>
          <a:sy n="45" d="100"/>
        </p:scale>
        <p:origin x="81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16.10.2025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At the heart of ACT's mission is land conservation.</a:t>
            </a:r>
          </a:p>
          <a:p>
            <a:endParaRPr lang="en-US"/>
          </a:p>
          <a:p>
            <a:r>
              <a:rPr lang="en-US"/>
              <a:t>We have nearly 35 million acres of Land in Florida and much of that land is facing significant development pressure due to rapid population increases. </a:t>
            </a:r>
          </a:p>
          <a:p>
            <a:endParaRPr lang="en-US"/>
          </a:p>
          <a:p>
            <a:r>
              <a:rPr lang="en-US"/>
              <a:t>Over 22 million people in Florida (2024). Nearly 38 million people projected to be living in Florida by 2070.  In the next 50 years, we will see a population increase of 11 million people. </a:t>
            </a:r>
          </a:p>
          <a:p>
            <a:endParaRPr lang="en-US"/>
          </a:p>
          <a:p>
            <a:r>
              <a:rPr lang="en-US"/>
              <a:t>Approximately 1,200 people move to Florida every day. And more residents are moving inland from the coasts.</a:t>
            </a:r>
          </a:p>
          <a:p>
            <a:endParaRPr lang="en-US"/>
          </a:p>
          <a:p>
            <a:r>
              <a:rPr lang="en-US"/>
              <a:t>This is why conservation is important. We need to protect public lands today for Florida’s future.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2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3.png"/><Relationship Id="rId7" Type="http://schemas.openxmlformats.org/officeDocument/2006/relationships/image" Target="../media/image22.png"/><Relationship Id="rId12" Type="http://schemas.openxmlformats.org/officeDocument/2006/relationships/image" Target="../media/image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4.png"/><Relationship Id="rId9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jpeg"/><Relationship Id="rId7" Type="http://schemas.openxmlformats.org/officeDocument/2006/relationships/image" Target="../media/image4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jpeg"/><Relationship Id="rId10" Type="http://schemas.openxmlformats.org/officeDocument/2006/relationships/image" Target="../media/image44.png"/><Relationship Id="rId4" Type="http://schemas.openxmlformats.org/officeDocument/2006/relationships/image" Target="../media/image38.jpeg"/><Relationship Id="rId9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7.jpeg"/><Relationship Id="rId7" Type="http://schemas.openxmlformats.org/officeDocument/2006/relationships/image" Target="../media/image51.png"/><Relationship Id="rId12" Type="http://schemas.openxmlformats.org/officeDocument/2006/relationships/image" Target="../media/image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11" Type="http://schemas.openxmlformats.org/officeDocument/2006/relationships/image" Target="../media/image6.png"/><Relationship Id="rId5" Type="http://schemas.openxmlformats.org/officeDocument/2006/relationships/image" Target="../media/image49.jpeg"/><Relationship Id="rId10" Type="http://schemas.openxmlformats.org/officeDocument/2006/relationships/image" Target="../media/image52.png"/><Relationship Id="rId4" Type="http://schemas.openxmlformats.org/officeDocument/2006/relationships/image" Target="../media/image48.jpeg"/><Relationship Id="rId9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1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7" Type="http://schemas.openxmlformats.org/officeDocument/2006/relationships/image" Target="../media/image6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64.jpeg"/><Relationship Id="rId4" Type="http://schemas.openxmlformats.org/officeDocument/2006/relationships/image" Target="../media/image6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AA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144000" cy="10287000"/>
          </a:xfrm>
          <a:custGeom>
            <a:avLst/>
            <a:gdLst/>
            <a:ahLst/>
            <a:cxnLst/>
            <a:rect l="l" t="t" r="r" b="b"/>
            <a:pathLst>
              <a:path w="9144000" h="10287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4817" r="-14355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965082" y="4696723"/>
            <a:ext cx="3501836" cy="3501836"/>
          </a:xfrm>
          <a:custGeom>
            <a:avLst/>
            <a:gdLst/>
            <a:ahLst/>
            <a:cxnLst/>
            <a:rect l="l" t="t" r="r" b="b"/>
            <a:pathLst>
              <a:path w="3501836" h="3501836">
                <a:moveTo>
                  <a:pt x="0" y="0"/>
                </a:moveTo>
                <a:lnTo>
                  <a:pt x="3501836" y="0"/>
                </a:lnTo>
                <a:lnTo>
                  <a:pt x="3501836" y="3501836"/>
                </a:lnTo>
                <a:lnTo>
                  <a:pt x="0" y="350183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9367839" y="8480409"/>
            <a:ext cx="7155704" cy="1593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98"/>
              </a:lnSpc>
            </a:pPr>
            <a:r>
              <a:rPr lang="en-US" sz="2994">
                <a:solidFill>
                  <a:srgbClr val="5A4A42"/>
                </a:solidFill>
                <a:latin typeface="EB Garamond"/>
                <a:ea typeface="EB Garamond"/>
                <a:cs typeface="EB Garamond"/>
                <a:sym typeface="EB Garamond"/>
              </a:rPr>
              <a:t>Presented by: </a:t>
            </a:r>
          </a:p>
          <a:p>
            <a:pPr algn="l">
              <a:lnSpc>
                <a:spcPts val="3198"/>
              </a:lnSpc>
            </a:pPr>
            <a:r>
              <a:rPr lang="en-US" sz="2994">
                <a:solidFill>
                  <a:srgbClr val="5A4A42"/>
                </a:solidFill>
                <a:latin typeface="EB Garamond"/>
                <a:ea typeface="EB Garamond"/>
                <a:cs typeface="EB Garamond"/>
                <a:sym typeface="EB Garamond"/>
              </a:rPr>
              <a:t>Heather A. Obara, Esq.</a:t>
            </a:r>
          </a:p>
          <a:p>
            <a:pPr algn="l">
              <a:lnSpc>
                <a:spcPts val="3198"/>
              </a:lnSpc>
            </a:pPr>
            <a:r>
              <a:rPr lang="en-US" sz="2994">
                <a:solidFill>
                  <a:srgbClr val="5A4A42"/>
                </a:solidFill>
                <a:latin typeface="EB Garamond"/>
                <a:ea typeface="EB Garamond"/>
                <a:cs typeface="EB Garamond"/>
                <a:sym typeface="EB Garamond"/>
              </a:rPr>
              <a:t>Associate Director</a:t>
            </a:r>
          </a:p>
          <a:p>
            <a:pPr algn="l">
              <a:lnSpc>
                <a:spcPts val="3198"/>
              </a:lnSpc>
              <a:spcBef>
                <a:spcPct val="0"/>
              </a:spcBef>
            </a:pPr>
            <a:r>
              <a:rPr lang="en-US" sz="2994">
                <a:solidFill>
                  <a:srgbClr val="5A4A42"/>
                </a:solidFill>
                <a:latin typeface="EB Garamond"/>
                <a:ea typeface="EB Garamond"/>
                <a:cs typeface="EB Garamond"/>
                <a:sym typeface="EB Garamond"/>
              </a:rPr>
              <a:t>Alachua Conservation Trust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367839" y="321680"/>
            <a:ext cx="8696321" cy="37590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77"/>
              </a:lnSpc>
            </a:pPr>
            <a:r>
              <a:rPr lang="en-US" sz="7229">
                <a:solidFill>
                  <a:srgbClr val="000000"/>
                </a:solidFill>
                <a:latin typeface="Frutiger Cn"/>
                <a:ea typeface="Frutiger Cn"/>
                <a:cs typeface="Frutiger Cn"/>
                <a:sym typeface="Frutiger Cn"/>
              </a:rPr>
              <a:t>How Prescribed Fire Ignited a Conservation Collaborative for Birds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783109"/>
            <a:ext cx="18288000" cy="1565805"/>
            <a:chOff x="0" y="0"/>
            <a:chExt cx="24384000" cy="2087740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24384000" cy="2087740"/>
              <a:chOff x="0" y="0"/>
              <a:chExt cx="24384000" cy="208774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24384000" cy="2087729"/>
              </a:xfrm>
              <a:custGeom>
                <a:avLst/>
                <a:gdLst/>
                <a:ahLst/>
                <a:cxnLst/>
                <a:rect l="l" t="t" r="r" b="b"/>
                <a:pathLst>
                  <a:path w="24384000" h="2087729">
                    <a:moveTo>
                      <a:pt x="0" y="0"/>
                    </a:moveTo>
                    <a:lnTo>
                      <a:pt x="24384000" y="0"/>
                    </a:lnTo>
                    <a:lnTo>
                      <a:pt x="24384000" y="2087729"/>
                    </a:lnTo>
                    <a:lnTo>
                      <a:pt x="0" y="2087729"/>
                    </a:lnTo>
                    <a:close/>
                  </a:path>
                </a:pathLst>
              </a:custGeom>
              <a:solidFill>
                <a:srgbClr val="627835"/>
              </a:solidFill>
            </p:spPr>
          </p:sp>
        </p:grpSp>
        <p:sp>
          <p:nvSpPr>
            <p:cNvPr id="5" name="TextBox 5"/>
            <p:cNvSpPr txBox="1"/>
            <p:nvPr/>
          </p:nvSpPr>
          <p:spPr>
            <a:xfrm>
              <a:off x="575800" y="196963"/>
              <a:ext cx="23240060" cy="15991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00"/>
                </a:lnSpc>
              </a:pPr>
              <a:r>
                <a:rPr lang="en-US" sz="3500">
                  <a:solidFill>
                    <a:srgbClr val="FFFFFF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The Conservation Collaborative seeks to engage private landowners with prescribed fire in ways that benefit fire-adapted landscapes and restore needed habitat for declining Southeastern U.S. bird species. 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752112" y="3789261"/>
            <a:ext cx="12783775" cy="5717853"/>
            <a:chOff x="0" y="0"/>
            <a:chExt cx="17045034" cy="7623804"/>
          </a:xfrm>
        </p:grpSpPr>
        <p:sp>
          <p:nvSpPr>
            <p:cNvPr id="7" name="Freeform 7"/>
            <p:cNvSpPr/>
            <p:nvPr/>
          </p:nvSpPr>
          <p:spPr>
            <a:xfrm>
              <a:off x="2980311" y="0"/>
              <a:ext cx="3938665" cy="3938665"/>
            </a:xfrm>
            <a:custGeom>
              <a:avLst/>
              <a:gdLst/>
              <a:ahLst/>
              <a:cxnLst/>
              <a:rect l="l" t="t" r="r" b="b"/>
              <a:pathLst>
                <a:path w="3938665" h="3938665">
                  <a:moveTo>
                    <a:pt x="0" y="0"/>
                  </a:moveTo>
                  <a:lnTo>
                    <a:pt x="3938665" y="0"/>
                  </a:lnTo>
                  <a:lnTo>
                    <a:pt x="3938665" y="3938665"/>
                  </a:lnTo>
                  <a:lnTo>
                    <a:pt x="0" y="39386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8251237" y="1012268"/>
              <a:ext cx="7812772" cy="1914129"/>
            </a:xfrm>
            <a:custGeom>
              <a:avLst/>
              <a:gdLst/>
              <a:ahLst/>
              <a:cxnLst/>
              <a:rect l="l" t="t" r="r" b="b"/>
              <a:pathLst>
                <a:path w="7812772" h="1914129">
                  <a:moveTo>
                    <a:pt x="0" y="0"/>
                  </a:moveTo>
                  <a:lnTo>
                    <a:pt x="7812772" y="0"/>
                  </a:lnTo>
                  <a:lnTo>
                    <a:pt x="7812772" y="1914129"/>
                  </a:lnTo>
                  <a:lnTo>
                    <a:pt x="0" y="19141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0" y="4068953"/>
              <a:ext cx="4949643" cy="3554851"/>
            </a:xfrm>
            <a:custGeom>
              <a:avLst/>
              <a:gdLst/>
              <a:ahLst/>
              <a:cxnLst/>
              <a:rect l="l" t="t" r="r" b="b"/>
              <a:pathLst>
                <a:path w="4949643" h="3554851">
                  <a:moveTo>
                    <a:pt x="0" y="0"/>
                  </a:moveTo>
                  <a:lnTo>
                    <a:pt x="4949643" y="0"/>
                  </a:lnTo>
                  <a:lnTo>
                    <a:pt x="4949643" y="3554851"/>
                  </a:lnTo>
                  <a:lnTo>
                    <a:pt x="0" y="35548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20392" b="-18844"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5807532" y="4102359"/>
              <a:ext cx="4887411" cy="3323439"/>
            </a:xfrm>
            <a:custGeom>
              <a:avLst/>
              <a:gdLst/>
              <a:ahLst/>
              <a:cxnLst/>
              <a:rect l="l" t="t" r="r" b="b"/>
              <a:pathLst>
                <a:path w="4887411" h="3323439">
                  <a:moveTo>
                    <a:pt x="0" y="0"/>
                  </a:moveTo>
                  <a:lnTo>
                    <a:pt x="4887411" y="0"/>
                  </a:lnTo>
                  <a:lnTo>
                    <a:pt x="4887411" y="3323440"/>
                  </a:lnTo>
                  <a:lnTo>
                    <a:pt x="0" y="33234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12157623" y="4068953"/>
              <a:ext cx="4887411" cy="3390252"/>
            </a:xfrm>
            <a:custGeom>
              <a:avLst/>
              <a:gdLst/>
              <a:ahLst/>
              <a:cxnLst/>
              <a:rect l="l" t="t" r="r" b="b"/>
              <a:pathLst>
                <a:path w="4887411" h="3390252">
                  <a:moveTo>
                    <a:pt x="0" y="0"/>
                  </a:moveTo>
                  <a:lnTo>
                    <a:pt x="4887411" y="0"/>
                  </a:lnTo>
                  <a:lnTo>
                    <a:pt x="4887411" y="3390252"/>
                  </a:lnTo>
                  <a:lnTo>
                    <a:pt x="0" y="33902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19970" b="-24190"/>
              </a:stretch>
            </a:blipFill>
          </p:spPr>
        </p:sp>
      </p:grpSp>
      <p:sp>
        <p:nvSpPr>
          <p:cNvPr id="12" name="TextBox 12"/>
          <p:cNvSpPr txBox="1"/>
          <p:nvPr/>
        </p:nvSpPr>
        <p:spPr>
          <a:xfrm>
            <a:off x="1172803" y="240059"/>
            <a:ext cx="15942394" cy="1104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40"/>
              </a:lnSpc>
            </a:pPr>
            <a:r>
              <a:rPr lang="en-US" sz="7200">
                <a:solidFill>
                  <a:srgbClr val="F37529"/>
                </a:solidFill>
                <a:latin typeface="Frutiger Cn"/>
                <a:ea typeface="Frutiger Cn"/>
                <a:cs typeface="Frutiger Cn"/>
                <a:sym typeface="Frutiger Cn"/>
              </a:rPr>
              <a:t>Burning for Birds Conservation Collaborative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9071" y="8706287"/>
            <a:ext cx="7501396" cy="896906"/>
          </a:xfrm>
          <a:custGeom>
            <a:avLst/>
            <a:gdLst/>
            <a:ahLst/>
            <a:cxnLst/>
            <a:rect l="l" t="t" r="r" b="b"/>
            <a:pathLst>
              <a:path w="7501396" h="896906">
                <a:moveTo>
                  <a:pt x="0" y="0"/>
                </a:moveTo>
                <a:lnTo>
                  <a:pt x="7501397" y="0"/>
                </a:lnTo>
                <a:lnTo>
                  <a:pt x="7501397" y="896906"/>
                </a:lnTo>
                <a:lnTo>
                  <a:pt x="0" y="89690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278192" y="8483251"/>
            <a:ext cx="7178502" cy="1342978"/>
          </a:xfrm>
          <a:custGeom>
            <a:avLst/>
            <a:gdLst/>
            <a:ahLst/>
            <a:cxnLst/>
            <a:rect l="l" t="t" r="r" b="b"/>
            <a:pathLst>
              <a:path w="7178502" h="1342978">
                <a:moveTo>
                  <a:pt x="0" y="0"/>
                </a:moveTo>
                <a:lnTo>
                  <a:pt x="7178502" y="0"/>
                </a:lnTo>
                <a:lnTo>
                  <a:pt x="7178502" y="1342978"/>
                </a:lnTo>
                <a:lnTo>
                  <a:pt x="0" y="13429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0" y="2447488"/>
            <a:ext cx="11393093" cy="5628123"/>
            <a:chOff x="0" y="0"/>
            <a:chExt cx="15190791" cy="7504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5190791" cy="7504163"/>
              <a:chOff x="0" y="0"/>
              <a:chExt cx="14553539" cy="7189365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14553540" cy="7189328"/>
              </a:xfrm>
              <a:custGeom>
                <a:avLst/>
                <a:gdLst/>
                <a:ahLst/>
                <a:cxnLst/>
                <a:rect l="l" t="t" r="r" b="b"/>
                <a:pathLst>
                  <a:path w="14553540" h="7189328">
                    <a:moveTo>
                      <a:pt x="0" y="0"/>
                    </a:moveTo>
                    <a:lnTo>
                      <a:pt x="14553540" y="0"/>
                    </a:lnTo>
                    <a:lnTo>
                      <a:pt x="14553540" y="7189328"/>
                    </a:lnTo>
                    <a:lnTo>
                      <a:pt x="0" y="7189328"/>
                    </a:lnTo>
                    <a:close/>
                  </a:path>
                </a:pathLst>
              </a:custGeom>
              <a:solidFill>
                <a:srgbClr val="627835"/>
              </a:solidFill>
            </p:spPr>
          </p:sp>
        </p:grpSp>
        <p:sp>
          <p:nvSpPr>
            <p:cNvPr id="7" name="TextBox 7"/>
            <p:cNvSpPr txBox="1"/>
            <p:nvPr/>
          </p:nvSpPr>
          <p:spPr>
            <a:xfrm>
              <a:off x="199456" y="291160"/>
              <a:ext cx="14420424" cy="68456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788738" lvl="1" indent="-394369" algn="l">
                <a:lnSpc>
                  <a:spcPts val="5114"/>
                </a:lnSpc>
                <a:buFont typeface="Arial"/>
                <a:buChar char="•"/>
              </a:pPr>
              <a:r>
                <a:rPr lang="en-US" sz="3653">
                  <a:solidFill>
                    <a:srgbClr val="FFFFFF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Capacity and Partnership Project: 6 grants of $10,000 each (competitive)</a:t>
              </a:r>
            </a:p>
            <a:p>
              <a:pPr algn="l">
                <a:lnSpc>
                  <a:spcPts val="5114"/>
                </a:lnSpc>
              </a:pPr>
              <a:endParaRPr lang="en-US" sz="3653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  <a:p>
              <a:pPr marL="788738" lvl="1" indent="-394369" algn="l">
                <a:lnSpc>
                  <a:spcPts val="5114"/>
                </a:lnSpc>
                <a:buFont typeface="Arial"/>
                <a:buChar char="•"/>
              </a:pPr>
              <a:r>
                <a:rPr lang="en-US" sz="3653">
                  <a:solidFill>
                    <a:srgbClr val="FFFFFF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Management and Restoration Project: 8 grants of $25,000 each (competitive)</a:t>
              </a:r>
            </a:p>
            <a:p>
              <a:pPr algn="l">
                <a:lnSpc>
                  <a:spcPts val="5114"/>
                </a:lnSpc>
              </a:pPr>
              <a:endParaRPr lang="en-US" sz="3653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  <a:p>
              <a:pPr marL="788738" lvl="1" indent="-394369" algn="l">
                <a:lnSpc>
                  <a:spcPts val="5114"/>
                </a:lnSpc>
                <a:buFont typeface="Arial"/>
                <a:buChar char="•"/>
              </a:pPr>
              <a:r>
                <a:rPr lang="en-US" sz="3653">
                  <a:solidFill>
                    <a:srgbClr val="FFFFFF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Conservation Collaborative Grants: $50,000 grants (solicited)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11252847" y="2447488"/>
            <a:ext cx="7035153" cy="5628123"/>
          </a:xfrm>
          <a:custGeom>
            <a:avLst/>
            <a:gdLst/>
            <a:ahLst/>
            <a:cxnLst/>
            <a:rect l="l" t="t" r="r" b="b"/>
            <a:pathLst>
              <a:path w="7035153" h="5628123">
                <a:moveTo>
                  <a:pt x="0" y="0"/>
                </a:moveTo>
                <a:lnTo>
                  <a:pt x="7035153" y="0"/>
                </a:lnTo>
                <a:lnTo>
                  <a:pt x="7035153" y="5628123"/>
                </a:lnTo>
                <a:lnTo>
                  <a:pt x="0" y="56281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172803" y="312247"/>
            <a:ext cx="15942394" cy="1104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40"/>
              </a:lnSpc>
            </a:pPr>
            <a:r>
              <a:rPr lang="en-US" sz="7200">
                <a:solidFill>
                  <a:srgbClr val="F37529"/>
                </a:solidFill>
                <a:latin typeface="Frutiger Cn"/>
                <a:ea typeface="Frutiger Cn"/>
                <a:cs typeface="Frutiger Cn"/>
                <a:sym typeface="Frutiger Cn"/>
              </a:rPr>
              <a:t>Cornell Land Trust Bird Conservation Initiative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102439" y="1624013"/>
            <a:ext cx="10083122" cy="477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8"/>
              </a:lnSpc>
            </a:pPr>
            <a:r>
              <a:rPr lang="en-US" sz="3500" b="1">
                <a:solidFill>
                  <a:srgbClr val="000000"/>
                </a:solidFill>
                <a:latin typeface="EB Garamond Semi-Bold"/>
                <a:ea typeface="EB Garamond Semi-Bold"/>
                <a:cs typeface="EB Garamond Semi-Bold"/>
                <a:sym typeface="EB Garamond Semi-Bold"/>
              </a:rPr>
              <a:t>Annual RFP in January &amp; Proposals due March 1st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393093" y="7814763"/>
            <a:ext cx="3965839" cy="162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81"/>
              </a:lnSpc>
              <a:spcBef>
                <a:spcPct val="0"/>
              </a:spcBef>
            </a:pPr>
            <a:r>
              <a:rPr lang="en-US" sz="1200" b="1" i="1">
                <a:solidFill>
                  <a:srgbClr val="FFFFFF"/>
                </a:solidFill>
                <a:latin typeface="EB Garamond Semi-Bold Italics"/>
                <a:ea typeface="EB Garamond Semi-Bold Italics"/>
                <a:cs typeface="EB Garamond Semi-Bold Italics"/>
                <a:sym typeface="EB Garamond Semi-Bold Italics"/>
              </a:rPr>
              <a:t>Painted bunting by Warren Nielsen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4944" r="-8455" b="-13595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019062" y="292738"/>
            <a:ext cx="12011370" cy="11271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52"/>
              </a:lnSpc>
              <a:spcBef>
                <a:spcPct val="0"/>
              </a:spcBef>
            </a:pPr>
            <a:r>
              <a:rPr lang="en-US" sz="4352" b="1" spc="409">
                <a:solidFill>
                  <a:srgbClr val="000000"/>
                </a:solidFill>
                <a:latin typeface="Hind Guntur Medium Bold"/>
                <a:ea typeface="Hind Guntur Medium Bold"/>
                <a:cs typeface="Hind Guntur Medium Bold"/>
                <a:sym typeface="Hind Guntur Medium Bold"/>
              </a:rPr>
              <a:t>DISCOVER BIRDS LIKE NEVER BEFORE WITH eBIRD &amp; MERLIN BIRD ID</a:t>
            </a:r>
          </a:p>
        </p:txBody>
      </p:sp>
      <p:sp>
        <p:nvSpPr>
          <p:cNvPr id="4" name="AutoShape 4"/>
          <p:cNvSpPr/>
          <p:nvPr/>
        </p:nvSpPr>
        <p:spPr>
          <a:xfrm flipH="1" flipV="1">
            <a:off x="-265869" y="1788046"/>
            <a:ext cx="18896750" cy="0"/>
          </a:xfrm>
          <a:prstGeom prst="line">
            <a:avLst/>
          </a:prstGeom>
          <a:ln w="19050" cap="rnd">
            <a:solidFill>
              <a:srgbClr val="EFEAE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Freeform 5"/>
          <p:cNvSpPr/>
          <p:nvPr/>
        </p:nvSpPr>
        <p:spPr>
          <a:xfrm rot="-475299">
            <a:off x="193912" y="2295499"/>
            <a:ext cx="4133630" cy="3100222"/>
          </a:xfrm>
          <a:custGeom>
            <a:avLst/>
            <a:gdLst/>
            <a:ahLst/>
            <a:cxnLst/>
            <a:rect l="l" t="t" r="r" b="b"/>
            <a:pathLst>
              <a:path w="4133630" h="3100222">
                <a:moveTo>
                  <a:pt x="0" y="0"/>
                </a:moveTo>
                <a:lnTo>
                  <a:pt x="4133630" y="0"/>
                </a:lnTo>
                <a:lnTo>
                  <a:pt x="4133630" y="3100223"/>
                </a:lnTo>
                <a:lnTo>
                  <a:pt x="0" y="31002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2941151" y="1874004"/>
            <a:ext cx="12386989" cy="4417793"/>
          </a:xfrm>
          <a:custGeom>
            <a:avLst/>
            <a:gdLst/>
            <a:ahLst/>
            <a:cxnLst/>
            <a:rect l="l" t="t" r="r" b="b"/>
            <a:pathLst>
              <a:path w="12386989" h="4417793">
                <a:moveTo>
                  <a:pt x="0" y="0"/>
                </a:moveTo>
                <a:lnTo>
                  <a:pt x="12386989" y="0"/>
                </a:lnTo>
                <a:lnTo>
                  <a:pt x="12386989" y="4417793"/>
                </a:lnTo>
                <a:lnTo>
                  <a:pt x="0" y="44177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96" b="-3297"/>
            </a:stretch>
          </a:blipFill>
        </p:spPr>
      </p:sp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649" y="8291443"/>
            <a:ext cx="1933715" cy="1933715"/>
          </a:xfrm>
          <a:prstGeom prst="rect">
            <a:avLst/>
          </a:prstGeom>
        </p:spPr>
      </p:pic>
      <p:sp>
        <p:nvSpPr>
          <p:cNvPr id="8" name="Freeform 8"/>
          <p:cNvSpPr/>
          <p:nvPr/>
        </p:nvSpPr>
        <p:spPr>
          <a:xfrm>
            <a:off x="13734609" y="1047520"/>
            <a:ext cx="4777354" cy="3478168"/>
          </a:xfrm>
          <a:custGeom>
            <a:avLst/>
            <a:gdLst/>
            <a:ahLst/>
            <a:cxnLst/>
            <a:rect l="l" t="t" r="r" b="b"/>
            <a:pathLst>
              <a:path w="4777354" h="3478168">
                <a:moveTo>
                  <a:pt x="0" y="0"/>
                </a:moveTo>
                <a:lnTo>
                  <a:pt x="4777354" y="0"/>
                </a:lnTo>
                <a:lnTo>
                  <a:pt x="4777354" y="3478168"/>
                </a:lnTo>
                <a:lnTo>
                  <a:pt x="0" y="347816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1507" b="-1507"/>
            </a:stretch>
          </a:blipFill>
        </p:spPr>
      </p:sp>
      <p:sp>
        <p:nvSpPr>
          <p:cNvPr id="9" name="AutoShape 9"/>
          <p:cNvSpPr/>
          <p:nvPr/>
        </p:nvSpPr>
        <p:spPr>
          <a:xfrm flipH="1">
            <a:off x="-540605" y="6291797"/>
            <a:ext cx="19171485" cy="0"/>
          </a:xfrm>
          <a:prstGeom prst="line">
            <a:avLst/>
          </a:prstGeom>
          <a:ln w="38100" cap="rnd">
            <a:solidFill>
              <a:srgbClr val="EFEAE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Freeform 10"/>
          <p:cNvSpPr/>
          <p:nvPr/>
        </p:nvSpPr>
        <p:spPr>
          <a:xfrm>
            <a:off x="14465095" y="316502"/>
            <a:ext cx="3731562" cy="932891"/>
          </a:xfrm>
          <a:custGeom>
            <a:avLst/>
            <a:gdLst/>
            <a:ahLst/>
            <a:cxnLst/>
            <a:rect l="l" t="t" r="r" b="b"/>
            <a:pathLst>
              <a:path w="3731562" h="932891">
                <a:moveTo>
                  <a:pt x="0" y="0"/>
                </a:moveTo>
                <a:lnTo>
                  <a:pt x="3731562" y="0"/>
                </a:lnTo>
                <a:lnTo>
                  <a:pt x="3731562" y="932890"/>
                </a:lnTo>
                <a:lnTo>
                  <a:pt x="0" y="93289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28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11" name="Group 11"/>
          <p:cNvGrpSpPr/>
          <p:nvPr/>
        </p:nvGrpSpPr>
        <p:grpSpPr>
          <a:xfrm>
            <a:off x="3522425" y="6459230"/>
            <a:ext cx="3274902" cy="1192986"/>
            <a:chOff x="0" y="0"/>
            <a:chExt cx="1200756" cy="43741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200756" cy="437413"/>
            </a:xfrm>
            <a:custGeom>
              <a:avLst/>
              <a:gdLst/>
              <a:ahLst/>
              <a:cxnLst/>
              <a:rect l="l" t="t" r="r" b="b"/>
              <a:pathLst>
                <a:path w="1200756" h="437413">
                  <a:moveTo>
                    <a:pt x="997556" y="0"/>
                  </a:moveTo>
                  <a:cubicBezTo>
                    <a:pt x="1109780" y="0"/>
                    <a:pt x="1200756" y="97918"/>
                    <a:pt x="1200756" y="218707"/>
                  </a:cubicBezTo>
                  <a:cubicBezTo>
                    <a:pt x="1200756" y="339495"/>
                    <a:pt x="1109780" y="437413"/>
                    <a:pt x="997556" y="437413"/>
                  </a:cubicBezTo>
                  <a:lnTo>
                    <a:pt x="203200" y="437413"/>
                  </a:lnTo>
                  <a:cubicBezTo>
                    <a:pt x="90976" y="437413"/>
                    <a:pt x="0" y="339495"/>
                    <a:pt x="0" y="218707"/>
                  </a:cubicBezTo>
                  <a:cubicBezTo>
                    <a:pt x="0" y="97918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6A8D71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38100"/>
              <a:ext cx="1200756" cy="399313"/>
            </a:xfrm>
            <a:prstGeom prst="rect">
              <a:avLst/>
            </a:prstGeom>
          </p:spPr>
          <p:txBody>
            <a:bodyPr lIns="22103" tIns="22103" rIns="22103" bIns="22103" rtlCol="0" anchor="ctr"/>
            <a:lstStyle/>
            <a:p>
              <a:pPr algn="ctr">
                <a:lnSpc>
                  <a:spcPts val="1740"/>
                </a:lnSpc>
              </a:pPr>
              <a:r>
                <a:rPr lang="en-US" sz="1740" spc="163">
                  <a:solidFill>
                    <a:srgbClr val="FFFFFF"/>
                  </a:solidFill>
                  <a:latin typeface="Hind Guntur Medium"/>
                  <a:ea typeface="Hind Guntur Medium"/>
                  <a:cs typeface="Hind Guntur Medium"/>
                  <a:sym typeface="Hind Guntur Medium"/>
                </a:rPr>
                <a:t>Take photos to discover new bird species!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533934" y="6459230"/>
            <a:ext cx="3163257" cy="1192986"/>
            <a:chOff x="0" y="0"/>
            <a:chExt cx="1150797" cy="43401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150797" cy="434010"/>
            </a:xfrm>
            <a:custGeom>
              <a:avLst/>
              <a:gdLst/>
              <a:ahLst/>
              <a:cxnLst/>
              <a:rect l="l" t="t" r="r" b="b"/>
              <a:pathLst>
                <a:path w="1150797" h="434010">
                  <a:moveTo>
                    <a:pt x="947597" y="0"/>
                  </a:moveTo>
                  <a:cubicBezTo>
                    <a:pt x="1059821" y="0"/>
                    <a:pt x="1150797" y="97156"/>
                    <a:pt x="1150797" y="217005"/>
                  </a:cubicBezTo>
                  <a:cubicBezTo>
                    <a:pt x="1150797" y="336853"/>
                    <a:pt x="1059821" y="434010"/>
                    <a:pt x="947597" y="434010"/>
                  </a:cubicBezTo>
                  <a:lnTo>
                    <a:pt x="203200" y="434010"/>
                  </a:lnTo>
                  <a:cubicBezTo>
                    <a:pt x="90976" y="434010"/>
                    <a:pt x="0" y="336853"/>
                    <a:pt x="0" y="217005"/>
                  </a:cubicBezTo>
                  <a:cubicBezTo>
                    <a:pt x="0" y="9715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6A8D71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38100"/>
              <a:ext cx="1150797" cy="395910"/>
            </a:xfrm>
            <a:prstGeom prst="rect">
              <a:avLst/>
            </a:prstGeom>
          </p:spPr>
          <p:txBody>
            <a:bodyPr lIns="22103" tIns="22103" rIns="22103" bIns="22103" rtlCol="0" anchor="ctr"/>
            <a:lstStyle/>
            <a:p>
              <a:pPr algn="ctr">
                <a:lnSpc>
                  <a:spcPts val="1740"/>
                </a:lnSpc>
              </a:pPr>
              <a:r>
                <a:rPr lang="en-US" sz="1740" spc="163">
                  <a:solidFill>
                    <a:srgbClr val="FFFFFF"/>
                  </a:solidFill>
                  <a:latin typeface="Hind Guntur Medium"/>
                  <a:ea typeface="Hind Guntur Medium"/>
                  <a:cs typeface="Hind Guntur Medium"/>
                  <a:sym typeface="Hind Guntur Medium"/>
                </a:rPr>
                <a:t>Record bird calls to identify species!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496101" y="6453722"/>
            <a:ext cx="3257473" cy="1192986"/>
            <a:chOff x="0" y="0"/>
            <a:chExt cx="1183571" cy="43346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183571" cy="433460"/>
            </a:xfrm>
            <a:custGeom>
              <a:avLst/>
              <a:gdLst/>
              <a:ahLst/>
              <a:cxnLst/>
              <a:rect l="l" t="t" r="r" b="b"/>
              <a:pathLst>
                <a:path w="1183571" h="433460">
                  <a:moveTo>
                    <a:pt x="980371" y="0"/>
                  </a:moveTo>
                  <a:cubicBezTo>
                    <a:pt x="1092595" y="0"/>
                    <a:pt x="1183571" y="97033"/>
                    <a:pt x="1183571" y="216730"/>
                  </a:cubicBezTo>
                  <a:cubicBezTo>
                    <a:pt x="1183571" y="336426"/>
                    <a:pt x="1092595" y="433460"/>
                    <a:pt x="980371" y="433460"/>
                  </a:cubicBezTo>
                  <a:lnTo>
                    <a:pt x="203200" y="433460"/>
                  </a:lnTo>
                  <a:cubicBezTo>
                    <a:pt x="90976" y="433460"/>
                    <a:pt x="0" y="336426"/>
                    <a:pt x="0" y="216730"/>
                  </a:cubicBezTo>
                  <a:cubicBezTo>
                    <a:pt x="0" y="97033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6A8D71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38100"/>
              <a:ext cx="1183571" cy="395360"/>
            </a:xfrm>
            <a:prstGeom prst="rect">
              <a:avLst/>
            </a:prstGeom>
          </p:spPr>
          <p:txBody>
            <a:bodyPr lIns="22103" tIns="22103" rIns="22103" bIns="22103" rtlCol="0" anchor="ctr"/>
            <a:lstStyle/>
            <a:p>
              <a:pPr algn="ctr">
                <a:lnSpc>
                  <a:spcPts val="1740"/>
                </a:lnSpc>
              </a:pPr>
              <a:r>
                <a:rPr lang="en-US" sz="1740" spc="163">
                  <a:solidFill>
                    <a:srgbClr val="FFFFFF"/>
                  </a:solidFill>
                  <a:latin typeface="Hind Guntur Medium"/>
                  <a:ea typeface="Hind Guntur Medium"/>
                  <a:cs typeface="Hind Guntur Medium"/>
                  <a:sym typeface="Hind Guntur Medium"/>
                </a:rPr>
                <a:t>Learn about the characteristics of </a:t>
              </a:r>
            </a:p>
            <a:p>
              <a:pPr algn="ctr">
                <a:lnSpc>
                  <a:spcPts val="1740"/>
                </a:lnSpc>
              </a:pPr>
              <a:r>
                <a:rPr lang="en-US" sz="1740" spc="163">
                  <a:solidFill>
                    <a:srgbClr val="FFFFFF"/>
                  </a:solidFill>
                  <a:latin typeface="Hind Guntur Medium"/>
                  <a:ea typeface="Hind Guntur Medium"/>
                  <a:cs typeface="Hind Guntur Medium"/>
                  <a:sym typeface="Hind Guntur Medium"/>
                </a:rPr>
                <a:t>your bird!</a:t>
              </a:r>
            </a:p>
          </p:txBody>
        </p:sp>
      </p:grpSp>
      <p:sp>
        <p:nvSpPr>
          <p:cNvPr id="20" name="AutoShape 20"/>
          <p:cNvSpPr/>
          <p:nvPr/>
        </p:nvSpPr>
        <p:spPr>
          <a:xfrm>
            <a:off x="14834206" y="6306790"/>
            <a:ext cx="0" cy="4884480"/>
          </a:xfrm>
          <a:prstGeom prst="line">
            <a:avLst/>
          </a:prstGeom>
          <a:ln w="19050" cap="flat">
            <a:solidFill>
              <a:srgbClr val="EFEAE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1" name="AutoShape 21"/>
          <p:cNvSpPr/>
          <p:nvPr/>
        </p:nvSpPr>
        <p:spPr>
          <a:xfrm flipH="1">
            <a:off x="3413740" y="6318438"/>
            <a:ext cx="8167" cy="5209432"/>
          </a:xfrm>
          <a:prstGeom prst="line">
            <a:avLst/>
          </a:prstGeom>
          <a:ln w="19050" cap="flat">
            <a:solidFill>
              <a:srgbClr val="EFEAE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2" name="TextBox 22"/>
          <p:cNvSpPr txBox="1"/>
          <p:nvPr/>
        </p:nvSpPr>
        <p:spPr>
          <a:xfrm>
            <a:off x="7484468" y="7751482"/>
            <a:ext cx="3319063" cy="24695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 b="1" spc="131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Log Your Sightings</a:t>
            </a:r>
          </a:p>
          <a:p>
            <a:pPr marL="302261" lvl="1" indent="-151130" algn="l">
              <a:lnSpc>
                <a:spcPts val="1960"/>
              </a:lnSpc>
              <a:buFont typeface="Arial"/>
              <a:buChar char="•"/>
            </a:pPr>
            <a:r>
              <a:rPr lang="en-US" sz="1400" spc="13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Track your bird observations with eBird and create personal lists.</a:t>
            </a:r>
          </a:p>
          <a:p>
            <a:pPr marL="302261" lvl="1" indent="-151130" algn="l">
              <a:lnSpc>
                <a:spcPts val="1960"/>
              </a:lnSpc>
              <a:buFont typeface="Arial"/>
              <a:buChar char="•"/>
            </a:pPr>
            <a:r>
              <a:rPr lang="en-US" sz="1400" spc="13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Contribute to global bird research and conservation efforts.</a:t>
            </a:r>
          </a:p>
          <a:p>
            <a:pPr marL="302261" lvl="1" indent="-151130" algn="l">
              <a:lnSpc>
                <a:spcPts val="1960"/>
              </a:lnSpc>
              <a:buFont typeface="Arial"/>
              <a:buChar char="•"/>
            </a:pPr>
            <a:r>
              <a:rPr lang="en-US" sz="1400" spc="13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See what others are spotting in your area or around the world.</a:t>
            </a:r>
          </a:p>
        </p:txBody>
      </p:sp>
      <p:sp>
        <p:nvSpPr>
          <p:cNvPr id="23" name="Freeform 23"/>
          <p:cNvSpPr/>
          <p:nvPr/>
        </p:nvSpPr>
        <p:spPr>
          <a:xfrm flipH="1">
            <a:off x="16262583" y="7395481"/>
            <a:ext cx="1977792" cy="2891519"/>
          </a:xfrm>
          <a:custGeom>
            <a:avLst/>
            <a:gdLst/>
            <a:ahLst/>
            <a:cxnLst/>
            <a:rect l="l" t="t" r="r" b="b"/>
            <a:pathLst>
              <a:path w="1977792" h="2891519">
                <a:moveTo>
                  <a:pt x="1977792" y="0"/>
                </a:moveTo>
                <a:lnTo>
                  <a:pt x="0" y="0"/>
                </a:lnTo>
                <a:lnTo>
                  <a:pt x="0" y="2891519"/>
                </a:lnTo>
                <a:lnTo>
                  <a:pt x="1977792" y="2891519"/>
                </a:lnTo>
                <a:lnTo>
                  <a:pt x="1977792" y="0"/>
                </a:lnTo>
                <a:close/>
              </a:path>
            </a:pathLst>
          </a:custGeom>
          <a:blipFill>
            <a:blip r:embed="rId9"/>
            <a:stretch>
              <a:fillRect l="-2199" b="-4921"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11589912" y="7780057"/>
            <a:ext cx="3069851" cy="2221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 b="1" spc="131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Join a Global Community</a:t>
            </a:r>
          </a:p>
          <a:p>
            <a:pPr marL="302261" lvl="1" indent="-151130" algn="l">
              <a:lnSpc>
                <a:spcPts val="1960"/>
              </a:lnSpc>
              <a:buFont typeface="Arial"/>
              <a:buChar char="•"/>
            </a:pPr>
            <a:r>
              <a:rPr lang="en-US" sz="1400" spc="13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Access bird guides for thousands of species worldwide.</a:t>
            </a:r>
          </a:p>
          <a:p>
            <a:pPr marL="302261" lvl="1" indent="-151130" algn="l">
              <a:lnSpc>
                <a:spcPts val="1960"/>
              </a:lnSpc>
              <a:buFont typeface="Arial"/>
              <a:buChar char="•"/>
            </a:pPr>
            <a:r>
              <a:rPr lang="en-US" sz="1400" spc="13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Connect with bird enthusiasts and researchers.</a:t>
            </a:r>
          </a:p>
          <a:p>
            <a:pPr marL="302261" lvl="1" indent="-151130" algn="l">
              <a:lnSpc>
                <a:spcPts val="1960"/>
              </a:lnSpc>
              <a:buFont typeface="Arial"/>
              <a:buChar char="•"/>
            </a:pPr>
            <a:r>
              <a:rPr lang="en-US" sz="1400" spc="13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Help protect birds by sharing your data.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4312058" y="1389312"/>
            <a:ext cx="9922666" cy="255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98"/>
              </a:lnSpc>
              <a:spcBef>
                <a:spcPct val="0"/>
              </a:spcBef>
            </a:pPr>
            <a:r>
              <a:rPr lang="en-US" sz="1698" b="1" spc="159">
                <a:solidFill>
                  <a:srgbClr val="000000"/>
                </a:solidFill>
                <a:latin typeface="Avenir Bold"/>
                <a:ea typeface="Avenir Bold"/>
                <a:cs typeface="Avenir Bold"/>
                <a:sym typeface="Avenir Bold"/>
              </a:rPr>
              <a:t>Powered by Cornell Lab of Ornithology – advancing bird conservation worldwide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672742" y="7756990"/>
            <a:ext cx="2974270" cy="24695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 b="1" spc="131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Discover Birds</a:t>
            </a:r>
          </a:p>
          <a:p>
            <a:pPr marL="302261" lvl="1" indent="-151130" algn="l">
              <a:lnSpc>
                <a:spcPts val="1960"/>
              </a:lnSpc>
              <a:buFont typeface="Arial"/>
              <a:buChar char="•"/>
            </a:pPr>
            <a:r>
              <a:rPr lang="en-US" sz="1400" spc="13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Use Merlin to identify birds instantly by sight or sound.</a:t>
            </a:r>
          </a:p>
          <a:p>
            <a:pPr marL="302261" lvl="1" indent="-151130" algn="l">
              <a:lnSpc>
                <a:spcPts val="1960"/>
              </a:lnSpc>
              <a:buFont typeface="Arial"/>
              <a:buChar char="•"/>
            </a:pPr>
            <a:r>
              <a:rPr lang="en-US" sz="1400" spc="13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Learn about their behavior, habitat, and migration patterns.</a:t>
            </a:r>
          </a:p>
          <a:p>
            <a:pPr marL="302261" lvl="1" indent="-151130" algn="l">
              <a:lnSpc>
                <a:spcPts val="1960"/>
              </a:lnSpc>
              <a:buFont typeface="Arial"/>
              <a:buChar char="•"/>
            </a:pPr>
            <a:r>
              <a:rPr lang="en-US" sz="1400" spc="13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Works offline—perfect for exploring anywhere.</a:t>
            </a:r>
          </a:p>
          <a:p>
            <a:pPr algn="l">
              <a:lnSpc>
                <a:spcPts val="1960"/>
              </a:lnSpc>
            </a:pPr>
            <a:endParaRPr lang="en-US" sz="1400" spc="131">
              <a:solidFill>
                <a:srgbClr val="000000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15663055" y="4143136"/>
            <a:ext cx="2017566" cy="925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00"/>
              </a:lnSpc>
              <a:spcBef>
                <a:spcPct val="0"/>
              </a:spcBef>
            </a:pPr>
            <a:r>
              <a:rPr lang="en-US" sz="1200" b="1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Eastern Meadowlark</a:t>
            </a:r>
            <a:r>
              <a:rPr lang="en-US" sz="12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(</a:t>
            </a:r>
            <a:r>
              <a:rPr lang="en-US" sz="1200" i="1">
                <a:solidFill>
                  <a:srgbClr val="000000"/>
                </a:solidFill>
                <a:latin typeface="Libre Baskerville Italics"/>
                <a:ea typeface="Libre Baskerville Italics"/>
                <a:cs typeface="Libre Baskerville Italics"/>
                <a:sym typeface="Libre Baskerville Italics"/>
              </a:rPr>
              <a:t>Sturnella magna</a:t>
            </a:r>
            <a:r>
              <a:rPr lang="en-US" sz="12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). Photo by Micheal Stubblefield, Cornell Lab of Ornithology, Macaulay Library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517536" y="2044495"/>
            <a:ext cx="1743190" cy="925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00"/>
              </a:lnSpc>
              <a:spcBef>
                <a:spcPct val="0"/>
              </a:spcBef>
            </a:pPr>
            <a:r>
              <a:rPr lang="en-US" sz="1200" b="1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Bachman’s Sparrow</a:t>
            </a:r>
            <a:r>
              <a:rPr lang="en-US" sz="12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(</a:t>
            </a:r>
            <a:r>
              <a:rPr lang="en-US" sz="1200" i="1">
                <a:solidFill>
                  <a:srgbClr val="000000"/>
                </a:solidFill>
                <a:latin typeface="Libre Baskerville Italics"/>
                <a:ea typeface="Libre Baskerville Italics"/>
                <a:cs typeface="Libre Baskerville Italics"/>
                <a:sym typeface="Libre Baskerville Italics"/>
              </a:rPr>
              <a:t>Peucaea aestivalis</a:t>
            </a:r>
            <a:r>
              <a:rPr lang="en-US" sz="12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). Photo by Bob Friedrichs, Cornell Lab of Ornithology, Macaulay Library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10180" y="6568022"/>
            <a:ext cx="2480652" cy="16834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1"/>
              </a:lnSpc>
              <a:spcBef>
                <a:spcPct val="0"/>
              </a:spcBef>
            </a:pPr>
            <a:r>
              <a:rPr lang="en-US" sz="1911" b="1" spc="179">
                <a:solidFill>
                  <a:srgbClr val="000000"/>
                </a:solidFill>
                <a:latin typeface="Hind Guntur Medium Bold"/>
                <a:ea typeface="Hind Guntur Medium Bold"/>
                <a:cs typeface="Hind Guntur Medium Bold"/>
                <a:sym typeface="Hind Guntur Medium Bold"/>
              </a:rPr>
              <a:t>Learn more by visiting allaboutbirds.org or by downloading</a:t>
            </a:r>
          </a:p>
          <a:p>
            <a:pPr algn="ctr">
              <a:lnSpc>
                <a:spcPts val="1911"/>
              </a:lnSpc>
              <a:spcBef>
                <a:spcPct val="0"/>
              </a:spcBef>
            </a:pPr>
            <a:r>
              <a:rPr lang="en-US" sz="1911" b="1" spc="179">
                <a:solidFill>
                  <a:srgbClr val="000000"/>
                </a:solidFill>
                <a:latin typeface="Hind Guntur Medium Bold"/>
                <a:ea typeface="Hind Guntur Medium Bold"/>
                <a:cs typeface="Hind Guntur Medium Bold"/>
                <a:sym typeface="Hind Guntur Medium Bold"/>
              </a:rPr>
              <a:t>eBird and Merlin Bird ID in the app store! 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28700" y="5913426"/>
            <a:ext cx="2334255" cy="316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00"/>
              </a:lnSpc>
              <a:spcBef>
                <a:spcPct val="0"/>
              </a:spcBef>
            </a:pPr>
            <a:r>
              <a:rPr lang="en-US" sz="1200" b="1" spc="112">
                <a:solidFill>
                  <a:srgbClr val="000000"/>
                </a:solidFill>
                <a:latin typeface="Hind Guntur Medium Bold"/>
                <a:ea typeface="Hind Guntur Medium Bold"/>
                <a:cs typeface="Hind Guntur Medium Bold"/>
                <a:sym typeface="Hind Guntur Medium Bold"/>
              </a:rPr>
              <a:t>Graphic Courtesy of Cornell Lab of Ornithology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4565951" y="9316345"/>
            <a:ext cx="3114670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39"/>
              </a:lnSpc>
            </a:pPr>
            <a:r>
              <a:rPr lang="en-US" sz="1200" b="1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Northern Bobwhite (</a:t>
            </a:r>
            <a:r>
              <a:rPr lang="en-US" sz="1200" i="1">
                <a:solidFill>
                  <a:srgbClr val="000000"/>
                </a:solidFill>
                <a:latin typeface="Libre Baskerville Italics"/>
                <a:ea typeface="Libre Baskerville Italics"/>
                <a:cs typeface="Libre Baskerville Italics"/>
                <a:sym typeface="Libre Baskerville Italics"/>
              </a:rPr>
              <a:t>Colinus virginianus)</a:t>
            </a:r>
          </a:p>
        </p:txBody>
      </p:sp>
      <p:sp>
        <p:nvSpPr>
          <p:cNvPr id="32" name="Freeform 32"/>
          <p:cNvSpPr/>
          <p:nvPr/>
        </p:nvSpPr>
        <p:spPr>
          <a:xfrm>
            <a:off x="771078" y="37987"/>
            <a:ext cx="1758858" cy="1758858"/>
          </a:xfrm>
          <a:custGeom>
            <a:avLst/>
            <a:gdLst/>
            <a:ahLst/>
            <a:cxnLst/>
            <a:rect l="l" t="t" r="r" b="b"/>
            <a:pathLst>
              <a:path w="1758858" h="1758858">
                <a:moveTo>
                  <a:pt x="0" y="0"/>
                </a:moveTo>
                <a:lnTo>
                  <a:pt x="1758857" y="0"/>
                </a:lnTo>
                <a:lnTo>
                  <a:pt x="1758857" y="1758858"/>
                </a:lnTo>
                <a:lnTo>
                  <a:pt x="0" y="1758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AA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555946" y="1871373"/>
            <a:ext cx="5699385" cy="4282297"/>
          </a:xfrm>
          <a:custGeom>
            <a:avLst/>
            <a:gdLst/>
            <a:ahLst/>
            <a:cxnLst/>
            <a:rect l="l" t="t" r="r" b="b"/>
            <a:pathLst>
              <a:path w="5699385" h="4282297">
                <a:moveTo>
                  <a:pt x="0" y="0"/>
                </a:moveTo>
                <a:lnTo>
                  <a:pt x="5699385" y="0"/>
                </a:lnTo>
                <a:lnTo>
                  <a:pt x="5699385" y="4282297"/>
                </a:lnTo>
                <a:lnTo>
                  <a:pt x="0" y="42822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7423518" y="7016207"/>
            <a:ext cx="7663627" cy="2534947"/>
            <a:chOff x="0" y="0"/>
            <a:chExt cx="10218170" cy="337992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379929" cy="3379929"/>
            </a:xfrm>
            <a:custGeom>
              <a:avLst/>
              <a:gdLst/>
              <a:ahLst/>
              <a:cxnLst/>
              <a:rect l="l" t="t" r="r" b="b"/>
              <a:pathLst>
                <a:path w="3379929" h="3379929">
                  <a:moveTo>
                    <a:pt x="0" y="0"/>
                  </a:moveTo>
                  <a:lnTo>
                    <a:pt x="3379929" y="0"/>
                  </a:lnTo>
                  <a:lnTo>
                    <a:pt x="3379929" y="3379929"/>
                  </a:lnTo>
                  <a:lnTo>
                    <a:pt x="0" y="33799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3513712" y="240271"/>
              <a:ext cx="6704458" cy="1642592"/>
            </a:xfrm>
            <a:custGeom>
              <a:avLst/>
              <a:gdLst/>
              <a:ahLst/>
              <a:cxnLst/>
              <a:rect l="l" t="t" r="r" b="b"/>
              <a:pathLst>
                <a:path w="6704458" h="1642592">
                  <a:moveTo>
                    <a:pt x="0" y="0"/>
                  </a:moveTo>
                  <a:lnTo>
                    <a:pt x="6704458" y="0"/>
                  </a:lnTo>
                  <a:lnTo>
                    <a:pt x="6704458" y="1642592"/>
                  </a:lnTo>
                  <a:lnTo>
                    <a:pt x="0" y="1642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3637221" y="2123135"/>
              <a:ext cx="4272142" cy="1157762"/>
            </a:xfrm>
            <a:custGeom>
              <a:avLst/>
              <a:gdLst/>
              <a:ahLst/>
              <a:cxnLst/>
              <a:rect l="l" t="t" r="r" b="b"/>
              <a:pathLst>
                <a:path w="4272142" h="1157762">
                  <a:moveTo>
                    <a:pt x="0" y="0"/>
                  </a:moveTo>
                  <a:lnTo>
                    <a:pt x="4272142" y="0"/>
                  </a:lnTo>
                  <a:lnTo>
                    <a:pt x="4272142" y="1157762"/>
                  </a:lnTo>
                  <a:lnTo>
                    <a:pt x="0" y="11577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>
            <a:off x="11400435" y="1871373"/>
            <a:ext cx="5683700" cy="4282788"/>
          </a:xfrm>
          <a:custGeom>
            <a:avLst/>
            <a:gdLst/>
            <a:ahLst/>
            <a:cxnLst/>
            <a:rect l="l" t="t" r="r" b="b"/>
            <a:pathLst>
              <a:path w="5683700" h="4282788">
                <a:moveTo>
                  <a:pt x="0" y="0"/>
                </a:moveTo>
                <a:lnTo>
                  <a:pt x="5683700" y="0"/>
                </a:lnTo>
                <a:lnTo>
                  <a:pt x="5683700" y="4282788"/>
                </a:lnTo>
                <a:lnTo>
                  <a:pt x="0" y="42827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5527343" y="6226280"/>
            <a:ext cx="2760657" cy="4114800"/>
          </a:xfrm>
          <a:custGeom>
            <a:avLst/>
            <a:gdLst/>
            <a:ahLst/>
            <a:cxnLst/>
            <a:rect l="l" t="t" r="r" b="b"/>
            <a:pathLst>
              <a:path w="2760657" h="4114800">
                <a:moveTo>
                  <a:pt x="0" y="0"/>
                </a:moveTo>
                <a:lnTo>
                  <a:pt x="2760657" y="0"/>
                </a:lnTo>
                <a:lnTo>
                  <a:pt x="276065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172333" y="4152464"/>
            <a:ext cx="2251185" cy="2623203"/>
          </a:xfrm>
          <a:custGeom>
            <a:avLst/>
            <a:gdLst/>
            <a:ahLst/>
            <a:cxnLst/>
            <a:rect l="l" t="t" r="r" b="b"/>
            <a:pathLst>
              <a:path w="2251185" h="2623203">
                <a:moveTo>
                  <a:pt x="0" y="0"/>
                </a:moveTo>
                <a:lnTo>
                  <a:pt x="2251185" y="0"/>
                </a:lnTo>
                <a:lnTo>
                  <a:pt x="2251185" y="2623203"/>
                </a:lnTo>
                <a:lnTo>
                  <a:pt x="0" y="262320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534813">
            <a:off x="16541812" y="186027"/>
            <a:ext cx="1434976" cy="2675946"/>
          </a:xfrm>
          <a:custGeom>
            <a:avLst/>
            <a:gdLst/>
            <a:ahLst/>
            <a:cxnLst/>
            <a:rect l="l" t="t" r="r" b="b"/>
            <a:pathLst>
              <a:path w="1434976" h="2675946">
                <a:moveTo>
                  <a:pt x="0" y="0"/>
                </a:moveTo>
                <a:lnTo>
                  <a:pt x="1434976" y="0"/>
                </a:lnTo>
                <a:lnTo>
                  <a:pt x="1434976" y="2675946"/>
                </a:lnTo>
                <a:lnTo>
                  <a:pt x="0" y="267594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451297" y="1811769"/>
            <a:ext cx="4578160" cy="6701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1341" lvl="1" indent="-280670" algn="l">
              <a:lnSpc>
                <a:spcPts val="2776"/>
              </a:lnSpc>
              <a:buFont typeface="Arial"/>
              <a:buChar char="•"/>
            </a:pPr>
            <a:r>
              <a:rPr lang="en-US" sz="2600" b="1">
                <a:solidFill>
                  <a:srgbClr val="000000"/>
                </a:solidFill>
                <a:latin typeface="EB Garamond Semi-Bold"/>
                <a:ea typeface="EB Garamond Semi-Bold"/>
                <a:cs typeface="EB Garamond Semi-Bold"/>
                <a:sym typeface="EB Garamond Semi-Bold"/>
              </a:rPr>
              <a:t>Recognition that:</a:t>
            </a:r>
          </a:p>
          <a:p>
            <a:pPr algn="l">
              <a:lnSpc>
                <a:spcPts val="2776"/>
              </a:lnSpc>
            </a:pPr>
            <a:endParaRPr lang="en-US" sz="2600" b="1">
              <a:solidFill>
                <a:srgbClr val="000000"/>
              </a:solidFill>
              <a:latin typeface="EB Garamond Semi-Bold"/>
              <a:ea typeface="EB Garamond Semi-Bold"/>
              <a:cs typeface="EB Garamond Semi-Bold"/>
              <a:sym typeface="EB Garamond Semi-Bold"/>
            </a:endParaRPr>
          </a:p>
          <a:p>
            <a:pPr marL="1122681" lvl="2" indent="-374227" algn="l">
              <a:lnSpc>
                <a:spcPts val="2776"/>
              </a:lnSpc>
              <a:buFont typeface="Arial"/>
              <a:buChar char="⚬"/>
            </a:pPr>
            <a:r>
              <a:rPr lang="en-US" sz="2600" b="1">
                <a:solidFill>
                  <a:srgbClr val="000000"/>
                </a:solidFill>
                <a:latin typeface="EB Garamond Semi-Bold"/>
                <a:ea typeface="EB Garamond Semi-Bold"/>
                <a:cs typeface="EB Garamond Semi-Bold"/>
                <a:sym typeface="EB Garamond Semi-Bold"/>
              </a:rPr>
              <a:t>Avian species are declining due to lack of suitable natural habitat</a:t>
            </a:r>
          </a:p>
          <a:p>
            <a:pPr algn="l">
              <a:lnSpc>
                <a:spcPts val="2776"/>
              </a:lnSpc>
            </a:pPr>
            <a:endParaRPr lang="en-US" sz="2600" b="1">
              <a:solidFill>
                <a:srgbClr val="000000"/>
              </a:solidFill>
              <a:latin typeface="EB Garamond Semi-Bold"/>
              <a:ea typeface="EB Garamond Semi-Bold"/>
              <a:cs typeface="EB Garamond Semi-Bold"/>
              <a:sym typeface="EB Garamond Semi-Bold"/>
            </a:endParaRPr>
          </a:p>
          <a:p>
            <a:pPr marL="1122681" lvl="2" indent="-374227" algn="l">
              <a:lnSpc>
                <a:spcPts val="2776"/>
              </a:lnSpc>
              <a:buFont typeface="Arial"/>
              <a:buChar char="⚬"/>
            </a:pPr>
            <a:r>
              <a:rPr lang="en-US" sz="2600" b="1">
                <a:solidFill>
                  <a:srgbClr val="000000"/>
                </a:solidFill>
                <a:latin typeface="EB Garamond Semi-Bold"/>
                <a:ea typeface="EB Garamond Semi-Bold"/>
                <a:cs typeface="EB Garamond Semi-Bold"/>
                <a:sym typeface="EB Garamond Semi-Bold"/>
              </a:rPr>
              <a:t>Knowledge gaps about birds on private lands</a:t>
            </a:r>
          </a:p>
          <a:p>
            <a:pPr algn="l">
              <a:lnSpc>
                <a:spcPts val="2776"/>
              </a:lnSpc>
            </a:pPr>
            <a:endParaRPr lang="en-US" sz="2600" b="1">
              <a:solidFill>
                <a:srgbClr val="000000"/>
              </a:solidFill>
              <a:latin typeface="EB Garamond Semi-Bold"/>
              <a:ea typeface="EB Garamond Semi-Bold"/>
              <a:cs typeface="EB Garamond Semi-Bold"/>
              <a:sym typeface="EB Garamond Semi-Bold"/>
            </a:endParaRPr>
          </a:p>
          <a:p>
            <a:pPr marL="1122681" lvl="2" indent="-374227" algn="l">
              <a:lnSpc>
                <a:spcPts val="2776"/>
              </a:lnSpc>
              <a:buFont typeface="Arial"/>
              <a:buChar char="⚬"/>
            </a:pPr>
            <a:r>
              <a:rPr lang="en-US" sz="2600" b="1">
                <a:solidFill>
                  <a:srgbClr val="000000"/>
                </a:solidFill>
                <a:latin typeface="EB Garamond Semi-Bold"/>
                <a:ea typeface="EB Garamond Semi-Bold"/>
                <a:cs typeface="EB Garamond Semi-Bold"/>
                <a:sym typeface="EB Garamond Semi-Bold"/>
              </a:rPr>
              <a:t>Birds are connectors </a:t>
            </a:r>
          </a:p>
          <a:p>
            <a:pPr algn="l">
              <a:lnSpc>
                <a:spcPts val="2776"/>
              </a:lnSpc>
            </a:pPr>
            <a:endParaRPr lang="en-US" sz="2600" b="1">
              <a:solidFill>
                <a:srgbClr val="000000"/>
              </a:solidFill>
              <a:latin typeface="EB Garamond Semi-Bold"/>
              <a:ea typeface="EB Garamond Semi-Bold"/>
              <a:cs typeface="EB Garamond Semi-Bold"/>
              <a:sym typeface="EB Garamond Semi-Bold"/>
            </a:endParaRPr>
          </a:p>
          <a:p>
            <a:pPr marL="1122681" lvl="2" indent="-374227" algn="l">
              <a:lnSpc>
                <a:spcPts val="2776"/>
              </a:lnSpc>
              <a:buFont typeface="Arial"/>
              <a:buChar char="⚬"/>
            </a:pPr>
            <a:r>
              <a:rPr lang="en-US" sz="2600" b="1">
                <a:solidFill>
                  <a:srgbClr val="000000"/>
                </a:solidFill>
                <a:latin typeface="EB Garamond Semi-Bold"/>
                <a:ea typeface="EB Garamond Semi-Bold"/>
                <a:cs typeface="EB Garamond Semi-Bold"/>
                <a:sym typeface="EB Garamond Semi-Bold"/>
              </a:rPr>
              <a:t>Conservation Easement monitoring and birding go hand-in-hand</a:t>
            </a:r>
          </a:p>
          <a:p>
            <a:pPr algn="l">
              <a:lnSpc>
                <a:spcPts val="2776"/>
              </a:lnSpc>
            </a:pPr>
            <a:endParaRPr lang="en-US" sz="2600" b="1">
              <a:solidFill>
                <a:srgbClr val="000000"/>
              </a:solidFill>
              <a:latin typeface="EB Garamond Semi-Bold"/>
              <a:ea typeface="EB Garamond Semi-Bold"/>
              <a:cs typeface="EB Garamond Semi-Bold"/>
              <a:sym typeface="EB Garamond Semi-Bold"/>
            </a:endParaRPr>
          </a:p>
          <a:p>
            <a:pPr marL="561341" lvl="1" indent="-280670" algn="l">
              <a:lnSpc>
                <a:spcPts val="2776"/>
              </a:lnSpc>
              <a:buFont typeface="Arial"/>
              <a:buChar char="•"/>
            </a:pPr>
            <a:r>
              <a:rPr lang="en-US" sz="2600" b="1">
                <a:solidFill>
                  <a:srgbClr val="000000"/>
                </a:solidFill>
                <a:latin typeface="EB Garamond Semi-Bold"/>
                <a:ea typeface="EB Garamond Semi-Bold"/>
                <a:cs typeface="EB Garamond Semi-Bold"/>
                <a:sym typeface="EB Garamond Semi-Bold"/>
              </a:rPr>
              <a:t>Resulted in closer  partnerships and stronger landowner relationships </a:t>
            </a:r>
          </a:p>
          <a:p>
            <a:pPr algn="l">
              <a:lnSpc>
                <a:spcPts val="2776"/>
              </a:lnSpc>
            </a:pPr>
            <a:endParaRPr lang="en-US" sz="2600" b="1">
              <a:solidFill>
                <a:srgbClr val="000000"/>
              </a:solidFill>
              <a:latin typeface="EB Garamond Semi-Bold"/>
              <a:ea typeface="EB Garamond Semi-Bold"/>
              <a:cs typeface="EB Garamond Semi-Bold"/>
              <a:sym typeface="EB Garamond Semi-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0" y="523875"/>
            <a:ext cx="18288000" cy="100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00"/>
              </a:lnSpc>
            </a:pPr>
            <a:r>
              <a:rPr lang="en-US" sz="6500">
                <a:solidFill>
                  <a:srgbClr val="000000"/>
                </a:solidFill>
                <a:latin typeface="Frutiger Cn"/>
                <a:ea typeface="Frutiger Cn"/>
                <a:cs typeface="Frutiger Cn"/>
                <a:sym typeface="Frutiger Cn"/>
              </a:rPr>
              <a:t>The Spark is Lit</a:t>
            </a:r>
          </a:p>
        </p:txBody>
      </p:sp>
      <p:sp>
        <p:nvSpPr>
          <p:cNvPr id="13" name="Freeform 13"/>
          <p:cNvSpPr/>
          <p:nvPr/>
        </p:nvSpPr>
        <p:spPr>
          <a:xfrm>
            <a:off x="54080" y="8283680"/>
            <a:ext cx="1949239" cy="1949239"/>
          </a:xfrm>
          <a:custGeom>
            <a:avLst/>
            <a:gdLst/>
            <a:ahLst/>
            <a:cxnLst/>
            <a:rect l="l" t="t" r="r" b="b"/>
            <a:pathLst>
              <a:path w="1949239" h="1949239">
                <a:moveTo>
                  <a:pt x="0" y="0"/>
                </a:moveTo>
                <a:lnTo>
                  <a:pt x="1949240" y="0"/>
                </a:lnTo>
                <a:lnTo>
                  <a:pt x="1949240" y="1949240"/>
                </a:lnTo>
                <a:lnTo>
                  <a:pt x="0" y="194924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9640729" y="6245330"/>
            <a:ext cx="1614602" cy="162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81"/>
              </a:lnSpc>
              <a:spcBef>
                <a:spcPct val="0"/>
              </a:spcBef>
            </a:pPr>
            <a:r>
              <a:rPr lang="en-US" sz="1200" b="1" i="1">
                <a:solidFill>
                  <a:srgbClr val="000000"/>
                </a:solidFill>
                <a:latin typeface="EB Garamond Semi-Bold Italics"/>
                <a:ea typeface="EB Garamond Semi-Bold Italics"/>
                <a:cs typeface="EB Garamond Semi-Bold Italics"/>
                <a:sym typeface="EB Garamond Semi-Bold Italics"/>
              </a:rPr>
              <a:t>Photo by Peter Kleinhenz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4728564" y="6245330"/>
            <a:ext cx="1614602" cy="162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281"/>
              </a:lnSpc>
              <a:spcBef>
                <a:spcPct val="0"/>
              </a:spcBef>
            </a:pPr>
            <a:r>
              <a:rPr lang="en-US" sz="1200" b="1" i="1">
                <a:solidFill>
                  <a:srgbClr val="000000"/>
                </a:solidFill>
                <a:latin typeface="EB Garamond Semi-Bold Italics"/>
                <a:ea typeface="EB Garamond Semi-Bold Italics"/>
                <a:cs typeface="EB Garamond Semi-Bold Italics"/>
                <a:sym typeface="EB Garamond Semi-Bold Italics"/>
              </a:rPr>
              <a:t>Photo by Rex Rowan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AA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427973" y="1371011"/>
            <a:ext cx="4748558" cy="77588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1339" lvl="1" indent="-280669" algn="l">
              <a:lnSpc>
                <a:spcPts val="2776"/>
              </a:lnSpc>
              <a:buFont typeface="Arial"/>
              <a:buChar char="•"/>
            </a:pPr>
            <a:r>
              <a:rPr lang="en-US" sz="2599" b="1">
                <a:solidFill>
                  <a:srgbClr val="000000"/>
                </a:solidFill>
                <a:latin typeface="EB Garamond Semi-Bold"/>
                <a:ea typeface="EB Garamond Semi-Bold"/>
                <a:cs typeface="EB Garamond Semi-Bold"/>
                <a:sym typeface="EB Garamond Semi-Bold"/>
              </a:rPr>
              <a:t>$5,000 Capacity &amp; Partnership Grant (now $10,000)</a:t>
            </a:r>
          </a:p>
          <a:p>
            <a:pPr algn="l">
              <a:lnSpc>
                <a:spcPts val="2776"/>
              </a:lnSpc>
            </a:pPr>
            <a:endParaRPr lang="en-US" sz="2599" b="1">
              <a:solidFill>
                <a:srgbClr val="000000"/>
              </a:solidFill>
              <a:latin typeface="EB Garamond Semi-Bold"/>
              <a:ea typeface="EB Garamond Semi-Bold"/>
              <a:cs typeface="EB Garamond Semi-Bold"/>
              <a:sym typeface="EB Garamond Semi-Bold"/>
            </a:endParaRPr>
          </a:p>
          <a:p>
            <a:pPr marL="561339" lvl="1" indent="-280669" algn="l">
              <a:lnSpc>
                <a:spcPts val="2776"/>
              </a:lnSpc>
              <a:buFont typeface="Arial"/>
              <a:buChar char="•"/>
            </a:pPr>
            <a:r>
              <a:rPr lang="en-US" sz="2599" b="1">
                <a:solidFill>
                  <a:srgbClr val="000000"/>
                </a:solidFill>
                <a:latin typeface="EB Garamond Semi-Bold"/>
                <a:ea typeface="EB Garamond Semi-Bold"/>
                <a:cs typeface="EB Garamond Semi-Bold"/>
                <a:sym typeface="EB Garamond Semi-Bold"/>
              </a:rPr>
              <a:t>15 properties surveyed across 3 partner land trusts</a:t>
            </a:r>
          </a:p>
          <a:p>
            <a:pPr algn="l">
              <a:lnSpc>
                <a:spcPts val="2776"/>
              </a:lnSpc>
            </a:pPr>
            <a:endParaRPr lang="en-US" sz="2599" b="1">
              <a:solidFill>
                <a:srgbClr val="000000"/>
              </a:solidFill>
              <a:latin typeface="EB Garamond Semi-Bold"/>
              <a:ea typeface="EB Garamond Semi-Bold"/>
              <a:cs typeface="EB Garamond Semi-Bold"/>
              <a:sym typeface="EB Garamond Semi-Bold"/>
            </a:endParaRPr>
          </a:p>
          <a:p>
            <a:pPr marL="561339" lvl="1" indent="-280669" algn="l">
              <a:lnSpc>
                <a:spcPts val="2776"/>
              </a:lnSpc>
              <a:buFont typeface="Arial"/>
              <a:buChar char="•"/>
            </a:pPr>
            <a:r>
              <a:rPr lang="en-US" sz="2599" b="1">
                <a:solidFill>
                  <a:srgbClr val="000000"/>
                </a:solidFill>
                <a:latin typeface="EB Garamond Semi-Bold"/>
                <a:ea typeface="EB Garamond Semi-Bold"/>
                <a:cs typeface="EB Garamond Semi-Bold"/>
                <a:sym typeface="EB Garamond Semi-Bold"/>
              </a:rPr>
              <a:t>*Acreage includes entire property under easement</a:t>
            </a:r>
          </a:p>
          <a:p>
            <a:pPr algn="l">
              <a:lnSpc>
                <a:spcPts val="2776"/>
              </a:lnSpc>
            </a:pPr>
            <a:endParaRPr lang="en-US" sz="2599" b="1">
              <a:solidFill>
                <a:srgbClr val="000000"/>
              </a:solidFill>
              <a:latin typeface="EB Garamond Semi-Bold"/>
              <a:ea typeface="EB Garamond Semi-Bold"/>
              <a:cs typeface="EB Garamond Semi-Bold"/>
              <a:sym typeface="EB Garamond Semi-Bold"/>
            </a:endParaRPr>
          </a:p>
          <a:p>
            <a:pPr marL="561339" lvl="1" indent="-280669" algn="l">
              <a:lnSpc>
                <a:spcPts val="2776"/>
              </a:lnSpc>
              <a:buFont typeface="Arial"/>
              <a:buChar char="•"/>
            </a:pPr>
            <a:r>
              <a:rPr lang="en-US" sz="2599" b="1">
                <a:solidFill>
                  <a:srgbClr val="000000"/>
                </a:solidFill>
                <a:latin typeface="EB Garamond Semi-Bold"/>
                <a:ea typeface="EB Garamond Semi-Bold"/>
                <a:cs typeface="EB Garamond Semi-Bold"/>
                <a:sym typeface="EB Garamond Semi-Bold"/>
              </a:rPr>
              <a:t>Focus on properties from Central Florida to Southern Georgia</a:t>
            </a:r>
          </a:p>
          <a:p>
            <a:pPr algn="l">
              <a:lnSpc>
                <a:spcPts val="2776"/>
              </a:lnSpc>
            </a:pPr>
            <a:endParaRPr lang="en-US" sz="2599" b="1">
              <a:solidFill>
                <a:srgbClr val="000000"/>
              </a:solidFill>
              <a:latin typeface="EB Garamond Semi-Bold"/>
              <a:ea typeface="EB Garamond Semi-Bold"/>
              <a:cs typeface="EB Garamond Semi-Bold"/>
              <a:sym typeface="EB Garamond Semi-Bold"/>
            </a:endParaRPr>
          </a:p>
          <a:p>
            <a:pPr marL="561339" lvl="1" indent="-280669" algn="l">
              <a:lnSpc>
                <a:spcPts val="2776"/>
              </a:lnSpc>
              <a:buFont typeface="Arial"/>
              <a:buChar char="•"/>
            </a:pPr>
            <a:r>
              <a:rPr lang="en-US" sz="2599" b="1">
                <a:solidFill>
                  <a:srgbClr val="000000"/>
                </a:solidFill>
                <a:latin typeface="EB Garamond Semi-Bold"/>
                <a:ea typeface="EB Garamond Semi-Bold"/>
                <a:cs typeface="EB Garamond Semi-Bold"/>
                <a:sym typeface="EB Garamond Semi-Bold"/>
              </a:rPr>
              <a:t>No prescribed fire component although some properties had experienced fire in the past</a:t>
            </a:r>
          </a:p>
          <a:p>
            <a:pPr algn="l">
              <a:lnSpc>
                <a:spcPts val="2776"/>
              </a:lnSpc>
            </a:pPr>
            <a:endParaRPr lang="en-US" sz="2599" b="1">
              <a:solidFill>
                <a:srgbClr val="000000"/>
              </a:solidFill>
              <a:latin typeface="EB Garamond Semi-Bold"/>
              <a:ea typeface="EB Garamond Semi-Bold"/>
              <a:cs typeface="EB Garamond Semi-Bold"/>
              <a:sym typeface="EB Garamond Semi-Bold"/>
            </a:endParaRPr>
          </a:p>
          <a:p>
            <a:pPr marL="561339" lvl="1" indent="-280669" algn="l">
              <a:lnSpc>
                <a:spcPts val="2776"/>
              </a:lnSpc>
              <a:buFont typeface="Arial"/>
              <a:buChar char="•"/>
            </a:pPr>
            <a:r>
              <a:rPr lang="en-US" sz="2599" b="1">
                <a:solidFill>
                  <a:srgbClr val="000000"/>
                </a:solidFill>
                <a:latin typeface="EB Garamond Semi-Bold"/>
                <a:ea typeface="EB Garamond Semi-Bold"/>
                <a:cs typeface="EB Garamond Semi-Bold"/>
                <a:sym typeface="EB Garamond Semi-Bold"/>
              </a:rPr>
              <a:t>Virtual public outreach events focused on eBird</a:t>
            </a:r>
          </a:p>
          <a:p>
            <a:pPr algn="l">
              <a:lnSpc>
                <a:spcPts val="2776"/>
              </a:lnSpc>
            </a:pPr>
            <a:endParaRPr lang="en-US" sz="2599" b="1">
              <a:solidFill>
                <a:srgbClr val="000000"/>
              </a:solidFill>
              <a:latin typeface="EB Garamond Semi-Bold"/>
              <a:ea typeface="EB Garamond Semi-Bold"/>
              <a:cs typeface="EB Garamond Semi-Bold"/>
              <a:sym typeface="EB Garamond Semi-Bold"/>
            </a:endParaRPr>
          </a:p>
          <a:p>
            <a:pPr algn="l">
              <a:lnSpc>
                <a:spcPts val="2776"/>
              </a:lnSpc>
            </a:pPr>
            <a:endParaRPr lang="en-US" sz="2599" b="1">
              <a:solidFill>
                <a:srgbClr val="000000"/>
              </a:solidFill>
              <a:latin typeface="EB Garamond Semi-Bold"/>
              <a:ea typeface="EB Garamond Semi-Bold"/>
              <a:cs typeface="EB Garamond Semi-Bold"/>
              <a:sym typeface="EB Garamond Semi-Bold"/>
            </a:endParaRPr>
          </a:p>
          <a:p>
            <a:pPr algn="l">
              <a:lnSpc>
                <a:spcPts val="2776"/>
              </a:lnSpc>
            </a:pPr>
            <a:endParaRPr lang="en-US" sz="2599" b="1">
              <a:solidFill>
                <a:srgbClr val="000000"/>
              </a:solidFill>
              <a:latin typeface="EB Garamond Semi-Bold"/>
              <a:ea typeface="EB Garamond Semi-Bold"/>
              <a:cs typeface="EB Garamond Semi-Bold"/>
              <a:sym typeface="EB Garamond Semi-Bold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13316505" cy="10287000"/>
          </a:xfrm>
          <a:custGeom>
            <a:avLst/>
            <a:gdLst/>
            <a:ahLst/>
            <a:cxnLst/>
            <a:rect l="l" t="t" r="r" b="b"/>
            <a:pathLst>
              <a:path w="13316505" h="10287000">
                <a:moveTo>
                  <a:pt x="0" y="0"/>
                </a:moveTo>
                <a:lnTo>
                  <a:pt x="13316505" y="0"/>
                </a:lnTo>
                <a:lnTo>
                  <a:pt x="1331650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3316505" y="189469"/>
            <a:ext cx="4971495" cy="100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00"/>
              </a:lnSpc>
            </a:pPr>
            <a:r>
              <a:rPr lang="en-US" sz="6500">
                <a:solidFill>
                  <a:srgbClr val="000000"/>
                </a:solidFill>
                <a:latin typeface="Frutiger Cn"/>
                <a:ea typeface="Frutiger Cn"/>
                <a:cs typeface="Frutiger Cn"/>
                <a:sym typeface="Frutiger Cn"/>
              </a:rPr>
              <a:t>Phase I</a:t>
            </a:r>
          </a:p>
        </p:txBody>
      </p:sp>
      <p:sp>
        <p:nvSpPr>
          <p:cNvPr id="5" name="Freeform 5"/>
          <p:cNvSpPr/>
          <p:nvPr/>
        </p:nvSpPr>
        <p:spPr>
          <a:xfrm>
            <a:off x="14827633" y="8104541"/>
            <a:ext cx="1949239" cy="1949239"/>
          </a:xfrm>
          <a:custGeom>
            <a:avLst/>
            <a:gdLst/>
            <a:ahLst/>
            <a:cxnLst/>
            <a:rect l="l" t="t" r="r" b="b"/>
            <a:pathLst>
              <a:path w="1949239" h="1949239">
                <a:moveTo>
                  <a:pt x="0" y="0"/>
                </a:moveTo>
                <a:lnTo>
                  <a:pt x="1949239" y="0"/>
                </a:lnTo>
                <a:lnTo>
                  <a:pt x="1949239" y="1949239"/>
                </a:lnTo>
                <a:lnTo>
                  <a:pt x="0" y="19492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AA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65782" y="1576388"/>
            <a:ext cx="4767719" cy="6356958"/>
          </a:xfrm>
          <a:custGeom>
            <a:avLst/>
            <a:gdLst/>
            <a:ahLst/>
            <a:cxnLst/>
            <a:rect l="l" t="t" r="r" b="b"/>
            <a:pathLst>
              <a:path w="4767719" h="6356958">
                <a:moveTo>
                  <a:pt x="0" y="0"/>
                </a:moveTo>
                <a:lnTo>
                  <a:pt x="4767718" y="0"/>
                </a:lnTo>
                <a:lnTo>
                  <a:pt x="4767718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>
            <a:off x="5288285" y="3710309"/>
            <a:ext cx="4767719" cy="6356958"/>
          </a:xfrm>
          <a:custGeom>
            <a:avLst/>
            <a:gdLst/>
            <a:ahLst/>
            <a:cxnLst/>
            <a:rect l="l" t="t" r="r" b="b"/>
            <a:pathLst>
              <a:path w="4767719" h="6356958">
                <a:moveTo>
                  <a:pt x="0" y="0"/>
                </a:moveTo>
                <a:lnTo>
                  <a:pt x="4767719" y="0"/>
                </a:lnTo>
                <a:lnTo>
                  <a:pt x="4767719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id="4" name="TextBox 4"/>
          <p:cNvSpPr txBox="1"/>
          <p:nvPr/>
        </p:nvSpPr>
        <p:spPr>
          <a:xfrm>
            <a:off x="1618135" y="1147125"/>
            <a:ext cx="2063012" cy="3474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69"/>
              </a:lnSpc>
              <a:spcBef>
                <a:spcPct val="0"/>
              </a:spcBef>
            </a:pPr>
            <a:r>
              <a:rPr lang="en-US" sz="2499" b="1" dirty="0">
                <a:solidFill>
                  <a:srgbClr val="000000"/>
                </a:solidFill>
                <a:latin typeface="EB Garamond Semi-Bold"/>
                <a:ea typeface="EB Garamond Semi-Bold"/>
                <a:cs typeface="EB Garamond Semi-Bold"/>
                <a:sym typeface="EB Garamond Semi-Bold"/>
              </a:rPr>
              <a:t>August 2023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0" y="114776"/>
            <a:ext cx="18288000" cy="100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00"/>
              </a:lnSpc>
            </a:pPr>
            <a:r>
              <a:rPr lang="en-US" sz="6500">
                <a:solidFill>
                  <a:srgbClr val="1A2023"/>
                </a:solidFill>
                <a:latin typeface="Frutiger Cn"/>
                <a:ea typeface="Frutiger Cn"/>
                <a:cs typeface="Frutiger Cn"/>
                <a:sym typeface="Frutiger Cn"/>
              </a:rPr>
              <a:t>Taking the Next Steps - ACT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604746" y="3231692"/>
            <a:ext cx="2134795" cy="3474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69"/>
              </a:lnSpc>
              <a:spcBef>
                <a:spcPct val="0"/>
              </a:spcBef>
            </a:pPr>
            <a:r>
              <a:rPr lang="en-US" sz="2499" b="1" dirty="0">
                <a:solidFill>
                  <a:srgbClr val="000000"/>
                </a:solidFill>
                <a:latin typeface="EB Garamond Semi-Bold"/>
                <a:ea typeface="EB Garamond Semi-Bold"/>
                <a:cs typeface="EB Garamond Semi-Bold"/>
                <a:sym typeface="EB Garamond Semi-Bold"/>
              </a:rPr>
              <a:t>October 2023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608160" y="1662425"/>
            <a:ext cx="4069239" cy="10399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69"/>
              </a:lnSpc>
            </a:pPr>
            <a:r>
              <a:rPr lang="en-US" sz="2499" b="1" dirty="0">
                <a:solidFill>
                  <a:srgbClr val="000000"/>
                </a:solidFill>
                <a:latin typeface="EB Garamond Semi-Bold"/>
                <a:ea typeface="EB Garamond Semi-Bold"/>
                <a:cs typeface="EB Garamond Semi-Bold"/>
                <a:sym typeface="EB Garamond Semi-Bold"/>
              </a:rPr>
              <a:t>Crones’ Cradle Conserve</a:t>
            </a:r>
          </a:p>
          <a:p>
            <a:pPr algn="ctr">
              <a:lnSpc>
                <a:spcPts val="2669"/>
              </a:lnSpc>
            </a:pPr>
            <a:r>
              <a:rPr lang="en-US" sz="2499" b="1" dirty="0">
                <a:solidFill>
                  <a:srgbClr val="000000"/>
                </a:solidFill>
                <a:latin typeface="EB Garamond Semi-Bold"/>
                <a:ea typeface="EB Garamond Semi-Bold"/>
                <a:cs typeface="EB Garamond Semi-Bold"/>
                <a:sym typeface="EB Garamond Semi-Bold"/>
              </a:rPr>
              <a:t>760 acres (162-acre burn unit)</a:t>
            </a:r>
          </a:p>
          <a:p>
            <a:pPr algn="ctr">
              <a:lnSpc>
                <a:spcPts val="2669"/>
              </a:lnSpc>
              <a:spcBef>
                <a:spcPct val="0"/>
              </a:spcBef>
            </a:pPr>
            <a:r>
              <a:rPr lang="en-US" sz="2499" b="1" dirty="0">
                <a:solidFill>
                  <a:srgbClr val="000000"/>
                </a:solidFill>
                <a:latin typeface="EB Garamond Semi-Bold"/>
                <a:ea typeface="EB Garamond Semi-Bold"/>
                <a:cs typeface="EB Garamond Semi-Bold"/>
                <a:sym typeface="EB Garamond Semi-Bold"/>
              </a:rPr>
              <a:t>Marion County, FL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313179" y="6196790"/>
            <a:ext cx="3860021" cy="3474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669"/>
              </a:lnSpc>
              <a:spcBef>
                <a:spcPct val="0"/>
              </a:spcBef>
            </a:pPr>
            <a:r>
              <a:rPr lang="en-US" sz="2499" b="1" dirty="0">
                <a:solidFill>
                  <a:srgbClr val="000000"/>
                </a:solidFill>
                <a:latin typeface="EB Garamond Semi-Bold"/>
                <a:ea typeface="EB Garamond Semi-Bold"/>
                <a:cs typeface="EB Garamond Semi-Bold"/>
                <a:sym typeface="EB Garamond Semi-Bold"/>
              </a:rPr>
              <a:t>Phase 2 Target Bird Species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388353" y="7141202"/>
            <a:ext cx="7575438" cy="2349066"/>
            <a:chOff x="0" y="0"/>
            <a:chExt cx="10100584" cy="313208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501943" cy="2706047"/>
            </a:xfrm>
            <a:custGeom>
              <a:avLst/>
              <a:gdLst/>
              <a:ahLst/>
              <a:cxnLst/>
              <a:rect l="l" t="t" r="r" b="b"/>
              <a:pathLst>
                <a:path w="3501943" h="2706047">
                  <a:moveTo>
                    <a:pt x="0" y="0"/>
                  </a:moveTo>
                  <a:lnTo>
                    <a:pt x="3501943" y="0"/>
                  </a:lnTo>
                  <a:lnTo>
                    <a:pt x="3501943" y="2706047"/>
                  </a:lnTo>
                  <a:lnTo>
                    <a:pt x="0" y="27060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11" name="TextBox 11"/>
            <p:cNvSpPr txBox="1"/>
            <p:nvPr/>
          </p:nvSpPr>
          <p:spPr>
            <a:xfrm>
              <a:off x="1407117" y="2669808"/>
              <a:ext cx="7608993" cy="4622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69"/>
                </a:lnSpc>
                <a:spcBef>
                  <a:spcPct val="0"/>
                </a:spcBef>
              </a:pPr>
              <a:r>
                <a:rPr lang="en-US" sz="2499" b="1">
                  <a:solidFill>
                    <a:srgbClr val="000000"/>
                  </a:solidFill>
                  <a:latin typeface="EB Garamond Semi-Bold"/>
                  <a:ea typeface="EB Garamond Semi-Bold"/>
                  <a:cs typeface="EB Garamond Semi-Bold"/>
                  <a:sym typeface="EB Garamond Semi-Bold"/>
                </a:rPr>
                <a:t>Kevin Guinn, </a:t>
              </a:r>
              <a:r>
                <a:rPr lang="en-US" sz="2499">
                  <a:solidFill>
                    <a:srgbClr val="000000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Crones’ Cradle Land Manager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626533" y="397984"/>
              <a:ext cx="6474051" cy="19481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69"/>
                </a:lnSpc>
              </a:pPr>
              <a:r>
                <a:rPr lang="en-US" sz="2499" b="1">
                  <a:solidFill>
                    <a:srgbClr val="000000"/>
                  </a:solidFill>
                  <a:latin typeface="EB Garamond Semi-Bold"/>
                  <a:ea typeface="EB Garamond Semi-Bold"/>
                  <a:cs typeface="EB Garamond Semi-Bold"/>
                  <a:sym typeface="EB Garamond Semi-Bold"/>
                </a:rPr>
                <a:t>On growing season burns: </a:t>
              </a:r>
            </a:p>
            <a:p>
              <a:pPr algn="l">
                <a:lnSpc>
                  <a:spcPts val="961"/>
                </a:lnSpc>
              </a:pPr>
              <a:endParaRPr lang="en-US" sz="2499" b="1">
                <a:solidFill>
                  <a:srgbClr val="000000"/>
                </a:solidFill>
                <a:latin typeface="EB Garamond Semi-Bold"/>
                <a:ea typeface="EB Garamond Semi-Bold"/>
                <a:cs typeface="EB Garamond Semi-Bold"/>
                <a:sym typeface="EB Garamond Semi-Bold"/>
              </a:endParaRPr>
            </a:p>
            <a:p>
              <a:pPr algn="l">
                <a:lnSpc>
                  <a:spcPts val="2669"/>
                </a:lnSpc>
                <a:spcBef>
                  <a:spcPct val="0"/>
                </a:spcBef>
              </a:pPr>
              <a:r>
                <a:rPr lang="en-US" sz="2499" i="1">
                  <a:solidFill>
                    <a:srgbClr val="000000"/>
                  </a:solidFill>
                  <a:latin typeface="EB Garamond Italics"/>
                  <a:ea typeface="EB Garamond Italics"/>
                  <a:cs typeface="EB Garamond Italics"/>
                  <a:sym typeface="EB Garamond Italics"/>
                </a:rPr>
                <a:t>“From a wildlife aspect, it’s what you’re looking for. It’s not about if we really like it, it’s about if they really like it.”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10255394" y="1302544"/>
            <a:ext cx="7837129" cy="4665646"/>
          </a:xfrm>
          <a:custGeom>
            <a:avLst/>
            <a:gdLst/>
            <a:ahLst/>
            <a:cxnLst/>
            <a:rect l="l" t="t" r="r" b="b"/>
            <a:pathLst>
              <a:path w="7837129" h="4665646">
                <a:moveTo>
                  <a:pt x="0" y="0"/>
                </a:moveTo>
                <a:lnTo>
                  <a:pt x="7837129" y="0"/>
                </a:lnTo>
                <a:lnTo>
                  <a:pt x="7837129" y="4665646"/>
                </a:lnTo>
                <a:lnTo>
                  <a:pt x="0" y="46656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54080" y="8283680"/>
            <a:ext cx="1949239" cy="1949239"/>
          </a:xfrm>
          <a:custGeom>
            <a:avLst/>
            <a:gdLst/>
            <a:ahLst/>
            <a:cxnLst/>
            <a:rect l="l" t="t" r="r" b="b"/>
            <a:pathLst>
              <a:path w="1949239" h="1949239">
                <a:moveTo>
                  <a:pt x="0" y="0"/>
                </a:moveTo>
                <a:lnTo>
                  <a:pt x="1949240" y="0"/>
                </a:lnTo>
                <a:lnTo>
                  <a:pt x="1949240" y="1949240"/>
                </a:lnTo>
                <a:lnTo>
                  <a:pt x="0" y="194924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AA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1297" y="8139679"/>
            <a:ext cx="1949239" cy="1949239"/>
          </a:xfrm>
          <a:custGeom>
            <a:avLst/>
            <a:gdLst/>
            <a:ahLst/>
            <a:cxnLst/>
            <a:rect l="l" t="t" r="r" b="b"/>
            <a:pathLst>
              <a:path w="1949239" h="1949239">
                <a:moveTo>
                  <a:pt x="0" y="0"/>
                </a:moveTo>
                <a:lnTo>
                  <a:pt x="1949239" y="0"/>
                </a:lnTo>
                <a:lnTo>
                  <a:pt x="1949239" y="1949239"/>
                </a:lnTo>
                <a:lnTo>
                  <a:pt x="0" y="19492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056587" y="5146283"/>
            <a:ext cx="7807082" cy="4467790"/>
          </a:xfrm>
          <a:custGeom>
            <a:avLst/>
            <a:gdLst/>
            <a:ahLst/>
            <a:cxnLst/>
            <a:rect l="l" t="t" r="r" b="b"/>
            <a:pathLst>
              <a:path w="7807082" h="4467790">
                <a:moveTo>
                  <a:pt x="0" y="0"/>
                </a:moveTo>
                <a:lnTo>
                  <a:pt x="7807081" y="0"/>
                </a:lnTo>
                <a:lnTo>
                  <a:pt x="7807081" y="4467790"/>
                </a:lnTo>
                <a:lnTo>
                  <a:pt x="0" y="44677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608" r="-4396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5565998" y="172073"/>
            <a:ext cx="6094077" cy="4575980"/>
          </a:xfrm>
          <a:custGeom>
            <a:avLst/>
            <a:gdLst/>
            <a:ahLst/>
            <a:cxnLst/>
            <a:rect l="l" t="t" r="r" b="b"/>
            <a:pathLst>
              <a:path w="6094077" h="4575980">
                <a:moveTo>
                  <a:pt x="0" y="0"/>
                </a:moveTo>
                <a:lnTo>
                  <a:pt x="6094077" y="0"/>
                </a:lnTo>
                <a:lnTo>
                  <a:pt x="6094077" y="4575980"/>
                </a:lnTo>
                <a:lnTo>
                  <a:pt x="0" y="45759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1793916" y="172073"/>
            <a:ext cx="6069752" cy="4583282"/>
          </a:xfrm>
          <a:custGeom>
            <a:avLst/>
            <a:gdLst/>
            <a:ahLst/>
            <a:cxnLst/>
            <a:rect l="l" t="t" r="r" b="b"/>
            <a:pathLst>
              <a:path w="6069752" h="4583282">
                <a:moveTo>
                  <a:pt x="0" y="0"/>
                </a:moveTo>
                <a:lnTo>
                  <a:pt x="6069752" y="0"/>
                </a:lnTo>
                <a:lnTo>
                  <a:pt x="6069752" y="4583283"/>
                </a:lnTo>
                <a:lnTo>
                  <a:pt x="0" y="458328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2820257" y="5143500"/>
            <a:ext cx="6456421" cy="4859094"/>
          </a:xfrm>
          <a:custGeom>
            <a:avLst/>
            <a:gdLst/>
            <a:ahLst/>
            <a:cxnLst/>
            <a:rect l="l" t="t" r="r" b="b"/>
            <a:pathLst>
              <a:path w="6456421" h="4859094">
                <a:moveTo>
                  <a:pt x="0" y="0"/>
                </a:moveTo>
                <a:lnTo>
                  <a:pt x="6456421" y="0"/>
                </a:lnTo>
                <a:lnTo>
                  <a:pt x="6456421" y="4859094"/>
                </a:lnTo>
                <a:lnTo>
                  <a:pt x="0" y="485909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93506" y="162548"/>
            <a:ext cx="5055549" cy="29813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800"/>
              </a:lnSpc>
            </a:pPr>
            <a:r>
              <a:rPr lang="en-US" sz="6500" dirty="0">
                <a:solidFill>
                  <a:srgbClr val="000000"/>
                </a:solidFill>
                <a:latin typeface="Frutiger Cn"/>
                <a:ea typeface="Frutiger Cn"/>
                <a:cs typeface="Frutiger Cn"/>
                <a:sym typeface="Frutiger Cn"/>
              </a:rPr>
              <a:t>The Flame Spreads - Tall Timbers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056587" y="9751733"/>
            <a:ext cx="3964213" cy="3474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669"/>
              </a:lnSpc>
              <a:spcBef>
                <a:spcPct val="0"/>
              </a:spcBef>
            </a:pPr>
            <a:r>
              <a:rPr lang="en-US" sz="2499" b="1" dirty="0">
                <a:solidFill>
                  <a:srgbClr val="000000"/>
                </a:solidFill>
                <a:latin typeface="EB Garamond Semi-Bold"/>
                <a:ea typeface="EB Garamond Semi-Bold"/>
                <a:cs typeface="EB Garamond Semi-Bold"/>
                <a:sym typeface="EB Garamond Semi-Bold"/>
              </a:rPr>
              <a:t>Phase 2 Bird Survey Results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596602" y="3181973"/>
            <a:ext cx="2148470" cy="1337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9"/>
              </a:lnSpc>
              <a:spcBef>
                <a:spcPct val="0"/>
              </a:spcBef>
            </a:pPr>
            <a:r>
              <a:rPr lang="en-US" sz="2499" b="1">
                <a:solidFill>
                  <a:srgbClr val="000000"/>
                </a:solidFill>
                <a:latin typeface="EB Garamond Semi-Bold"/>
                <a:ea typeface="EB Garamond Semi-Bold"/>
                <a:cs typeface="EB Garamond Semi-Bold"/>
                <a:sym typeface="EB Garamond Semi-Bold"/>
              </a:rPr>
              <a:t>Growing season fire with pre- and post-burn bird surveys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53194" y="6897260"/>
            <a:ext cx="986013" cy="1003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9"/>
              </a:lnSpc>
              <a:spcBef>
                <a:spcPct val="0"/>
              </a:spcBef>
            </a:pPr>
            <a:r>
              <a:rPr lang="en-US" sz="2499" b="1">
                <a:solidFill>
                  <a:srgbClr val="000000"/>
                </a:solidFill>
                <a:latin typeface="EB Garamond Semi-Bold"/>
                <a:ea typeface="EB Garamond Semi-Bold"/>
                <a:cs typeface="EB Garamond Semi-Bold"/>
                <a:sym typeface="EB Garamond Semi-Bold"/>
              </a:rPr>
              <a:t>After the burn</a:t>
            </a:r>
          </a:p>
        </p:txBody>
      </p:sp>
      <p:grpSp>
        <p:nvGrpSpPr>
          <p:cNvPr id="11" name="Group 11"/>
          <p:cNvGrpSpPr/>
          <p:nvPr/>
        </p:nvGrpSpPr>
        <p:grpSpPr>
          <a:xfrm rot="5400000">
            <a:off x="1972286" y="7015509"/>
            <a:ext cx="729337" cy="729337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0" y="406400"/>
                  </a:lnTo>
                  <a:lnTo>
                    <a:pt x="203200" y="406400"/>
                  </a:lnTo>
                  <a:lnTo>
                    <a:pt x="203200" y="812800"/>
                  </a:lnTo>
                  <a:lnTo>
                    <a:pt x="609600" y="812800"/>
                  </a:lnTo>
                  <a:lnTo>
                    <a:pt x="609600" y="406400"/>
                  </a:lnTo>
                  <a:lnTo>
                    <a:pt x="81280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627835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203200" y="139700"/>
              <a:ext cx="406400" cy="673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5400000">
            <a:off x="4745072" y="3466910"/>
            <a:ext cx="729337" cy="729337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0" y="406400"/>
                  </a:lnTo>
                  <a:lnTo>
                    <a:pt x="203200" y="406400"/>
                  </a:lnTo>
                  <a:lnTo>
                    <a:pt x="203200" y="812800"/>
                  </a:lnTo>
                  <a:lnTo>
                    <a:pt x="609600" y="812800"/>
                  </a:lnTo>
                  <a:lnTo>
                    <a:pt x="609600" y="406400"/>
                  </a:lnTo>
                  <a:lnTo>
                    <a:pt x="81280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627835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203200" y="139700"/>
              <a:ext cx="406400" cy="673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9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0045473" y="4875197"/>
            <a:ext cx="1614602" cy="162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1"/>
              </a:lnSpc>
              <a:spcBef>
                <a:spcPct val="0"/>
              </a:spcBef>
            </a:pPr>
            <a:r>
              <a:rPr lang="en-US" sz="1200" b="1" i="1">
                <a:solidFill>
                  <a:srgbClr val="000000"/>
                </a:solidFill>
                <a:latin typeface="EB Garamond Semi-Bold Italics"/>
                <a:ea typeface="EB Garamond Semi-Bold Italics"/>
                <a:cs typeface="EB Garamond Semi-Bold Italics"/>
                <a:sym typeface="EB Garamond Semi-Bold Italics"/>
              </a:rPr>
              <a:t>Photo by Heather Levy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6249066" y="4875197"/>
            <a:ext cx="1614602" cy="162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81"/>
              </a:lnSpc>
              <a:spcBef>
                <a:spcPct val="0"/>
              </a:spcBef>
            </a:pPr>
            <a:r>
              <a:rPr lang="en-US" sz="1200" b="1" i="1">
                <a:solidFill>
                  <a:srgbClr val="000000"/>
                </a:solidFill>
                <a:latin typeface="EB Garamond Semi-Bold Italics"/>
                <a:ea typeface="EB Garamond Semi-Bold Italics"/>
                <a:cs typeface="EB Garamond Semi-Bold Italics"/>
                <a:sym typeface="EB Garamond Semi-Bold Italics"/>
              </a:rPr>
              <a:t>Photo by Peter Kleinhenz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863536" y="4875197"/>
            <a:ext cx="1614602" cy="162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81"/>
              </a:lnSpc>
              <a:spcBef>
                <a:spcPct val="0"/>
              </a:spcBef>
            </a:pPr>
            <a:r>
              <a:rPr lang="en-US" sz="1200" b="1" i="1">
                <a:solidFill>
                  <a:srgbClr val="000000"/>
                </a:solidFill>
                <a:latin typeface="EB Garamond Semi-Bold Italics"/>
                <a:ea typeface="EB Garamond Semi-Bold Italics"/>
                <a:cs typeface="EB Garamond Semi-Bold Italics"/>
                <a:sym typeface="EB Garamond Semi-Bold Italics"/>
              </a:rPr>
              <a:t>Photo by Helen Roth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AA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1469" y="1573358"/>
            <a:ext cx="4748558" cy="6701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1339" lvl="1" indent="-280669" algn="l">
              <a:lnSpc>
                <a:spcPts val="2776"/>
              </a:lnSpc>
              <a:buFont typeface="Arial"/>
              <a:buChar char="•"/>
            </a:pPr>
            <a:r>
              <a:rPr lang="en-US" sz="2599" b="1">
                <a:solidFill>
                  <a:srgbClr val="000000"/>
                </a:solidFill>
                <a:latin typeface="EB Garamond Semi-Bold"/>
                <a:ea typeface="EB Garamond Semi-Bold"/>
                <a:cs typeface="EB Garamond Semi-Bold"/>
                <a:sym typeface="EB Garamond Semi-Bold"/>
              </a:rPr>
              <a:t>$25,000 Management &amp; Restoration Grant</a:t>
            </a:r>
          </a:p>
          <a:p>
            <a:pPr algn="l">
              <a:lnSpc>
                <a:spcPts val="2776"/>
              </a:lnSpc>
            </a:pPr>
            <a:endParaRPr lang="en-US" sz="2599" b="1">
              <a:solidFill>
                <a:srgbClr val="000000"/>
              </a:solidFill>
              <a:latin typeface="EB Garamond Semi-Bold"/>
              <a:ea typeface="EB Garamond Semi-Bold"/>
              <a:cs typeface="EB Garamond Semi-Bold"/>
              <a:sym typeface="EB Garamond Semi-Bold"/>
            </a:endParaRPr>
          </a:p>
          <a:p>
            <a:pPr marL="561339" lvl="1" indent="-280669" algn="l">
              <a:lnSpc>
                <a:spcPts val="2776"/>
              </a:lnSpc>
              <a:buFont typeface="Arial"/>
              <a:buChar char="•"/>
            </a:pPr>
            <a:r>
              <a:rPr lang="en-US" sz="2599" b="1">
                <a:solidFill>
                  <a:srgbClr val="000000"/>
                </a:solidFill>
                <a:latin typeface="EB Garamond Semi-Bold"/>
                <a:ea typeface="EB Garamond Semi-Bold"/>
                <a:cs typeface="EB Garamond Semi-Bold"/>
                <a:sym typeface="EB Garamond Semi-Bold"/>
              </a:rPr>
              <a:t>9 properties  surveyed across 2 partner land trusts</a:t>
            </a:r>
          </a:p>
          <a:p>
            <a:pPr algn="l">
              <a:lnSpc>
                <a:spcPts val="2776"/>
              </a:lnSpc>
            </a:pPr>
            <a:endParaRPr lang="en-US" sz="2599" b="1">
              <a:solidFill>
                <a:srgbClr val="000000"/>
              </a:solidFill>
              <a:latin typeface="EB Garamond Semi-Bold"/>
              <a:ea typeface="EB Garamond Semi-Bold"/>
              <a:cs typeface="EB Garamond Semi-Bold"/>
              <a:sym typeface="EB Garamond Semi-Bold"/>
            </a:endParaRPr>
          </a:p>
          <a:p>
            <a:pPr marL="561339" lvl="1" indent="-280669" algn="l">
              <a:lnSpc>
                <a:spcPts val="2776"/>
              </a:lnSpc>
              <a:buFont typeface="Arial"/>
              <a:buChar char="•"/>
            </a:pPr>
            <a:r>
              <a:rPr lang="en-US" sz="2599" b="1">
                <a:solidFill>
                  <a:srgbClr val="000000"/>
                </a:solidFill>
                <a:latin typeface="EB Garamond Semi-Bold"/>
                <a:ea typeface="EB Garamond Semi-Bold"/>
                <a:cs typeface="EB Garamond Semi-Bold"/>
                <a:sym typeface="EB Garamond Semi-Bold"/>
              </a:rPr>
              <a:t>Only burn acreage shown</a:t>
            </a:r>
          </a:p>
          <a:p>
            <a:pPr algn="l">
              <a:lnSpc>
                <a:spcPts val="2776"/>
              </a:lnSpc>
            </a:pPr>
            <a:endParaRPr lang="en-US" sz="2599" b="1">
              <a:solidFill>
                <a:srgbClr val="000000"/>
              </a:solidFill>
              <a:latin typeface="EB Garamond Semi-Bold"/>
              <a:ea typeface="EB Garamond Semi-Bold"/>
              <a:cs typeface="EB Garamond Semi-Bold"/>
              <a:sym typeface="EB Garamond Semi-Bold"/>
            </a:endParaRPr>
          </a:p>
          <a:p>
            <a:pPr marL="561339" lvl="1" indent="-280669" algn="l">
              <a:lnSpc>
                <a:spcPts val="2776"/>
              </a:lnSpc>
              <a:buFont typeface="Arial"/>
              <a:buChar char="•"/>
            </a:pPr>
            <a:r>
              <a:rPr lang="en-US" sz="2599" b="1">
                <a:solidFill>
                  <a:srgbClr val="000000"/>
                </a:solidFill>
                <a:latin typeface="EB Garamond Semi-Bold"/>
                <a:ea typeface="EB Garamond Semi-Bold"/>
                <a:cs typeface="EB Garamond Semi-Bold"/>
                <a:sym typeface="EB Garamond Semi-Bold"/>
              </a:rPr>
              <a:t>Focus on properties from North Central Florida to Southern Georgia</a:t>
            </a:r>
          </a:p>
          <a:p>
            <a:pPr algn="l">
              <a:lnSpc>
                <a:spcPts val="2776"/>
              </a:lnSpc>
            </a:pPr>
            <a:endParaRPr lang="en-US" sz="2599" b="1">
              <a:solidFill>
                <a:srgbClr val="000000"/>
              </a:solidFill>
              <a:latin typeface="EB Garamond Semi-Bold"/>
              <a:ea typeface="EB Garamond Semi-Bold"/>
              <a:cs typeface="EB Garamond Semi-Bold"/>
              <a:sym typeface="EB Garamond Semi-Bold"/>
            </a:endParaRPr>
          </a:p>
          <a:p>
            <a:pPr marL="561339" lvl="1" indent="-280669" algn="l">
              <a:lnSpc>
                <a:spcPts val="2776"/>
              </a:lnSpc>
              <a:buFont typeface="Arial"/>
              <a:buChar char="•"/>
            </a:pPr>
            <a:r>
              <a:rPr lang="en-US" sz="2599" b="1">
                <a:solidFill>
                  <a:srgbClr val="000000"/>
                </a:solidFill>
                <a:latin typeface="EB Garamond Semi-Bold"/>
                <a:ea typeface="EB Garamond Semi-Bold"/>
                <a:cs typeface="EB Garamond Semi-Bold"/>
                <a:sym typeface="EB Garamond Semi-Bold"/>
              </a:rPr>
              <a:t>Story Map helped expand outreach to general public and landowners</a:t>
            </a:r>
          </a:p>
          <a:p>
            <a:pPr algn="l">
              <a:lnSpc>
                <a:spcPts val="2776"/>
              </a:lnSpc>
            </a:pPr>
            <a:endParaRPr lang="en-US" sz="2599" b="1">
              <a:solidFill>
                <a:srgbClr val="000000"/>
              </a:solidFill>
              <a:latin typeface="EB Garamond Semi-Bold"/>
              <a:ea typeface="EB Garamond Semi-Bold"/>
              <a:cs typeface="EB Garamond Semi-Bold"/>
              <a:sym typeface="EB Garamond Semi-Bold"/>
            </a:endParaRPr>
          </a:p>
          <a:p>
            <a:pPr marL="561339" lvl="1" indent="-280669" algn="l">
              <a:lnSpc>
                <a:spcPts val="2776"/>
              </a:lnSpc>
              <a:buFont typeface="Arial"/>
              <a:buChar char="•"/>
            </a:pPr>
            <a:r>
              <a:rPr lang="en-US" sz="2599" b="1">
                <a:solidFill>
                  <a:srgbClr val="000000"/>
                </a:solidFill>
                <a:latin typeface="EB Garamond Semi-Bold"/>
                <a:ea typeface="EB Garamond Semi-Bold"/>
                <a:cs typeface="EB Garamond Semi-Bold"/>
                <a:sym typeface="EB Garamond Semi-Bold"/>
              </a:rPr>
              <a:t>Some challenges associated with 12-month timeline</a:t>
            </a:r>
          </a:p>
          <a:p>
            <a:pPr algn="l">
              <a:lnSpc>
                <a:spcPts val="2776"/>
              </a:lnSpc>
            </a:pPr>
            <a:endParaRPr lang="en-US" sz="2599" b="1">
              <a:solidFill>
                <a:srgbClr val="000000"/>
              </a:solidFill>
              <a:latin typeface="EB Garamond Semi-Bold"/>
              <a:ea typeface="EB Garamond Semi-Bold"/>
              <a:cs typeface="EB Garamond Semi-Bold"/>
              <a:sym typeface="EB Garamond Semi-Bold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1511128" y="8147527"/>
            <a:ext cx="1949239" cy="1949239"/>
          </a:xfrm>
          <a:custGeom>
            <a:avLst/>
            <a:gdLst/>
            <a:ahLst/>
            <a:cxnLst/>
            <a:rect l="l" t="t" r="r" b="b"/>
            <a:pathLst>
              <a:path w="1949239" h="1949239">
                <a:moveTo>
                  <a:pt x="0" y="0"/>
                </a:moveTo>
                <a:lnTo>
                  <a:pt x="1949239" y="0"/>
                </a:lnTo>
                <a:lnTo>
                  <a:pt x="1949239" y="1949239"/>
                </a:lnTo>
                <a:lnTo>
                  <a:pt x="0" y="19492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4971495" y="0"/>
            <a:ext cx="13316505" cy="10287000"/>
          </a:xfrm>
          <a:custGeom>
            <a:avLst/>
            <a:gdLst/>
            <a:ahLst/>
            <a:cxnLst/>
            <a:rect l="l" t="t" r="r" b="b"/>
            <a:pathLst>
              <a:path w="13316505" h="10287000">
                <a:moveTo>
                  <a:pt x="0" y="0"/>
                </a:moveTo>
                <a:lnTo>
                  <a:pt x="13316505" y="0"/>
                </a:lnTo>
                <a:lnTo>
                  <a:pt x="1331650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0" y="212557"/>
            <a:ext cx="4971495" cy="100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00"/>
              </a:lnSpc>
            </a:pPr>
            <a:r>
              <a:rPr lang="en-US" sz="6500">
                <a:solidFill>
                  <a:srgbClr val="000000"/>
                </a:solidFill>
                <a:latin typeface="Frutiger Cn"/>
                <a:ea typeface="Frutiger Cn"/>
                <a:cs typeface="Frutiger Cn"/>
                <a:sym typeface="Frutiger Cn"/>
              </a:rPr>
              <a:t>Phase 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AA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1297" y="8139679"/>
            <a:ext cx="1949239" cy="1949239"/>
          </a:xfrm>
          <a:custGeom>
            <a:avLst/>
            <a:gdLst/>
            <a:ahLst/>
            <a:cxnLst/>
            <a:rect l="l" t="t" r="r" b="b"/>
            <a:pathLst>
              <a:path w="1949239" h="1949239">
                <a:moveTo>
                  <a:pt x="0" y="0"/>
                </a:moveTo>
                <a:lnTo>
                  <a:pt x="1949239" y="0"/>
                </a:lnTo>
                <a:lnTo>
                  <a:pt x="1949239" y="1949239"/>
                </a:lnTo>
                <a:lnTo>
                  <a:pt x="0" y="19492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376761" y="6190440"/>
            <a:ext cx="6297370" cy="3914865"/>
          </a:xfrm>
          <a:custGeom>
            <a:avLst/>
            <a:gdLst/>
            <a:ahLst/>
            <a:cxnLst/>
            <a:rect l="l" t="t" r="r" b="b"/>
            <a:pathLst>
              <a:path w="6297370" h="3914865">
                <a:moveTo>
                  <a:pt x="0" y="0"/>
                </a:moveTo>
                <a:lnTo>
                  <a:pt x="6297369" y="0"/>
                </a:lnTo>
                <a:lnTo>
                  <a:pt x="6297369" y="3914865"/>
                </a:lnTo>
                <a:lnTo>
                  <a:pt x="0" y="391486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>
            <a:off x="11418802" y="6190440"/>
            <a:ext cx="6588833" cy="3914865"/>
          </a:xfrm>
          <a:custGeom>
            <a:avLst/>
            <a:gdLst/>
            <a:ahLst/>
            <a:cxnLst/>
            <a:rect l="l" t="t" r="r" b="b"/>
            <a:pathLst>
              <a:path w="6588833" h="3914865">
                <a:moveTo>
                  <a:pt x="0" y="0"/>
                </a:moveTo>
                <a:lnTo>
                  <a:pt x="6588832" y="0"/>
                </a:lnTo>
                <a:lnTo>
                  <a:pt x="6588832" y="3914865"/>
                </a:lnTo>
                <a:lnTo>
                  <a:pt x="0" y="391486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>
            <a:off x="185660" y="1442662"/>
            <a:ext cx="5718193" cy="4467790"/>
          </a:xfrm>
          <a:custGeom>
            <a:avLst/>
            <a:gdLst/>
            <a:ahLst/>
            <a:cxnLst/>
            <a:rect l="l" t="t" r="r" b="b"/>
            <a:pathLst>
              <a:path w="5718193" h="4467790">
                <a:moveTo>
                  <a:pt x="0" y="0"/>
                </a:moveTo>
                <a:lnTo>
                  <a:pt x="5718193" y="0"/>
                </a:lnTo>
                <a:lnTo>
                  <a:pt x="5718193" y="4467790"/>
                </a:lnTo>
                <a:lnTo>
                  <a:pt x="0" y="446779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4177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grpSp>
        <p:nvGrpSpPr>
          <p:cNvPr id="6" name="Group 6"/>
          <p:cNvGrpSpPr/>
          <p:nvPr/>
        </p:nvGrpSpPr>
        <p:grpSpPr>
          <a:xfrm>
            <a:off x="9532102" y="9401022"/>
            <a:ext cx="843307" cy="523432"/>
            <a:chOff x="0" y="0"/>
            <a:chExt cx="736600" cy="4572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36600" cy="457200"/>
            </a:xfrm>
            <a:custGeom>
              <a:avLst/>
              <a:gdLst/>
              <a:ahLst/>
              <a:cxnLst/>
              <a:rect l="l" t="t" r="r" b="b"/>
              <a:pathLst>
                <a:path w="736600" h="457200">
                  <a:moveTo>
                    <a:pt x="736600" y="228606"/>
                  </a:moveTo>
                  <a:lnTo>
                    <a:pt x="476634" y="457200"/>
                  </a:lnTo>
                  <a:lnTo>
                    <a:pt x="492392" y="332453"/>
                  </a:lnTo>
                  <a:lnTo>
                    <a:pt x="244208" y="332453"/>
                  </a:lnTo>
                  <a:lnTo>
                    <a:pt x="259966" y="457200"/>
                  </a:lnTo>
                  <a:lnTo>
                    <a:pt x="0" y="228606"/>
                  </a:lnTo>
                  <a:lnTo>
                    <a:pt x="259966" y="0"/>
                  </a:lnTo>
                  <a:lnTo>
                    <a:pt x="244196" y="124785"/>
                  </a:lnTo>
                  <a:lnTo>
                    <a:pt x="492404" y="124785"/>
                  </a:lnTo>
                  <a:lnTo>
                    <a:pt x="476634" y="0"/>
                  </a:lnTo>
                  <a:lnTo>
                    <a:pt x="736600" y="228606"/>
                  </a:lnTo>
                  <a:close/>
                </a:path>
              </a:pathLst>
            </a:custGeom>
            <a:solidFill>
              <a:srgbClr val="627835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114300" y="165100"/>
              <a:ext cx="508000" cy="165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456923" y="6698169"/>
            <a:ext cx="729337" cy="729337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0" y="406400"/>
                  </a:lnTo>
                  <a:lnTo>
                    <a:pt x="203200" y="406400"/>
                  </a:lnTo>
                  <a:lnTo>
                    <a:pt x="203200" y="812800"/>
                  </a:lnTo>
                  <a:lnTo>
                    <a:pt x="609600" y="812800"/>
                  </a:lnTo>
                  <a:lnTo>
                    <a:pt x="609600" y="406400"/>
                  </a:lnTo>
                  <a:lnTo>
                    <a:pt x="81280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627835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203200" y="139700"/>
              <a:ext cx="406400" cy="673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232656" y="1707134"/>
            <a:ext cx="5884249" cy="3926290"/>
            <a:chOff x="0" y="0"/>
            <a:chExt cx="7845666" cy="5235053"/>
          </a:xfrm>
        </p:grpSpPr>
        <p:sp>
          <p:nvSpPr>
            <p:cNvPr id="13" name="Freeform 13"/>
            <p:cNvSpPr/>
            <p:nvPr/>
          </p:nvSpPr>
          <p:spPr>
            <a:xfrm>
              <a:off x="5211210" y="2534298"/>
              <a:ext cx="2604902" cy="2531965"/>
            </a:xfrm>
            <a:custGeom>
              <a:avLst/>
              <a:gdLst/>
              <a:ahLst/>
              <a:cxnLst/>
              <a:rect l="l" t="t" r="r" b="b"/>
              <a:pathLst>
                <a:path w="2604902" h="2531965">
                  <a:moveTo>
                    <a:pt x="0" y="0"/>
                  </a:moveTo>
                  <a:lnTo>
                    <a:pt x="2604902" y="0"/>
                  </a:lnTo>
                  <a:lnTo>
                    <a:pt x="2604902" y="2531965"/>
                  </a:lnTo>
                  <a:lnTo>
                    <a:pt x="0" y="25319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14" name="Freeform 14"/>
            <p:cNvSpPr/>
            <p:nvPr/>
          </p:nvSpPr>
          <p:spPr>
            <a:xfrm>
              <a:off x="2866120" y="2480248"/>
              <a:ext cx="2201949" cy="2640066"/>
            </a:xfrm>
            <a:custGeom>
              <a:avLst/>
              <a:gdLst/>
              <a:ahLst/>
              <a:cxnLst/>
              <a:rect l="l" t="t" r="r" b="b"/>
              <a:pathLst>
                <a:path w="2201949" h="2640066">
                  <a:moveTo>
                    <a:pt x="0" y="0"/>
                  </a:moveTo>
                  <a:lnTo>
                    <a:pt x="2201949" y="0"/>
                  </a:lnTo>
                  <a:lnTo>
                    <a:pt x="2201949" y="2640066"/>
                  </a:lnTo>
                  <a:lnTo>
                    <a:pt x="0" y="26400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58647" r="-57166"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>
              <a:off x="345537" y="194687"/>
              <a:ext cx="2192749" cy="2170821"/>
            </a:xfrm>
            <a:custGeom>
              <a:avLst/>
              <a:gdLst/>
              <a:ahLst/>
              <a:cxnLst/>
              <a:rect l="l" t="t" r="r" b="b"/>
              <a:pathLst>
                <a:path w="2192749" h="2170821">
                  <a:moveTo>
                    <a:pt x="0" y="0"/>
                  </a:moveTo>
                  <a:lnTo>
                    <a:pt x="2192748" y="0"/>
                  </a:lnTo>
                  <a:lnTo>
                    <a:pt x="2192748" y="2170821"/>
                  </a:lnTo>
                  <a:lnTo>
                    <a:pt x="0" y="21708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grpSp>
          <p:nvGrpSpPr>
            <p:cNvPr id="16" name="Group 16"/>
            <p:cNvGrpSpPr/>
            <p:nvPr/>
          </p:nvGrpSpPr>
          <p:grpSpPr>
            <a:xfrm>
              <a:off x="5357435" y="0"/>
              <a:ext cx="2488231" cy="2268165"/>
              <a:chOff x="0" y="0"/>
              <a:chExt cx="812800" cy="740914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812800" cy="740914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40914">
                    <a:moveTo>
                      <a:pt x="211576" y="0"/>
                    </a:moveTo>
                    <a:lnTo>
                      <a:pt x="601224" y="0"/>
                    </a:lnTo>
                    <a:cubicBezTo>
                      <a:pt x="718074" y="0"/>
                      <a:pt x="812800" y="94726"/>
                      <a:pt x="812800" y="211576"/>
                    </a:cubicBezTo>
                    <a:lnTo>
                      <a:pt x="812800" y="529337"/>
                    </a:lnTo>
                    <a:cubicBezTo>
                      <a:pt x="812800" y="646188"/>
                      <a:pt x="718074" y="740914"/>
                      <a:pt x="601224" y="740914"/>
                    </a:cubicBezTo>
                    <a:lnTo>
                      <a:pt x="211576" y="740914"/>
                    </a:lnTo>
                    <a:cubicBezTo>
                      <a:pt x="155463" y="740914"/>
                      <a:pt x="101647" y="718623"/>
                      <a:pt x="61969" y="678944"/>
                    </a:cubicBezTo>
                    <a:cubicBezTo>
                      <a:pt x="22291" y="639266"/>
                      <a:pt x="0" y="585451"/>
                      <a:pt x="0" y="529337"/>
                    </a:cubicBezTo>
                    <a:lnTo>
                      <a:pt x="0" y="211576"/>
                    </a:lnTo>
                    <a:cubicBezTo>
                      <a:pt x="0" y="94726"/>
                      <a:pt x="94726" y="0"/>
                      <a:pt x="211576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38100"/>
                <a:ext cx="812800" cy="702814"/>
              </a:xfrm>
              <a:prstGeom prst="rect">
                <a:avLst/>
              </a:prstGeom>
            </p:spPr>
            <p:txBody>
              <a:bodyPr lIns="30719" tIns="30719" rIns="30719" bIns="30719" rtlCol="0" anchor="ctr"/>
              <a:lstStyle/>
              <a:p>
                <a:pPr algn="ctr">
                  <a:lnSpc>
                    <a:spcPts val="2669"/>
                  </a:lnSpc>
                </a:pPr>
                <a:endParaRPr/>
              </a:p>
            </p:txBody>
          </p:sp>
        </p:grpSp>
        <p:sp>
          <p:nvSpPr>
            <p:cNvPr id="19" name="Freeform 19"/>
            <p:cNvSpPr/>
            <p:nvPr/>
          </p:nvSpPr>
          <p:spPr>
            <a:xfrm>
              <a:off x="5487494" y="61362"/>
              <a:ext cx="2228113" cy="2048098"/>
            </a:xfrm>
            <a:custGeom>
              <a:avLst/>
              <a:gdLst/>
              <a:ahLst/>
              <a:cxnLst/>
              <a:rect l="l" t="t" r="r" b="b"/>
              <a:pathLst>
                <a:path w="2228113" h="2048098">
                  <a:moveTo>
                    <a:pt x="0" y="0"/>
                  </a:moveTo>
                  <a:lnTo>
                    <a:pt x="2228113" y="0"/>
                  </a:lnTo>
                  <a:lnTo>
                    <a:pt x="2228113" y="2048098"/>
                  </a:lnTo>
                  <a:lnTo>
                    <a:pt x="0" y="20480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  <p:sp>
          <p:nvSpPr>
            <p:cNvPr id="20" name="Freeform 20"/>
            <p:cNvSpPr/>
            <p:nvPr/>
          </p:nvSpPr>
          <p:spPr>
            <a:xfrm>
              <a:off x="0" y="2365508"/>
              <a:ext cx="2883822" cy="2869545"/>
            </a:xfrm>
            <a:custGeom>
              <a:avLst/>
              <a:gdLst/>
              <a:ahLst/>
              <a:cxnLst/>
              <a:rect l="l" t="t" r="r" b="b"/>
              <a:pathLst>
                <a:path w="2883822" h="2869545">
                  <a:moveTo>
                    <a:pt x="0" y="0"/>
                  </a:moveTo>
                  <a:lnTo>
                    <a:pt x="2883822" y="0"/>
                  </a:lnTo>
                  <a:lnTo>
                    <a:pt x="2883822" y="2869545"/>
                  </a:lnTo>
                  <a:lnTo>
                    <a:pt x="0" y="28695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  <p:sp>
          <p:nvSpPr>
            <p:cNvPr id="21" name="TextBox 21"/>
            <p:cNvSpPr txBox="1"/>
            <p:nvPr/>
          </p:nvSpPr>
          <p:spPr>
            <a:xfrm>
              <a:off x="2564388" y="722128"/>
              <a:ext cx="2503682" cy="9067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69"/>
                </a:lnSpc>
                <a:spcBef>
                  <a:spcPct val="0"/>
                </a:spcBef>
              </a:pPr>
              <a:r>
                <a:rPr lang="en-US" sz="2499" b="1">
                  <a:solidFill>
                    <a:srgbClr val="000000"/>
                  </a:solidFill>
                  <a:latin typeface="EB Garamond Semi-Bold"/>
                  <a:ea typeface="EB Garamond Semi-Bold"/>
                  <a:cs typeface="EB Garamond Semi-Bold"/>
                  <a:sym typeface="EB Garamond Semi-Bold"/>
                </a:rPr>
                <a:t>Connections strengthened</a:t>
              </a:r>
            </a:p>
          </p:txBody>
        </p:sp>
      </p:grpSp>
      <p:sp>
        <p:nvSpPr>
          <p:cNvPr id="22" name="Freeform 22"/>
          <p:cNvSpPr/>
          <p:nvPr/>
        </p:nvSpPr>
        <p:spPr>
          <a:xfrm>
            <a:off x="6164615" y="1430106"/>
            <a:ext cx="5958770" cy="4480346"/>
          </a:xfrm>
          <a:custGeom>
            <a:avLst/>
            <a:gdLst/>
            <a:ahLst/>
            <a:cxnLst/>
            <a:rect l="l" t="t" r="r" b="b"/>
            <a:pathLst>
              <a:path w="5958770" h="4480346">
                <a:moveTo>
                  <a:pt x="0" y="0"/>
                </a:moveTo>
                <a:lnTo>
                  <a:pt x="5958770" y="0"/>
                </a:lnTo>
                <a:lnTo>
                  <a:pt x="5958770" y="4480346"/>
                </a:lnTo>
                <a:lnTo>
                  <a:pt x="0" y="448034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0" y="162548"/>
            <a:ext cx="18288000" cy="100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00"/>
              </a:lnSpc>
            </a:pPr>
            <a:r>
              <a:rPr lang="en-US" sz="6500">
                <a:solidFill>
                  <a:srgbClr val="000000"/>
                </a:solidFill>
                <a:latin typeface="Frutiger Cn"/>
                <a:ea typeface="Frutiger Cn"/>
                <a:cs typeface="Frutiger Cn"/>
                <a:sym typeface="Frutiger Cn"/>
              </a:rPr>
              <a:t>Partnership Building &amp; Public Engagement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22775" y="6215252"/>
            <a:ext cx="1877761" cy="1337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69"/>
              </a:lnSpc>
            </a:pPr>
            <a:r>
              <a:rPr lang="en-US" sz="2499" b="1">
                <a:solidFill>
                  <a:srgbClr val="000000"/>
                </a:solidFill>
                <a:latin typeface="EB Garamond Semi-Bold"/>
                <a:ea typeface="EB Garamond Semi-Bold"/>
                <a:cs typeface="EB Garamond Semi-Bold"/>
                <a:sym typeface="EB Garamond Semi-Bold"/>
              </a:rPr>
              <a:t>Bird surveys with </a:t>
            </a:r>
          </a:p>
          <a:p>
            <a:pPr algn="l">
              <a:lnSpc>
                <a:spcPts val="2669"/>
              </a:lnSpc>
              <a:spcBef>
                <a:spcPct val="0"/>
              </a:spcBef>
            </a:pPr>
            <a:r>
              <a:rPr lang="en-US" sz="2499" b="1">
                <a:solidFill>
                  <a:srgbClr val="000000"/>
                </a:solidFill>
                <a:latin typeface="EB Garamond Semi-Bold"/>
                <a:ea typeface="EB Garamond Semi-Bold"/>
                <a:cs typeface="EB Garamond Semi-Bold"/>
                <a:sym typeface="EB Garamond Semi-Bold"/>
              </a:rPr>
              <a:t>Alachua Audubon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860762" y="8354003"/>
            <a:ext cx="2185988" cy="670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9"/>
              </a:lnSpc>
            </a:pPr>
            <a:r>
              <a:rPr lang="en-US" sz="2499" b="1">
                <a:solidFill>
                  <a:srgbClr val="000000"/>
                </a:solidFill>
                <a:latin typeface="EB Garamond Semi-Bold"/>
                <a:ea typeface="EB Garamond Semi-Bold"/>
                <a:cs typeface="EB Garamond Semi-Bold"/>
                <a:sym typeface="EB Garamond Semi-Bold"/>
              </a:rPr>
              <a:t>NFPBA </a:t>
            </a:r>
          </a:p>
          <a:p>
            <a:pPr algn="ctr">
              <a:lnSpc>
                <a:spcPts val="2669"/>
              </a:lnSpc>
              <a:spcBef>
                <a:spcPct val="0"/>
              </a:spcBef>
            </a:pPr>
            <a:r>
              <a:rPr lang="en-US" sz="2499" b="1">
                <a:solidFill>
                  <a:srgbClr val="000000"/>
                </a:solidFill>
                <a:latin typeface="EB Garamond Semi-Bold"/>
                <a:ea typeface="EB Garamond Semi-Bold"/>
                <a:cs typeface="EB Garamond Semi-Bold"/>
                <a:sym typeface="EB Garamond Semi-Bold"/>
              </a:rPr>
              <a:t>Landowner Tour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10375410" y="6333501"/>
            <a:ext cx="729337" cy="729337"/>
            <a:chOff x="0" y="0"/>
            <a:chExt cx="812800" cy="8128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0" y="406400"/>
                  </a:lnTo>
                  <a:lnTo>
                    <a:pt x="203200" y="406400"/>
                  </a:lnTo>
                  <a:lnTo>
                    <a:pt x="203200" y="812800"/>
                  </a:lnTo>
                  <a:lnTo>
                    <a:pt x="609600" y="812800"/>
                  </a:lnTo>
                  <a:lnTo>
                    <a:pt x="609600" y="406400"/>
                  </a:lnTo>
                  <a:lnTo>
                    <a:pt x="81280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627835"/>
            </a:solidFill>
          </p:spPr>
        </p:sp>
        <p:sp>
          <p:nvSpPr>
            <p:cNvPr id="28" name="TextBox 28"/>
            <p:cNvSpPr txBox="1"/>
            <p:nvPr/>
          </p:nvSpPr>
          <p:spPr>
            <a:xfrm>
              <a:off x="203200" y="139700"/>
              <a:ext cx="406400" cy="673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9"/>
                </a:lnSpc>
              </a:pPr>
              <a:endParaRPr/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8868599" y="6215252"/>
            <a:ext cx="1506811" cy="1003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69"/>
              </a:lnSpc>
              <a:spcBef>
                <a:spcPct val="0"/>
              </a:spcBef>
            </a:pPr>
            <a:r>
              <a:rPr lang="en-US" sz="2499" b="1">
                <a:solidFill>
                  <a:srgbClr val="000000"/>
                </a:solidFill>
                <a:latin typeface="EB Garamond Semi-Bold"/>
                <a:ea typeface="EB Garamond Semi-Bold"/>
                <a:cs typeface="EB Garamond Semi-Bold"/>
                <a:sym typeface="EB Garamond Semi-Bold"/>
              </a:rPr>
              <a:t>Just wandering through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AA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0" y="114776"/>
            <a:ext cx="18288000" cy="100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00"/>
              </a:lnSpc>
            </a:pPr>
            <a:r>
              <a:rPr lang="en-US" sz="6500">
                <a:solidFill>
                  <a:srgbClr val="000000"/>
                </a:solidFill>
                <a:latin typeface="Frutiger Cn"/>
                <a:ea typeface="Frutiger Cn"/>
                <a:cs typeface="Frutiger Cn"/>
                <a:sym typeface="Frutiger Cn"/>
              </a:rPr>
              <a:t>Spreading Our Wings - ACT/PLC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5924072" y="215054"/>
            <a:ext cx="2202454" cy="9856891"/>
            <a:chOff x="0" y="0"/>
            <a:chExt cx="2936605" cy="13142521"/>
          </a:xfrm>
        </p:grpSpPr>
        <p:sp>
          <p:nvSpPr>
            <p:cNvPr id="4" name="Freeform 4"/>
            <p:cNvSpPr/>
            <p:nvPr/>
          </p:nvSpPr>
          <p:spPr>
            <a:xfrm>
              <a:off x="0" y="8961817"/>
              <a:ext cx="2936605" cy="4180704"/>
            </a:xfrm>
            <a:custGeom>
              <a:avLst/>
              <a:gdLst/>
              <a:ahLst/>
              <a:cxnLst/>
              <a:rect l="l" t="t" r="r" b="b"/>
              <a:pathLst>
                <a:path w="2936605" h="4180704">
                  <a:moveTo>
                    <a:pt x="0" y="0"/>
                  </a:moveTo>
                  <a:lnTo>
                    <a:pt x="2936605" y="0"/>
                  </a:lnTo>
                  <a:lnTo>
                    <a:pt x="2936605" y="4180704"/>
                  </a:lnTo>
                  <a:lnTo>
                    <a:pt x="0" y="41807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96257" r="-12535" b="-6602"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0" y="4301895"/>
              <a:ext cx="2936605" cy="4456722"/>
            </a:xfrm>
            <a:custGeom>
              <a:avLst/>
              <a:gdLst/>
              <a:ahLst/>
              <a:cxnLst/>
              <a:rect l="l" t="t" r="r" b="b"/>
              <a:pathLst>
                <a:path w="2936605" h="4456722">
                  <a:moveTo>
                    <a:pt x="0" y="0"/>
                  </a:moveTo>
                  <a:lnTo>
                    <a:pt x="2936605" y="0"/>
                  </a:lnTo>
                  <a:lnTo>
                    <a:pt x="2936605" y="4456722"/>
                  </a:lnTo>
                  <a:lnTo>
                    <a:pt x="0" y="44567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46954" r="-161838"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0" y="0"/>
              <a:ext cx="2936605" cy="4095776"/>
            </a:xfrm>
            <a:custGeom>
              <a:avLst/>
              <a:gdLst/>
              <a:ahLst/>
              <a:cxnLst/>
              <a:rect l="l" t="t" r="r" b="b"/>
              <a:pathLst>
                <a:path w="2936605" h="4095776">
                  <a:moveTo>
                    <a:pt x="0" y="0"/>
                  </a:moveTo>
                  <a:lnTo>
                    <a:pt x="2936605" y="0"/>
                  </a:lnTo>
                  <a:lnTo>
                    <a:pt x="2936605" y="4095776"/>
                  </a:lnTo>
                  <a:lnTo>
                    <a:pt x="0" y="40957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004" r="-293788" b="-8812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3722769" y="1335154"/>
            <a:ext cx="5016799" cy="8736792"/>
            <a:chOff x="-5017" y="38100"/>
            <a:chExt cx="6689066" cy="11649055"/>
          </a:xfrm>
        </p:grpSpPr>
        <p:sp>
          <p:nvSpPr>
            <p:cNvPr id="8" name="Freeform 8"/>
            <p:cNvSpPr/>
            <p:nvPr/>
          </p:nvSpPr>
          <p:spPr>
            <a:xfrm>
              <a:off x="0" y="6792179"/>
              <a:ext cx="6526635" cy="4894976"/>
            </a:xfrm>
            <a:custGeom>
              <a:avLst/>
              <a:gdLst/>
              <a:ahLst/>
              <a:cxnLst/>
              <a:rect l="l" t="t" r="r" b="b"/>
              <a:pathLst>
                <a:path w="6526635" h="4894976">
                  <a:moveTo>
                    <a:pt x="0" y="0"/>
                  </a:moveTo>
                  <a:lnTo>
                    <a:pt x="6526635" y="0"/>
                  </a:lnTo>
                  <a:lnTo>
                    <a:pt x="6526635" y="4894976"/>
                  </a:lnTo>
                  <a:lnTo>
                    <a:pt x="0" y="48949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4334351" y="6990450"/>
              <a:ext cx="2084493" cy="4622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69"/>
                </a:lnSpc>
                <a:spcBef>
                  <a:spcPct val="0"/>
                </a:spcBef>
              </a:pPr>
              <a:r>
                <a:rPr lang="en-US" sz="2499" b="1">
                  <a:solidFill>
                    <a:srgbClr val="F3F4E7"/>
                  </a:solidFill>
                  <a:latin typeface="EB Garamond Semi-Bold"/>
                  <a:ea typeface="EB Garamond Semi-Bold"/>
                  <a:cs typeface="EB Garamond Semi-Bold"/>
                  <a:sym typeface="EB Garamond Semi-Bold"/>
                </a:rPr>
                <a:t>March 2025</a:t>
              </a:r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1643380"/>
              <a:ext cx="6526635" cy="4894976"/>
            </a:xfrm>
            <a:custGeom>
              <a:avLst/>
              <a:gdLst/>
              <a:ahLst/>
              <a:cxnLst/>
              <a:rect l="l" t="t" r="r" b="b"/>
              <a:pathLst>
                <a:path w="6526635" h="4894976">
                  <a:moveTo>
                    <a:pt x="0" y="0"/>
                  </a:moveTo>
                  <a:lnTo>
                    <a:pt x="6526635" y="0"/>
                  </a:lnTo>
                  <a:lnTo>
                    <a:pt x="6526635" y="4894976"/>
                  </a:lnTo>
                  <a:lnTo>
                    <a:pt x="0" y="48949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4462667" y="1831964"/>
              <a:ext cx="1890183" cy="4622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69"/>
                </a:lnSpc>
                <a:spcBef>
                  <a:spcPct val="0"/>
                </a:spcBef>
              </a:pPr>
              <a:r>
                <a:rPr lang="en-US" sz="2499" b="1">
                  <a:solidFill>
                    <a:srgbClr val="F3F4E7"/>
                  </a:solidFill>
                  <a:latin typeface="EB Garamond Semi-Bold"/>
                  <a:ea typeface="EB Garamond Semi-Bold"/>
                  <a:cs typeface="EB Garamond Semi-Bold"/>
                  <a:sym typeface="EB Garamond Semi-Bold"/>
                </a:rPr>
                <a:t>April 2024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-5017" y="38100"/>
              <a:ext cx="6689066" cy="138662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669"/>
                </a:lnSpc>
              </a:pPr>
              <a:r>
                <a:rPr lang="en-US" sz="2499" b="1" dirty="0">
                  <a:solidFill>
                    <a:srgbClr val="000000"/>
                  </a:solidFill>
                  <a:latin typeface="EB Garamond Semi-Bold"/>
                  <a:ea typeface="EB Garamond Semi-Bold"/>
                  <a:cs typeface="EB Garamond Semi-Bold"/>
                  <a:sym typeface="EB Garamond Semi-Bold"/>
                </a:rPr>
                <a:t>Little Orange Creek Nature Preserve</a:t>
              </a:r>
            </a:p>
            <a:p>
              <a:pPr algn="ctr">
                <a:lnSpc>
                  <a:spcPts val="2669"/>
                </a:lnSpc>
              </a:pPr>
              <a:r>
                <a:rPr lang="en-US" sz="2499" b="1" dirty="0">
                  <a:solidFill>
                    <a:srgbClr val="000000"/>
                  </a:solidFill>
                  <a:latin typeface="EB Garamond Semi-Bold"/>
                  <a:ea typeface="EB Garamond Semi-Bold"/>
                  <a:cs typeface="EB Garamond Semi-Bold"/>
                  <a:sym typeface="EB Garamond Semi-Bold"/>
                </a:rPr>
                <a:t>2,883 acres (68.5-acre burn unit)</a:t>
              </a:r>
            </a:p>
            <a:p>
              <a:pPr algn="ctr">
                <a:lnSpc>
                  <a:spcPts val="2669"/>
                </a:lnSpc>
                <a:spcBef>
                  <a:spcPct val="0"/>
                </a:spcBef>
              </a:pPr>
              <a:r>
                <a:rPr lang="en-US" sz="2499" b="1" dirty="0">
                  <a:solidFill>
                    <a:srgbClr val="000000"/>
                  </a:solidFill>
                  <a:latin typeface="EB Garamond Semi-Bold"/>
                  <a:ea typeface="EB Garamond Semi-Bold"/>
                  <a:cs typeface="EB Garamond Semi-Bold"/>
                  <a:sym typeface="EB Garamond Semi-Bold"/>
                </a:rPr>
                <a:t>Alachua County, FL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4131334" y="8737283"/>
            <a:ext cx="1584960" cy="1042035"/>
            <a:chOff x="0" y="0"/>
            <a:chExt cx="2113280" cy="1389380"/>
          </a:xfrm>
        </p:grpSpPr>
        <p:sp>
          <p:nvSpPr>
            <p:cNvPr id="14" name="TextBox 14"/>
            <p:cNvSpPr txBox="1"/>
            <p:nvPr/>
          </p:nvSpPr>
          <p:spPr>
            <a:xfrm>
              <a:off x="0" y="38100"/>
              <a:ext cx="2113280" cy="13512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69"/>
                </a:lnSpc>
                <a:spcBef>
                  <a:spcPct val="0"/>
                </a:spcBef>
              </a:pPr>
              <a:r>
                <a:rPr lang="en-US" sz="2499" b="1">
                  <a:solidFill>
                    <a:srgbClr val="000000"/>
                  </a:solidFill>
                  <a:latin typeface="EB Garamond Semi-Bold"/>
                  <a:ea typeface="EB Garamond Semi-Bold"/>
                  <a:cs typeface="EB Garamond Semi-Bold"/>
                  <a:sym typeface="EB Garamond Semi-Bold"/>
                </a:rPr>
                <a:t>Additional target species</a:t>
              </a:r>
            </a:p>
          </p:txBody>
        </p:sp>
        <p:grpSp>
          <p:nvGrpSpPr>
            <p:cNvPr id="15" name="Group 15"/>
            <p:cNvGrpSpPr/>
            <p:nvPr/>
          </p:nvGrpSpPr>
          <p:grpSpPr>
            <a:xfrm>
              <a:off x="1278839" y="554939"/>
              <a:ext cx="834441" cy="834441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812800" y="406400"/>
                    </a:moveTo>
                    <a:lnTo>
                      <a:pt x="406400" y="0"/>
                    </a:lnTo>
                    <a:lnTo>
                      <a:pt x="406400" y="203200"/>
                    </a:lnTo>
                    <a:lnTo>
                      <a:pt x="0" y="203200"/>
                    </a:lnTo>
                    <a:lnTo>
                      <a:pt x="0" y="609600"/>
                    </a:lnTo>
                    <a:lnTo>
                      <a:pt x="406400" y="609600"/>
                    </a:lnTo>
                    <a:lnTo>
                      <a:pt x="406400" y="812800"/>
                    </a:lnTo>
                    <a:lnTo>
                      <a:pt x="812800" y="406400"/>
                    </a:lnTo>
                    <a:close/>
                  </a:path>
                </a:pathLst>
              </a:custGeom>
              <a:solidFill>
                <a:srgbClr val="627835"/>
              </a:solidFill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0" y="241300"/>
                <a:ext cx="711200" cy="3683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9"/>
                  </a:lnSpc>
                </a:pPr>
                <a:endParaRPr/>
              </a:p>
            </p:txBody>
          </p:sp>
        </p:grpSp>
      </p:grpSp>
      <p:sp>
        <p:nvSpPr>
          <p:cNvPr id="18" name="Freeform 18"/>
          <p:cNvSpPr/>
          <p:nvPr/>
        </p:nvSpPr>
        <p:spPr>
          <a:xfrm>
            <a:off x="9031083" y="6402592"/>
            <a:ext cx="4892472" cy="3669354"/>
          </a:xfrm>
          <a:custGeom>
            <a:avLst/>
            <a:gdLst/>
            <a:ahLst/>
            <a:cxnLst/>
            <a:rect l="l" t="t" r="r" b="b"/>
            <a:pathLst>
              <a:path w="4892472" h="3669354">
                <a:moveTo>
                  <a:pt x="0" y="0"/>
                </a:moveTo>
                <a:lnTo>
                  <a:pt x="4892472" y="0"/>
                </a:lnTo>
                <a:lnTo>
                  <a:pt x="4892472" y="3669354"/>
                </a:lnTo>
                <a:lnTo>
                  <a:pt x="0" y="366935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id="19" name="Freeform 19"/>
          <p:cNvSpPr/>
          <p:nvPr/>
        </p:nvSpPr>
        <p:spPr>
          <a:xfrm>
            <a:off x="9031083" y="1375338"/>
            <a:ext cx="6601476" cy="4766816"/>
          </a:xfrm>
          <a:custGeom>
            <a:avLst/>
            <a:gdLst/>
            <a:ahLst/>
            <a:cxnLst/>
            <a:rect l="l" t="t" r="r" b="b"/>
            <a:pathLst>
              <a:path w="6601476" h="4766816">
                <a:moveTo>
                  <a:pt x="0" y="0"/>
                </a:moveTo>
                <a:lnTo>
                  <a:pt x="6601476" y="0"/>
                </a:lnTo>
                <a:lnTo>
                  <a:pt x="6601476" y="4766816"/>
                </a:lnTo>
                <a:lnTo>
                  <a:pt x="0" y="476681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20" name="Group 20"/>
          <p:cNvGrpSpPr/>
          <p:nvPr/>
        </p:nvGrpSpPr>
        <p:grpSpPr>
          <a:xfrm>
            <a:off x="14131334" y="6654266"/>
            <a:ext cx="1584960" cy="1354950"/>
            <a:chOff x="0" y="0"/>
            <a:chExt cx="2113280" cy="1806601"/>
          </a:xfrm>
        </p:grpSpPr>
        <p:grpSp>
          <p:nvGrpSpPr>
            <p:cNvPr id="21" name="Group 21"/>
            <p:cNvGrpSpPr/>
            <p:nvPr/>
          </p:nvGrpSpPr>
          <p:grpSpPr>
            <a:xfrm rot="-10800000">
              <a:off x="222199" y="972159"/>
              <a:ext cx="834441" cy="834441"/>
              <a:chOff x="0" y="0"/>
              <a:chExt cx="812800" cy="81280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812800" y="406400"/>
                    </a:moveTo>
                    <a:lnTo>
                      <a:pt x="406400" y="0"/>
                    </a:lnTo>
                    <a:lnTo>
                      <a:pt x="406400" y="203200"/>
                    </a:lnTo>
                    <a:lnTo>
                      <a:pt x="0" y="203200"/>
                    </a:lnTo>
                    <a:lnTo>
                      <a:pt x="0" y="609600"/>
                    </a:lnTo>
                    <a:lnTo>
                      <a:pt x="406400" y="609600"/>
                    </a:lnTo>
                    <a:lnTo>
                      <a:pt x="406400" y="812800"/>
                    </a:lnTo>
                    <a:lnTo>
                      <a:pt x="812800" y="406400"/>
                    </a:lnTo>
                    <a:close/>
                  </a:path>
                </a:pathLst>
              </a:custGeom>
              <a:solidFill>
                <a:srgbClr val="627835"/>
              </a:solidFill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0" y="241300"/>
                <a:ext cx="711200" cy="3683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9"/>
                  </a:lnSpc>
                </a:pPr>
                <a:endParaRPr/>
              </a:p>
            </p:txBody>
          </p:sp>
        </p:grpSp>
        <p:sp>
          <p:nvSpPr>
            <p:cNvPr id="24" name="TextBox 24"/>
            <p:cNvSpPr txBox="1"/>
            <p:nvPr/>
          </p:nvSpPr>
          <p:spPr>
            <a:xfrm>
              <a:off x="0" y="38100"/>
              <a:ext cx="2113280" cy="13512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669"/>
                </a:lnSpc>
                <a:spcBef>
                  <a:spcPct val="0"/>
                </a:spcBef>
              </a:pPr>
              <a:r>
                <a:rPr lang="en-US" sz="2499" b="1">
                  <a:solidFill>
                    <a:srgbClr val="000000"/>
                  </a:solidFill>
                  <a:latin typeface="EB Garamond Semi-Bold"/>
                  <a:ea typeface="EB Garamond Semi-Bold"/>
                  <a:cs typeface="EB Garamond Semi-Bold"/>
                  <a:sym typeface="EB Garamond Semi-Bold"/>
                </a:rPr>
                <a:t>ACT/PLC Landowner Tour</a:t>
              </a:r>
            </a:p>
          </p:txBody>
        </p:sp>
      </p:grpSp>
      <p:sp>
        <p:nvSpPr>
          <p:cNvPr id="25" name="Freeform 25"/>
          <p:cNvSpPr/>
          <p:nvPr/>
        </p:nvSpPr>
        <p:spPr>
          <a:xfrm>
            <a:off x="3640" y="0"/>
            <a:ext cx="3427616" cy="10287000"/>
          </a:xfrm>
          <a:custGeom>
            <a:avLst/>
            <a:gdLst/>
            <a:ahLst/>
            <a:cxnLst/>
            <a:rect l="l" t="t" r="r" b="b"/>
            <a:pathLst>
              <a:path w="3427616" h="10287000">
                <a:moveTo>
                  <a:pt x="0" y="0"/>
                </a:moveTo>
                <a:lnTo>
                  <a:pt x="3427617" y="0"/>
                </a:lnTo>
                <a:lnTo>
                  <a:pt x="342761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63" t="-1691" b="-1691"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627810" y="5011615"/>
            <a:ext cx="2064978" cy="2064978"/>
          </a:xfrm>
          <a:custGeom>
            <a:avLst/>
            <a:gdLst/>
            <a:ahLst/>
            <a:cxnLst/>
            <a:rect l="l" t="t" r="r" b="b"/>
            <a:pathLst>
              <a:path w="2064978" h="2064978">
                <a:moveTo>
                  <a:pt x="0" y="0"/>
                </a:moveTo>
                <a:lnTo>
                  <a:pt x="2064978" y="0"/>
                </a:lnTo>
                <a:lnTo>
                  <a:pt x="2064978" y="2064978"/>
                </a:lnTo>
                <a:lnTo>
                  <a:pt x="0" y="206497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58970" y="9258300"/>
            <a:ext cx="3316957" cy="812654"/>
          </a:xfrm>
          <a:custGeom>
            <a:avLst/>
            <a:gdLst/>
            <a:ahLst/>
            <a:cxnLst/>
            <a:rect l="l" t="t" r="r" b="b"/>
            <a:pathLst>
              <a:path w="3316957" h="812654">
                <a:moveTo>
                  <a:pt x="0" y="0"/>
                </a:moveTo>
                <a:lnTo>
                  <a:pt x="3316957" y="0"/>
                </a:lnTo>
                <a:lnTo>
                  <a:pt x="3316957" y="812654"/>
                </a:lnTo>
                <a:lnTo>
                  <a:pt x="0" y="81265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343556" y="7220775"/>
            <a:ext cx="2747786" cy="1973470"/>
          </a:xfrm>
          <a:custGeom>
            <a:avLst/>
            <a:gdLst/>
            <a:ahLst/>
            <a:cxnLst/>
            <a:rect l="l" t="t" r="r" b="b"/>
            <a:pathLst>
              <a:path w="2747786" h="1973470">
                <a:moveTo>
                  <a:pt x="0" y="0"/>
                </a:moveTo>
                <a:lnTo>
                  <a:pt x="2747786" y="0"/>
                </a:lnTo>
                <a:lnTo>
                  <a:pt x="2747786" y="1973469"/>
                </a:lnTo>
                <a:lnTo>
                  <a:pt x="0" y="197346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20392" b="-18844"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365205" y="814165"/>
            <a:ext cx="2704488" cy="1839052"/>
          </a:xfrm>
          <a:custGeom>
            <a:avLst/>
            <a:gdLst/>
            <a:ahLst/>
            <a:cxnLst/>
            <a:rect l="l" t="t" r="r" b="b"/>
            <a:pathLst>
              <a:path w="2704488" h="1839052">
                <a:moveTo>
                  <a:pt x="0" y="0"/>
                </a:moveTo>
                <a:lnTo>
                  <a:pt x="2704488" y="0"/>
                </a:lnTo>
                <a:lnTo>
                  <a:pt x="2704488" y="1839052"/>
                </a:lnTo>
                <a:lnTo>
                  <a:pt x="0" y="183905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grpSp>
        <p:nvGrpSpPr>
          <p:cNvPr id="30" name="Group 30"/>
          <p:cNvGrpSpPr/>
          <p:nvPr/>
        </p:nvGrpSpPr>
        <p:grpSpPr>
          <a:xfrm>
            <a:off x="384571" y="2927954"/>
            <a:ext cx="2622458" cy="1807435"/>
            <a:chOff x="0" y="0"/>
            <a:chExt cx="3496611" cy="2409914"/>
          </a:xfrm>
        </p:grpSpPr>
        <p:grpSp>
          <p:nvGrpSpPr>
            <p:cNvPr id="31" name="Group 31"/>
            <p:cNvGrpSpPr/>
            <p:nvPr/>
          </p:nvGrpSpPr>
          <p:grpSpPr>
            <a:xfrm>
              <a:off x="0" y="0"/>
              <a:ext cx="3496611" cy="2409914"/>
              <a:chOff x="0" y="0"/>
              <a:chExt cx="774134" cy="533544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774134" cy="533544"/>
              </a:xfrm>
              <a:custGeom>
                <a:avLst/>
                <a:gdLst/>
                <a:ahLst/>
                <a:cxnLst/>
                <a:rect l="l" t="t" r="r" b="b"/>
                <a:pathLst>
                  <a:path w="774134" h="533544">
                    <a:moveTo>
                      <a:pt x="134331" y="0"/>
                    </a:moveTo>
                    <a:lnTo>
                      <a:pt x="639803" y="0"/>
                    </a:lnTo>
                    <a:cubicBezTo>
                      <a:pt x="713992" y="0"/>
                      <a:pt x="774134" y="60142"/>
                      <a:pt x="774134" y="134331"/>
                    </a:cubicBezTo>
                    <a:lnTo>
                      <a:pt x="774134" y="399213"/>
                    </a:lnTo>
                    <a:cubicBezTo>
                      <a:pt x="774134" y="473402"/>
                      <a:pt x="713992" y="533544"/>
                      <a:pt x="639803" y="533544"/>
                    </a:cubicBezTo>
                    <a:lnTo>
                      <a:pt x="134331" y="533544"/>
                    </a:lnTo>
                    <a:cubicBezTo>
                      <a:pt x="60142" y="533544"/>
                      <a:pt x="0" y="473402"/>
                      <a:pt x="0" y="399213"/>
                    </a:cubicBezTo>
                    <a:lnTo>
                      <a:pt x="0" y="134331"/>
                    </a:lnTo>
                    <a:cubicBezTo>
                      <a:pt x="0" y="60142"/>
                      <a:pt x="60142" y="0"/>
                      <a:pt x="13433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33" name="TextBox 33"/>
              <p:cNvSpPr txBox="1"/>
              <p:nvPr/>
            </p:nvSpPr>
            <p:spPr>
              <a:xfrm>
                <a:off x="0" y="38100"/>
                <a:ext cx="774134" cy="4954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70"/>
                  </a:lnSpc>
                </a:pPr>
                <a:endParaRPr/>
              </a:p>
            </p:txBody>
          </p:sp>
        </p:grpSp>
        <p:sp>
          <p:nvSpPr>
            <p:cNvPr id="34" name="Freeform 34"/>
            <p:cNvSpPr/>
            <p:nvPr/>
          </p:nvSpPr>
          <p:spPr>
            <a:xfrm>
              <a:off x="262209" y="174096"/>
              <a:ext cx="2972192" cy="2061721"/>
            </a:xfrm>
            <a:custGeom>
              <a:avLst/>
              <a:gdLst/>
              <a:ahLst/>
              <a:cxnLst/>
              <a:rect l="l" t="t" r="r" b="b"/>
              <a:pathLst>
                <a:path w="2972192" h="2061721">
                  <a:moveTo>
                    <a:pt x="0" y="0"/>
                  </a:moveTo>
                  <a:lnTo>
                    <a:pt x="2972192" y="0"/>
                  </a:lnTo>
                  <a:lnTo>
                    <a:pt x="2972192" y="2061722"/>
                  </a:lnTo>
                  <a:lnTo>
                    <a:pt x="0" y="20617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t="-19970" b="-24190"/>
              </a:stretch>
            </a:blipFill>
          </p:spPr>
        </p:sp>
      </p:grpSp>
      <p:sp>
        <p:nvSpPr>
          <p:cNvPr id="35" name="TextBox 35"/>
          <p:cNvSpPr txBox="1"/>
          <p:nvPr/>
        </p:nvSpPr>
        <p:spPr>
          <a:xfrm>
            <a:off x="742938" y="253154"/>
            <a:ext cx="1834721" cy="337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69"/>
              </a:lnSpc>
              <a:spcBef>
                <a:spcPct val="0"/>
              </a:spcBef>
            </a:pPr>
            <a:r>
              <a:rPr lang="en-US" sz="2499" b="1">
                <a:solidFill>
                  <a:srgbClr val="000000"/>
                </a:solidFill>
                <a:latin typeface="EB Garamond Semi-Bold"/>
                <a:ea typeface="EB Garamond Semi-Bold"/>
                <a:cs typeface="EB Garamond Semi-Bold"/>
                <a:sym typeface="EB Garamond Semi-Bold"/>
              </a:rPr>
              <a:t>Core Partners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AA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14938" y="6280263"/>
            <a:ext cx="5812187" cy="3778578"/>
          </a:xfrm>
          <a:custGeom>
            <a:avLst/>
            <a:gdLst/>
            <a:ahLst/>
            <a:cxnLst/>
            <a:rect l="l" t="t" r="r" b="b"/>
            <a:pathLst>
              <a:path w="5812187" h="3778578">
                <a:moveTo>
                  <a:pt x="0" y="0"/>
                </a:moveTo>
                <a:lnTo>
                  <a:pt x="5812187" y="0"/>
                </a:lnTo>
                <a:lnTo>
                  <a:pt x="5812187" y="3778577"/>
                </a:lnTo>
                <a:lnTo>
                  <a:pt x="0" y="37785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169380" y="8018580"/>
            <a:ext cx="1949239" cy="1949239"/>
          </a:xfrm>
          <a:custGeom>
            <a:avLst/>
            <a:gdLst/>
            <a:ahLst/>
            <a:cxnLst/>
            <a:rect l="l" t="t" r="r" b="b"/>
            <a:pathLst>
              <a:path w="1949239" h="1949239">
                <a:moveTo>
                  <a:pt x="0" y="0"/>
                </a:moveTo>
                <a:lnTo>
                  <a:pt x="1949240" y="0"/>
                </a:lnTo>
                <a:lnTo>
                  <a:pt x="1949240" y="1949240"/>
                </a:lnTo>
                <a:lnTo>
                  <a:pt x="0" y="19492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10959" y="1301695"/>
            <a:ext cx="5812187" cy="4363427"/>
          </a:xfrm>
          <a:custGeom>
            <a:avLst/>
            <a:gdLst/>
            <a:ahLst/>
            <a:cxnLst/>
            <a:rect l="l" t="t" r="r" b="b"/>
            <a:pathLst>
              <a:path w="5812187" h="4363427">
                <a:moveTo>
                  <a:pt x="0" y="0"/>
                </a:moveTo>
                <a:lnTo>
                  <a:pt x="5812188" y="0"/>
                </a:lnTo>
                <a:lnTo>
                  <a:pt x="5812188" y="4363427"/>
                </a:lnTo>
                <a:lnTo>
                  <a:pt x="0" y="436342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2163126" y="1091078"/>
            <a:ext cx="5791092" cy="4363427"/>
          </a:xfrm>
          <a:custGeom>
            <a:avLst/>
            <a:gdLst/>
            <a:ahLst/>
            <a:cxnLst/>
            <a:rect l="l" t="t" r="r" b="b"/>
            <a:pathLst>
              <a:path w="5791092" h="4363427">
                <a:moveTo>
                  <a:pt x="0" y="0"/>
                </a:moveTo>
                <a:lnTo>
                  <a:pt x="5791092" y="0"/>
                </a:lnTo>
                <a:lnTo>
                  <a:pt x="5791092" y="4363427"/>
                </a:lnTo>
                <a:lnTo>
                  <a:pt x="0" y="436342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2163126" y="5695414"/>
            <a:ext cx="5781291" cy="4363427"/>
          </a:xfrm>
          <a:custGeom>
            <a:avLst/>
            <a:gdLst/>
            <a:ahLst/>
            <a:cxnLst/>
            <a:rect l="l" t="t" r="r" b="b"/>
            <a:pathLst>
              <a:path w="5781291" h="4363427">
                <a:moveTo>
                  <a:pt x="0" y="0"/>
                </a:moveTo>
                <a:lnTo>
                  <a:pt x="5781291" y="0"/>
                </a:lnTo>
                <a:lnTo>
                  <a:pt x="5781291" y="4363426"/>
                </a:lnTo>
                <a:lnTo>
                  <a:pt x="0" y="436342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0" y="28575"/>
            <a:ext cx="18288000" cy="100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00"/>
              </a:lnSpc>
            </a:pPr>
            <a:r>
              <a:rPr lang="en-US" sz="6500">
                <a:solidFill>
                  <a:srgbClr val="000000"/>
                </a:solidFill>
                <a:latin typeface="Frutiger Cn"/>
                <a:ea typeface="Frutiger Cn"/>
                <a:cs typeface="Frutiger Cn"/>
                <a:sym typeface="Frutiger Cn"/>
              </a:rPr>
              <a:t>A New Fire Begins - Aiken Land Conservancy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6329815" y="5502130"/>
            <a:ext cx="1614602" cy="162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81"/>
              </a:lnSpc>
              <a:spcBef>
                <a:spcPct val="0"/>
              </a:spcBef>
            </a:pPr>
            <a:r>
              <a:rPr lang="en-US" sz="1200" b="1" i="1">
                <a:solidFill>
                  <a:srgbClr val="000000"/>
                </a:solidFill>
                <a:latin typeface="EB Garamond Semi-Bold Italics"/>
                <a:ea typeface="EB Garamond Semi-Bold Italics"/>
                <a:cs typeface="EB Garamond Semi-Bold Italics"/>
                <a:sym typeface="EB Garamond Semi-Bold Italics"/>
              </a:rPr>
              <a:t>Photos by Peter Kleinhenz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252618" y="9895849"/>
            <a:ext cx="1614602" cy="162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81"/>
              </a:lnSpc>
              <a:spcBef>
                <a:spcPct val="0"/>
              </a:spcBef>
            </a:pPr>
            <a:r>
              <a:rPr lang="en-US" sz="1200" b="1" i="1">
                <a:solidFill>
                  <a:srgbClr val="000000"/>
                </a:solidFill>
                <a:latin typeface="EB Garamond Semi-Bold Italics"/>
                <a:ea typeface="EB Garamond Semi-Bold Italics"/>
                <a:cs typeface="EB Garamond Semi-Bold Italics"/>
                <a:sym typeface="EB Garamond Semi-Bold Italics"/>
              </a:rPr>
              <a:t>Photo by Patty Masten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384749" y="1339795"/>
            <a:ext cx="5518502" cy="7406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1339" lvl="1" indent="-280669" algn="l">
              <a:lnSpc>
                <a:spcPts val="2776"/>
              </a:lnSpc>
              <a:buFont typeface="Arial"/>
              <a:buChar char="•"/>
            </a:pPr>
            <a:r>
              <a:rPr lang="en-US" sz="2599" b="1">
                <a:solidFill>
                  <a:srgbClr val="000000"/>
                </a:solidFill>
                <a:latin typeface="EB Garamond Semi-Bold"/>
                <a:ea typeface="EB Garamond Semi-Bold"/>
                <a:cs typeface="EB Garamond Semi-Bold"/>
                <a:sym typeface="EB Garamond Semi-Bold"/>
              </a:rPr>
              <a:t>Expanding the Burning for Birds Conservation Collaborative as a new partner</a:t>
            </a:r>
          </a:p>
          <a:p>
            <a:pPr algn="l">
              <a:lnSpc>
                <a:spcPts val="2776"/>
              </a:lnSpc>
            </a:pPr>
            <a:endParaRPr lang="en-US" sz="2599" b="1">
              <a:solidFill>
                <a:srgbClr val="000000"/>
              </a:solidFill>
              <a:latin typeface="EB Garamond Semi-Bold"/>
              <a:ea typeface="EB Garamond Semi-Bold"/>
              <a:cs typeface="EB Garamond Semi-Bold"/>
              <a:sym typeface="EB Garamond Semi-Bold"/>
            </a:endParaRPr>
          </a:p>
          <a:p>
            <a:pPr marL="561339" lvl="1" indent="-280669" algn="l">
              <a:lnSpc>
                <a:spcPts val="2776"/>
              </a:lnSpc>
              <a:buFont typeface="Arial"/>
              <a:buChar char="•"/>
            </a:pPr>
            <a:r>
              <a:rPr lang="en-US" sz="2599" b="1">
                <a:solidFill>
                  <a:srgbClr val="000000"/>
                </a:solidFill>
                <a:latin typeface="EB Garamond Semi-Bold"/>
                <a:ea typeface="EB Garamond Semi-Bold"/>
                <a:cs typeface="EB Garamond Semi-Bold"/>
                <a:sym typeface="EB Garamond Semi-Bold"/>
              </a:rPr>
              <a:t>Flexible funding with the Cornell Grant Program  </a:t>
            </a:r>
          </a:p>
          <a:p>
            <a:pPr algn="l">
              <a:lnSpc>
                <a:spcPts val="2776"/>
              </a:lnSpc>
            </a:pPr>
            <a:endParaRPr lang="en-US" sz="2599" b="1">
              <a:solidFill>
                <a:srgbClr val="000000"/>
              </a:solidFill>
              <a:latin typeface="EB Garamond Semi-Bold"/>
              <a:ea typeface="EB Garamond Semi-Bold"/>
              <a:cs typeface="EB Garamond Semi-Bold"/>
              <a:sym typeface="EB Garamond Semi-Bold"/>
            </a:endParaRPr>
          </a:p>
          <a:p>
            <a:pPr marL="561339" lvl="1" indent="-280669" algn="l">
              <a:lnSpc>
                <a:spcPts val="2776"/>
              </a:lnSpc>
              <a:buFont typeface="Arial"/>
              <a:buChar char="•"/>
            </a:pPr>
            <a:r>
              <a:rPr lang="en-US" sz="2599" b="1">
                <a:solidFill>
                  <a:srgbClr val="000000"/>
                </a:solidFill>
                <a:latin typeface="EB Garamond Semi-Bold"/>
                <a:ea typeface="EB Garamond Semi-Bold"/>
                <a:cs typeface="EB Garamond Semi-Bold"/>
                <a:sym typeface="EB Garamond Semi-Bold"/>
              </a:rPr>
              <a:t>The challenge of reintroducing fire</a:t>
            </a:r>
          </a:p>
          <a:p>
            <a:pPr algn="l">
              <a:lnSpc>
                <a:spcPts val="2776"/>
              </a:lnSpc>
            </a:pPr>
            <a:endParaRPr lang="en-US" sz="2599" b="1">
              <a:solidFill>
                <a:srgbClr val="000000"/>
              </a:solidFill>
              <a:latin typeface="EB Garamond Semi-Bold"/>
              <a:ea typeface="EB Garamond Semi-Bold"/>
              <a:cs typeface="EB Garamond Semi-Bold"/>
              <a:sym typeface="EB Garamond Semi-Bold"/>
            </a:endParaRPr>
          </a:p>
          <a:p>
            <a:pPr marL="561339" lvl="1" indent="-280669" algn="l">
              <a:lnSpc>
                <a:spcPts val="2776"/>
              </a:lnSpc>
              <a:buFont typeface="Arial"/>
              <a:buChar char="•"/>
            </a:pPr>
            <a:r>
              <a:rPr lang="en-US" sz="2599" b="1">
                <a:solidFill>
                  <a:srgbClr val="000000"/>
                </a:solidFill>
                <a:latin typeface="EB Garamond Semi-Bold"/>
                <a:ea typeface="EB Garamond Semi-Bold"/>
                <a:cs typeface="EB Garamond Semi-Bold"/>
                <a:sym typeface="EB Garamond Semi-Bold"/>
              </a:rPr>
              <a:t>Implementation takes partnership</a:t>
            </a:r>
          </a:p>
          <a:p>
            <a:pPr algn="l">
              <a:lnSpc>
                <a:spcPts val="2776"/>
              </a:lnSpc>
            </a:pPr>
            <a:endParaRPr lang="en-US" sz="2599" b="1">
              <a:solidFill>
                <a:srgbClr val="000000"/>
              </a:solidFill>
              <a:latin typeface="EB Garamond Semi-Bold"/>
              <a:ea typeface="EB Garamond Semi-Bold"/>
              <a:cs typeface="EB Garamond Semi-Bold"/>
              <a:sym typeface="EB Garamond Semi-Bold"/>
            </a:endParaRPr>
          </a:p>
          <a:p>
            <a:pPr marL="561339" lvl="1" indent="-280669" algn="l">
              <a:lnSpc>
                <a:spcPts val="2776"/>
              </a:lnSpc>
              <a:buFont typeface="Arial"/>
              <a:buChar char="•"/>
            </a:pPr>
            <a:r>
              <a:rPr lang="en-US" sz="2599" b="1">
                <a:solidFill>
                  <a:srgbClr val="000000"/>
                </a:solidFill>
                <a:latin typeface="EB Garamond Semi-Bold"/>
                <a:ea typeface="EB Garamond Semi-Bold"/>
                <a:cs typeface="EB Garamond Semi-Bold"/>
                <a:sym typeface="EB Garamond Semi-Bold"/>
              </a:rPr>
              <a:t>Results: </a:t>
            </a:r>
          </a:p>
          <a:p>
            <a:pPr marL="1122678" lvl="2" indent="-374226" algn="l">
              <a:lnSpc>
                <a:spcPts val="2776"/>
              </a:lnSpc>
              <a:buFont typeface="Arial"/>
              <a:buChar char="⚬"/>
            </a:pPr>
            <a:r>
              <a:rPr lang="en-US" sz="2599" b="1">
                <a:solidFill>
                  <a:srgbClr val="000000"/>
                </a:solidFill>
                <a:latin typeface="EB Garamond Semi-Bold"/>
                <a:ea typeface="EB Garamond Semi-Bold"/>
                <a:cs typeface="EB Garamond Semi-Bold"/>
                <a:sym typeface="EB Garamond Semi-Bold"/>
              </a:rPr>
              <a:t>282 acres burned</a:t>
            </a:r>
          </a:p>
          <a:p>
            <a:pPr marL="1122678" lvl="2" indent="-374226" algn="l">
              <a:lnSpc>
                <a:spcPts val="2776"/>
              </a:lnSpc>
              <a:buFont typeface="Arial"/>
              <a:buChar char="⚬"/>
            </a:pPr>
            <a:r>
              <a:rPr lang="en-US" sz="2599" b="1">
                <a:solidFill>
                  <a:srgbClr val="000000"/>
                </a:solidFill>
                <a:latin typeface="EB Garamond Semi-Bold"/>
                <a:ea typeface="EB Garamond Semi-Bold"/>
                <a:cs typeface="EB Garamond Semi-Bold"/>
                <a:sym typeface="EB Garamond Semi-Bold"/>
              </a:rPr>
              <a:t>18 people engaged (landowners &amp; volunteers)</a:t>
            </a:r>
          </a:p>
          <a:p>
            <a:pPr marL="1122678" lvl="2" indent="-374226" algn="l">
              <a:lnSpc>
                <a:spcPts val="2776"/>
              </a:lnSpc>
              <a:buFont typeface="Arial"/>
              <a:buChar char="⚬"/>
            </a:pPr>
            <a:r>
              <a:rPr lang="en-US" sz="2599" b="1">
                <a:solidFill>
                  <a:srgbClr val="000000"/>
                </a:solidFill>
                <a:latin typeface="EB Garamond Semi-Bold"/>
                <a:ea typeface="EB Garamond Semi-Bold"/>
                <a:cs typeface="EB Garamond Semi-Bold"/>
                <a:sym typeface="EB Garamond Semi-Bold"/>
              </a:rPr>
              <a:t>20 SWAP-listed birds documented</a:t>
            </a:r>
          </a:p>
          <a:p>
            <a:pPr marL="1122678" lvl="2" indent="-374226" algn="l">
              <a:lnSpc>
                <a:spcPts val="2776"/>
              </a:lnSpc>
              <a:buFont typeface="Arial"/>
              <a:buChar char="⚬"/>
            </a:pPr>
            <a:r>
              <a:rPr lang="en-US" sz="2599" b="1">
                <a:solidFill>
                  <a:srgbClr val="000000"/>
                </a:solidFill>
                <a:latin typeface="EB Garamond Semi-Bold"/>
                <a:ea typeface="EB Garamond Semi-Bold"/>
                <a:cs typeface="EB Garamond Semi-Bold"/>
                <a:sym typeface="EB Garamond Semi-Bold"/>
              </a:rPr>
              <a:t>Over $72,000 in funding secured</a:t>
            </a:r>
          </a:p>
          <a:p>
            <a:pPr algn="l">
              <a:lnSpc>
                <a:spcPts val="2776"/>
              </a:lnSpc>
            </a:pPr>
            <a:endParaRPr lang="en-US" sz="2599" b="1">
              <a:solidFill>
                <a:srgbClr val="000000"/>
              </a:solidFill>
              <a:latin typeface="EB Garamond Semi-Bold"/>
              <a:ea typeface="EB Garamond Semi-Bold"/>
              <a:cs typeface="EB Garamond Semi-Bold"/>
              <a:sym typeface="EB Garamond Semi-Bold"/>
            </a:endParaRPr>
          </a:p>
          <a:p>
            <a:pPr algn="l">
              <a:lnSpc>
                <a:spcPts val="2776"/>
              </a:lnSpc>
            </a:pPr>
            <a:endParaRPr lang="en-US" sz="2599" b="1">
              <a:solidFill>
                <a:srgbClr val="000000"/>
              </a:solidFill>
              <a:latin typeface="EB Garamond Semi-Bold"/>
              <a:ea typeface="EB Garamond Semi-Bold"/>
              <a:cs typeface="EB Garamond Semi-Bold"/>
              <a:sym typeface="EB Garamond Semi-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10959" y="5714464"/>
            <a:ext cx="1614602" cy="162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81"/>
              </a:lnSpc>
              <a:spcBef>
                <a:spcPct val="0"/>
              </a:spcBef>
            </a:pPr>
            <a:r>
              <a:rPr lang="en-US" sz="1200" b="1" i="1">
                <a:solidFill>
                  <a:srgbClr val="000000"/>
                </a:solidFill>
                <a:latin typeface="EB Garamond Semi-Bold Italics"/>
                <a:ea typeface="EB Garamond Semi-Bold Italics"/>
                <a:cs typeface="EB Garamond Semi-Bold Italics"/>
                <a:sym typeface="EB Garamond Semi-Bold Italics"/>
              </a:rPr>
              <a:t>Photo by Peter Kleinhenz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163126" y="9387625"/>
            <a:ext cx="1865175" cy="671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38"/>
              </a:lnSpc>
              <a:spcBef>
                <a:spcPct val="0"/>
              </a:spcBef>
            </a:pPr>
            <a:r>
              <a:rPr lang="en-US" sz="4811" b="1">
                <a:solidFill>
                  <a:srgbClr val="FFFFFF"/>
                </a:solidFill>
                <a:latin typeface="EB Garamond Semi-Bold"/>
                <a:ea typeface="EB Garamond Semi-Bold"/>
                <a:cs typeface="EB Garamond Semi-Bold"/>
                <a:sym typeface="EB Garamond Semi-Bold"/>
              </a:rPr>
              <a:t>After 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163126" y="4783290"/>
            <a:ext cx="1865175" cy="671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38"/>
              </a:lnSpc>
              <a:spcBef>
                <a:spcPct val="0"/>
              </a:spcBef>
            </a:pPr>
            <a:r>
              <a:rPr lang="en-US" sz="4811" b="1">
                <a:solidFill>
                  <a:srgbClr val="FFFFFF"/>
                </a:solidFill>
                <a:latin typeface="EB Garamond Semi-Bold"/>
                <a:ea typeface="EB Garamond Semi-Bold"/>
                <a:cs typeface="EB Garamond Semi-Bold"/>
                <a:sym typeface="EB Garamond Semi-Bold"/>
              </a:rPr>
              <a:t>Before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AA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83873" y="5720770"/>
            <a:ext cx="5768745" cy="4323332"/>
          </a:xfrm>
          <a:custGeom>
            <a:avLst/>
            <a:gdLst/>
            <a:ahLst/>
            <a:cxnLst/>
            <a:rect l="l" t="t" r="r" b="b"/>
            <a:pathLst>
              <a:path w="5768745" h="4323332">
                <a:moveTo>
                  <a:pt x="0" y="0"/>
                </a:moveTo>
                <a:lnTo>
                  <a:pt x="5768745" y="0"/>
                </a:lnTo>
                <a:lnTo>
                  <a:pt x="5768745" y="4323332"/>
                </a:lnTo>
                <a:lnTo>
                  <a:pt x="0" y="43233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>
            <a:off x="54080" y="54080"/>
            <a:ext cx="974620" cy="974620"/>
          </a:xfrm>
          <a:custGeom>
            <a:avLst/>
            <a:gdLst/>
            <a:ahLst/>
            <a:cxnLst/>
            <a:rect l="l" t="t" r="r" b="b"/>
            <a:pathLst>
              <a:path w="974620" h="974620">
                <a:moveTo>
                  <a:pt x="0" y="0"/>
                </a:moveTo>
                <a:lnTo>
                  <a:pt x="974620" y="0"/>
                </a:lnTo>
                <a:lnTo>
                  <a:pt x="974620" y="974620"/>
                </a:lnTo>
                <a:lnTo>
                  <a:pt x="0" y="9746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483873" y="1160502"/>
            <a:ext cx="5768745" cy="4336238"/>
          </a:xfrm>
          <a:custGeom>
            <a:avLst/>
            <a:gdLst/>
            <a:ahLst/>
            <a:cxnLst/>
            <a:rect l="l" t="t" r="r" b="b"/>
            <a:pathLst>
              <a:path w="5768745" h="4336238">
                <a:moveTo>
                  <a:pt x="0" y="0"/>
                </a:moveTo>
                <a:lnTo>
                  <a:pt x="5768745" y="0"/>
                </a:lnTo>
                <a:lnTo>
                  <a:pt x="5768745" y="4336238"/>
                </a:lnTo>
                <a:lnTo>
                  <a:pt x="0" y="43362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>
            <a:off x="12173129" y="1160502"/>
            <a:ext cx="5751576" cy="4313682"/>
          </a:xfrm>
          <a:custGeom>
            <a:avLst/>
            <a:gdLst/>
            <a:ahLst/>
            <a:cxnLst/>
            <a:rect l="l" t="t" r="r" b="b"/>
            <a:pathLst>
              <a:path w="5751576" h="4313682">
                <a:moveTo>
                  <a:pt x="0" y="0"/>
                </a:moveTo>
                <a:lnTo>
                  <a:pt x="5751575" y="0"/>
                </a:lnTo>
                <a:lnTo>
                  <a:pt x="5751575" y="4313682"/>
                </a:lnTo>
                <a:lnTo>
                  <a:pt x="0" y="431368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>
            <a:off x="12173129" y="5628542"/>
            <a:ext cx="5751576" cy="4323332"/>
          </a:xfrm>
          <a:custGeom>
            <a:avLst/>
            <a:gdLst/>
            <a:ahLst/>
            <a:cxnLst/>
            <a:rect l="l" t="t" r="r" b="b"/>
            <a:pathLst>
              <a:path w="5751576" h="4323332">
                <a:moveTo>
                  <a:pt x="0" y="0"/>
                </a:moveTo>
                <a:lnTo>
                  <a:pt x="5751575" y="0"/>
                </a:lnTo>
                <a:lnTo>
                  <a:pt x="5751575" y="4323332"/>
                </a:lnTo>
                <a:lnTo>
                  <a:pt x="0" y="432333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>
            <a:off x="7590761" y="3649784"/>
            <a:ext cx="3106479" cy="4141972"/>
          </a:xfrm>
          <a:custGeom>
            <a:avLst/>
            <a:gdLst/>
            <a:ahLst/>
            <a:cxnLst/>
            <a:rect l="l" t="t" r="r" b="b"/>
            <a:pathLst>
              <a:path w="3106479" h="4141972">
                <a:moveTo>
                  <a:pt x="0" y="0"/>
                </a:moveTo>
                <a:lnTo>
                  <a:pt x="3106478" y="0"/>
                </a:lnTo>
                <a:lnTo>
                  <a:pt x="3106478" y="4141972"/>
                </a:lnTo>
                <a:lnTo>
                  <a:pt x="0" y="414197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id="8" name="TextBox 8"/>
          <p:cNvSpPr txBox="1"/>
          <p:nvPr/>
        </p:nvSpPr>
        <p:spPr>
          <a:xfrm>
            <a:off x="0" y="28575"/>
            <a:ext cx="18288000" cy="100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00"/>
              </a:lnSpc>
            </a:pPr>
            <a:r>
              <a:rPr lang="en-US" sz="6500" dirty="0">
                <a:solidFill>
                  <a:srgbClr val="000000"/>
                </a:solidFill>
                <a:latin typeface="Frutiger Cn"/>
                <a:ea typeface="Frutiger Cn"/>
                <a:cs typeface="Frutiger Cn"/>
                <a:sym typeface="Frutiger Cn"/>
              </a:rPr>
              <a:t>Educational Component - Tall Timbers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111785" y="1760024"/>
            <a:ext cx="4064431" cy="1337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9"/>
              </a:lnSpc>
              <a:spcBef>
                <a:spcPct val="0"/>
              </a:spcBef>
            </a:pPr>
            <a:r>
              <a:rPr lang="en-US" sz="2499" b="1">
                <a:solidFill>
                  <a:srgbClr val="000000"/>
                </a:solidFill>
                <a:latin typeface="EB Garamond Semi-Bold"/>
                <a:ea typeface="EB Garamond Semi-Bold"/>
                <a:cs typeface="EB Garamond Semi-Bold"/>
                <a:sym typeface="EB Garamond Semi-Bold"/>
              </a:rPr>
              <a:t>Southern Regional Technical College (SRTC) Wildlife Survey students working with Tall Timbers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180658" y="8385246"/>
            <a:ext cx="4064431" cy="1003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9"/>
              </a:lnSpc>
              <a:spcBef>
                <a:spcPct val="0"/>
              </a:spcBef>
            </a:pPr>
            <a:r>
              <a:rPr lang="en-US" sz="2499" b="1" dirty="0">
                <a:solidFill>
                  <a:srgbClr val="000000"/>
                </a:solidFill>
                <a:latin typeface="EB Garamond Semi-Bold"/>
                <a:ea typeface="EB Garamond Semi-Bold"/>
                <a:cs typeface="EB Garamond Semi-Bold"/>
                <a:sym typeface="EB Garamond Semi-Bold"/>
              </a:rPr>
              <a:t>SRTC students learning about habitat and land management from seasoned landowners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AA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4080" y="54080"/>
            <a:ext cx="974620" cy="974620"/>
          </a:xfrm>
          <a:custGeom>
            <a:avLst/>
            <a:gdLst/>
            <a:ahLst/>
            <a:cxnLst/>
            <a:rect l="l" t="t" r="r" b="b"/>
            <a:pathLst>
              <a:path w="974620" h="974620">
                <a:moveTo>
                  <a:pt x="0" y="0"/>
                </a:moveTo>
                <a:lnTo>
                  <a:pt x="974620" y="0"/>
                </a:lnTo>
                <a:lnTo>
                  <a:pt x="974620" y="974620"/>
                </a:lnTo>
                <a:lnTo>
                  <a:pt x="0" y="9746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2169014" y="5592191"/>
            <a:ext cx="5827789" cy="4385411"/>
          </a:xfrm>
          <a:custGeom>
            <a:avLst/>
            <a:gdLst/>
            <a:ahLst/>
            <a:cxnLst/>
            <a:rect l="l" t="t" r="r" b="b"/>
            <a:pathLst>
              <a:path w="5827789" h="4385411">
                <a:moveTo>
                  <a:pt x="0" y="0"/>
                </a:moveTo>
                <a:lnTo>
                  <a:pt x="5827789" y="0"/>
                </a:lnTo>
                <a:lnTo>
                  <a:pt x="5827789" y="4385411"/>
                </a:lnTo>
                <a:lnTo>
                  <a:pt x="0" y="43854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>
            <a:off x="545506" y="6042185"/>
            <a:ext cx="5711227" cy="3850789"/>
          </a:xfrm>
          <a:custGeom>
            <a:avLst/>
            <a:gdLst/>
            <a:ahLst/>
            <a:cxnLst/>
            <a:rect l="l" t="t" r="r" b="b"/>
            <a:pathLst>
              <a:path w="5827789" h="3860910">
                <a:moveTo>
                  <a:pt x="0" y="0"/>
                </a:moveTo>
                <a:lnTo>
                  <a:pt x="5827789" y="0"/>
                </a:lnTo>
                <a:lnTo>
                  <a:pt x="5827789" y="3860910"/>
                </a:lnTo>
                <a:lnTo>
                  <a:pt x="0" y="38609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>
            <a:off x="12169014" y="1128932"/>
            <a:ext cx="5760014" cy="4300078"/>
          </a:xfrm>
          <a:custGeom>
            <a:avLst/>
            <a:gdLst/>
            <a:ahLst/>
            <a:cxnLst/>
            <a:rect l="l" t="t" r="r" b="b"/>
            <a:pathLst>
              <a:path w="5827789" h="4387839">
                <a:moveTo>
                  <a:pt x="0" y="0"/>
                </a:moveTo>
                <a:lnTo>
                  <a:pt x="5827789" y="0"/>
                </a:lnTo>
                <a:lnTo>
                  <a:pt x="5827789" y="4387839"/>
                </a:lnTo>
                <a:lnTo>
                  <a:pt x="0" y="438783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id="7" name="TextBox 7"/>
          <p:cNvSpPr txBox="1"/>
          <p:nvPr/>
        </p:nvSpPr>
        <p:spPr>
          <a:xfrm>
            <a:off x="0" y="28575"/>
            <a:ext cx="18288000" cy="100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00"/>
              </a:lnSpc>
            </a:pPr>
            <a:r>
              <a:rPr lang="en-US" sz="6500" dirty="0">
                <a:solidFill>
                  <a:srgbClr val="000000"/>
                </a:solidFill>
                <a:latin typeface="Frutiger Cn"/>
                <a:ea typeface="Frutiger Cn"/>
                <a:cs typeface="Frutiger Cn"/>
                <a:sym typeface="Frutiger Cn"/>
              </a:rPr>
              <a:t>Growing Our Impact – Georgia Conservancy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4809E1C-237A-47F8-812B-F0BA0A0EC4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4240" y="1889071"/>
            <a:ext cx="4613371" cy="607022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35FC443-0052-48C8-9D40-46462C097BB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94" y="1160406"/>
            <a:ext cx="5725864" cy="430007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16" name="TextBox 10">
            <a:extLst>
              <a:ext uri="{FF2B5EF4-FFF2-40B4-BE49-F238E27FC236}">
                <a16:creationId xmlns:a16="http://schemas.microsoft.com/office/drawing/2014/main" id="{55CA408C-5F32-4DA0-AFEE-E175EDD105C7}"/>
              </a:ext>
            </a:extLst>
          </p:cNvPr>
          <p:cNvSpPr txBox="1"/>
          <p:nvPr/>
        </p:nvSpPr>
        <p:spPr>
          <a:xfrm>
            <a:off x="7157467" y="8267700"/>
            <a:ext cx="4064431" cy="13862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9"/>
              </a:lnSpc>
              <a:spcBef>
                <a:spcPct val="0"/>
              </a:spcBef>
            </a:pPr>
            <a:r>
              <a:rPr lang="en-US" sz="2499" b="1" dirty="0">
                <a:solidFill>
                  <a:srgbClr val="000000"/>
                </a:solidFill>
                <a:latin typeface="EB Garamond Semi-Bold"/>
                <a:ea typeface="EB Garamond Semi-Bold"/>
                <a:cs typeface="EB Garamond Semi-Bold"/>
                <a:sym typeface="EB Garamond Semi-Bold"/>
              </a:rPr>
              <a:t>Georgia Conservancy Burning for Birds Story Map:</a:t>
            </a:r>
          </a:p>
          <a:p>
            <a:pPr algn="ctr">
              <a:lnSpc>
                <a:spcPts val="2669"/>
              </a:lnSpc>
              <a:spcBef>
                <a:spcPct val="0"/>
              </a:spcBef>
            </a:pPr>
            <a:r>
              <a:rPr lang="en-US" sz="2499" b="1" dirty="0">
                <a:solidFill>
                  <a:srgbClr val="000000"/>
                </a:solidFill>
                <a:latin typeface="EB Garamond Semi-Bold"/>
                <a:ea typeface="EB Garamond Semi-Bold"/>
                <a:cs typeface="EB Garamond Semi-Bold"/>
                <a:sym typeface="EB Garamond Semi-Bold"/>
              </a:rPr>
              <a:t> </a:t>
            </a:r>
          </a:p>
          <a:p>
            <a:pPr algn="ctr">
              <a:lnSpc>
                <a:spcPts val="2669"/>
              </a:lnSpc>
              <a:spcBef>
                <a:spcPct val="0"/>
              </a:spcBef>
            </a:pPr>
            <a:r>
              <a:rPr lang="en-US" sz="2499" dirty="0">
                <a:solidFill>
                  <a:srgbClr val="000000"/>
                </a:solidFill>
                <a:latin typeface="EB Garamond Semi-Bold"/>
                <a:ea typeface="EB Garamond Semi-Bold"/>
                <a:cs typeface="EB Garamond Semi-Bold"/>
                <a:sym typeface="EB Garamond Semi-Bold"/>
              </a:rPr>
              <a:t>https://arcg.is/0eiaqG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AA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9792536" y="5230697"/>
            <a:ext cx="3965840" cy="4750746"/>
          </a:xfrm>
          <a:custGeom>
            <a:avLst/>
            <a:gdLst/>
            <a:ahLst/>
            <a:cxnLst/>
            <a:rect l="l" t="t" r="r" b="b"/>
            <a:pathLst>
              <a:path w="3965839" h="4750745">
                <a:moveTo>
                  <a:pt x="0" y="0"/>
                </a:moveTo>
                <a:lnTo>
                  <a:pt x="3965839" y="0"/>
                </a:lnTo>
                <a:lnTo>
                  <a:pt x="3965839" y="4750744"/>
                </a:lnTo>
                <a:lnTo>
                  <a:pt x="0" y="47507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3600"/>
          </a:p>
        </p:txBody>
      </p:sp>
      <p:sp>
        <p:nvSpPr>
          <p:cNvPr id="4" name="Freeform 4"/>
          <p:cNvSpPr/>
          <p:nvPr/>
        </p:nvSpPr>
        <p:spPr>
          <a:xfrm>
            <a:off x="13869844" y="5259385"/>
            <a:ext cx="4133244" cy="4750746"/>
          </a:xfrm>
          <a:custGeom>
            <a:avLst/>
            <a:gdLst/>
            <a:ahLst/>
            <a:cxnLst/>
            <a:rect l="l" t="t" r="r" b="b"/>
            <a:pathLst>
              <a:path w="4133243" h="4750745">
                <a:moveTo>
                  <a:pt x="0" y="0"/>
                </a:moveTo>
                <a:lnTo>
                  <a:pt x="4133243" y="0"/>
                </a:lnTo>
                <a:lnTo>
                  <a:pt x="4133243" y="4750744"/>
                </a:lnTo>
                <a:lnTo>
                  <a:pt x="0" y="47507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696" r="-15190"/>
            </a:stretch>
          </a:blipFill>
        </p:spPr>
        <p:txBody>
          <a:bodyPr/>
          <a:lstStyle/>
          <a:p>
            <a:endParaRPr lang="en-US" sz="3600"/>
          </a:p>
        </p:txBody>
      </p:sp>
      <p:sp>
        <p:nvSpPr>
          <p:cNvPr id="5" name="TextBox 5"/>
          <p:cNvSpPr txBox="1"/>
          <p:nvPr/>
        </p:nvSpPr>
        <p:spPr>
          <a:xfrm>
            <a:off x="0" y="305560"/>
            <a:ext cx="18288000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00"/>
              </a:lnSpc>
            </a:pPr>
            <a:r>
              <a:rPr lang="en-US" sz="6500" dirty="0">
                <a:solidFill>
                  <a:srgbClr val="000000"/>
                </a:solidFill>
                <a:latin typeface="Frutiger Cn"/>
                <a:ea typeface="Frutiger Cn"/>
                <a:cs typeface="Frutiger Cn"/>
                <a:sym typeface="Frutiger Cn"/>
              </a:rPr>
              <a:t>Getting Results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84916" y="1545137"/>
            <a:ext cx="9185664" cy="3475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70"/>
              </a:lnSpc>
              <a:spcBef>
                <a:spcPct val="0"/>
              </a:spcBef>
            </a:pPr>
            <a:r>
              <a:rPr lang="en-US" sz="2500" b="1" dirty="0">
                <a:solidFill>
                  <a:srgbClr val="000000"/>
                </a:solidFill>
                <a:latin typeface="EB Garamond Semi-Bold"/>
                <a:ea typeface="EB Garamond Semi-Bold"/>
                <a:cs typeface="EB Garamond Semi-Bold"/>
                <a:sym typeface="EB Garamond Semi-Bold"/>
              </a:rPr>
              <a:t>Phase 3 Final Results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792536" y="10057406"/>
            <a:ext cx="3965840" cy="167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82"/>
              </a:lnSpc>
              <a:spcBef>
                <a:spcPct val="0"/>
              </a:spcBef>
            </a:pPr>
            <a:r>
              <a:rPr lang="en-US" sz="1200" b="1" i="1" dirty="0">
                <a:solidFill>
                  <a:srgbClr val="000000"/>
                </a:solidFill>
                <a:latin typeface="EB Garamond Semi-Bold Italics"/>
                <a:ea typeface="EB Garamond Semi-Bold Italics"/>
                <a:cs typeface="EB Garamond Semi-Bold Italics"/>
                <a:sym typeface="EB Garamond Semi-Bold Italics"/>
              </a:rPr>
              <a:t>Eastern towhee by </a:t>
            </a:r>
            <a:r>
              <a:rPr lang="en-US" sz="1200" b="1" i="1" dirty="0" err="1">
                <a:solidFill>
                  <a:srgbClr val="000000"/>
                </a:solidFill>
                <a:latin typeface="EB Garamond Semi-Bold Italics"/>
                <a:ea typeface="EB Garamond Semi-Bold Italics"/>
                <a:cs typeface="EB Garamond Semi-Bold Italics"/>
                <a:sym typeface="EB Garamond Semi-Bold Italics"/>
              </a:rPr>
              <a:t>Tedd</a:t>
            </a:r>
            <a:r>
              <a:rPr lang="en-US" sz="1200" b="1" i="1" dirty="0">
                <a:solidFill>
                  <a:srgbClr val="000000"/>
                </a:solidFill>
                <a:latin typeface="EB Garamond Semi-Bold Italics"/>
                <a:ea typeface="EB Garamond Semi-Bold Italics"/>
                <a:cs typeface="EB Garamond Semi-Bold Italics"/>
                <a:sym typeface="EB Garamond Semi-Bold Italics"/>
              </a:rPr>
              <a:t> Greenwald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3869842" y="10057406"/>
            <a:ext cx="4133244" cy="167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82"/>
              </a:lnSpc>
              <a:spcBef>
                <a:spcPct val="0"/>
              </a:spcBef>
            </a:pPr>
            <a:r>
              <a:rPr lang="en-US" sz="1200" b="1" i="1" dirty="0">
                <a:solidFill>
                  <a:srgbClr val="000000"/>
                </a:solidFill>
                <a:latin typeface="EB Garamond Semi-Bold Italics"/>
                <a:ea typeface="EB Garamond Semi-Bold Italics"/>
                <a:cs typeface="EB Garamond Semi-Bold Italics"/>
                <a:sym typeface="EB Garamond Semi-Bold Italics"/>
              </a:rPr>
              <a:t>Bachman’s sparrow by </a:t>
            </a:r>
            <a:r>
              <a:rPr lang="en-US" sz="1200" b="1" i="1" dirty="0" err="1">
                <a:solidFill>
                  <a:srgbClr val="000000"/>
                </a:solidFill>
                <a:latin typeface="EB Garamond Semi-Bold Italics"/>
                <a:ea typeface="EB Garamond Semi-Bold Italics"/>
                <a:cs typeface="EB Garamond Semi-Bold Italics"/>
                <a:sym typeface="EB Garamond Semi-Bold Italics"/>
              </a:rPr>
              <a:t>Tedd</a:t>
            </a:r>
            <a:r>
              <a:rPr lang="en-US" sz="1200" b="1" i="1" dirty="0">
                <a:solidFill>
                  <a:srgbClr val="000000"/>
                </a:solidFill>
                <a:latin typeface="EB Garamond Semi-Bold Italics"/>
                <a:ea typeface="EB Garamond Semi-Bold Italics"/>
                <a:cs typeface="EB Garamond Semi-Bold Italics"/>
                <a:sym typeface="EB Garamond Semi-Bold Italics"/>
              </a:rPr>
              <a:t> Greenwald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8FCD8D18-A588-4CE8-AF96-144FD21B13F7}"/>
              </a:ext>
            </a:extLst>
          </p:cNvPr>
          <p:cNvGraphicFramePr>
            <a:graphicFrameLocks noGrp="1"/>
          </p:cNvGraphicFramePr>
          <p:nvPr/>
        </p:nvGraphicFramePr>
        <p:xfrm>
          <a:off x="9792537" y="1545137"/>
          <a:ext cx="8156846" cy="3382878"/>
        </p:xfrm>
        <a:graphic>
          <a:graphicData uri="http://schemas.openxmlformats.org/drawingml/2006/table">
            <a:tbl>
              <a:tblPr bandRow="1">
                <a:tableStyleId>{0660B408-B3CF-4A94-85FC-2B1E0A45F4A2}</a:tableStyleId>
              </a:tblPr>
              <a:tblGrid>
                <a:gridCol w="2165842">
                  <a:extLst>
                    <a:ext uri="{9D8B030D-6E8A-4147-A177-3AD203B41FA5}">
                      <a16:colId xmlns:a16="http://schemas.microsoft.com/office/drawing/2014/main" val="1883632069"/>
                    </a:ext>
                  </a:extLst>
                </a:gridCol>
                <a:gridCol w="1222654">
                  <a:extLst>
                    <a:ext uri="{9D8B030D-6E8A-4147-A177-3AD203B41FA5}">
                      <a16:colId xmlns:a16="http://schemas.microsoft.com/office/drawing/2014/main" val="2167247009"/>
                    </a:ext>
                  </a:extLst>
                </a:gridCol>
                <a:gridCol w="1222654">
                  <a:extLst>
                    <a:ext uri="{9D8B030D-6E8A-4147-A177-3AD203B41FA5}">
                      <a16:colId xmlns:a16="http://schemas.microsoft.com/office/drawing/2014/main" val="1233989393"/>
                    </a:ext>
                  </a:extLst>
                </a:gridCol>
                <a:gridCol w="1100388">
                  <a:extLst>
                    <a:ext uri="{9D8B030D-6E8A-4147-A177-3AD203B41FA5}">
                      <a16:colId xmlns:a16="http://schemas.microsoft.com/office/drawing/2014/main" val="3662312625"/>
                    </a:ext>
                  </a:extLst>
                </a:gridCol>
                <a:gridCol w="1222654">
                  <a:extLst>
                    <a:ext uri="{9D8B030D-6E8A-4147-A177-3AD203B41FA5}">
                      <a16:colId xmlns:a16="http://schemas.microsoft.com/office/drawing/2014/main" val="3690862266"/>
                    </a:ext>
                  </a:extLst>
                </a:gridCol>
                <a:gridCol w="1222654">
                  <a:extLst>
                    <a:ext uri="{9D8B030D-6E8A-4147-A177-3AD203B41FA5}">
                      <a16:colId xmlns:a16="http://schemas.microsoft.com/office/drawing/2014/main" val="1099923913"/>
                    </a:ext>
                  </a:extLst>
                </a:gridCol>
              </a:tblGrid>
              <a:tr h="80271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ALC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ACT/PLC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Georgia Conservancy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Tall Timbers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TOTALS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94141980"/>
                  </a:ext>
                </a:extLst>
              </a:tr>
              <a:tr h="51603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# of acres burned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282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68.5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1280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636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2266.5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281416359"/>
                  </a:ext>
                </a:extLst>
              </a:tr>
              <a:tr h="51603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# of landowners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18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6069534"/>
                  </a:ext>
                </a:extLst>
              </a:tr>
              <a:tr h="51603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# of volunteers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N/A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51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670229491"/>
                  </a:ext>
                </a:extLst>
              </a:tr>
              <a:tr h="51603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# of outreach events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N/A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N/A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5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282082250"/>
                  </a:ext>
                </a:extLst>
              </a:tr>
              <a:tr h="51603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# of event attendees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N/A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40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68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N/A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108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363075473"/>
                  </a:ext>
                </a:extLst>
              </a:tr>
            </a:tbl>
          </a:graphicData>
        </a:graphic>
      </p:graphicFrame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8869C91-96AC-47FB-A2F1-FA9E5DCCA5D1}"/>
              </a:ext>
            </a:extLst>
          </p:cNvPr>
          <p:cNvGraphicFramePr>
            <a:graphicFrameLocks noGrp="1"/>
          </p:cNvGraphicFramePr>
          <p:nvPr/>
        </p:nvGraphicFramePr>
        <p:xfrm>
          <a:off x="284914" y="2019300"/>
          <a:ext cx="9185668" cy="796214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387888">
                  <a:extLst>
                    <a:ext uri="{9D8B030D-6E8A-4147-A177-3AD203B41FA5}">
                      <a16:colId xmlns:a16="http://schemas.microsoft.com/office/drawing/2014/main" val="4046607259"/>
                    </a:ext>
                  </a:extLst>
                </a:gridCol>
                <a:gridCol w="1348002">
                  <a:extLst>
                    <a:ext uri="{9D8B030D-6E8A-4147-A177-3AD203B41FA5}">
                      <a16:colId xmlns:a16="http://schemas.microsoft.com/office/drawing/2014/main" val="1801175912"/>
                    </a:ext>
                  </a:extLst>
                </a:gridCol>
                <a:gridCol w="1348002">
                  <a:extLst>
                    <a:ext uri="{9D8B030D-6E8A-4147-A177-3AD203B41FA5}">
                      <a16:colId xmlns:a16="http://schemas.microsoft.com/office/drawing/2014/main" val="2848404860"/>
                    </a:ext>
                  </a:extLst>
                </a:gridCol>
                <a:gridCol w="1405772">
                  <a:extLst>
                    <a:ext uri="{9D8B030D-6E8A-4147-A177-3AD203B41FA5}">
                      <a16:colId xmlns:a16="http://schemas.microsoft.com/office/drawing/2014/main" val="2171956812"/>
                    </a:ext>
                  </a:extLst>
                </a:gridCol>
                <a:gridCol w="1348002">
                  <a:extLst>
                    <a:ext uri="{9D8B030D-6E8A-4147-A177-3AD203B41FA5}">
                      <a16:colId xmlns:a16="http://schemas.microsoft.com/office/drawing/2014/main" val="1767759565"/>
                    </a:ext>
                  </a:extLst>
                </a:gridCol>
                <a:gridCol w="1348002">
                  <a:extLst>
                    <a:ext uri="{9D8B030D-6E8A-4147-A177-3AD203B41FA5}">
                      <a16:colId xmlns:a16="http://schemas.microsoft.com/office/drawing/2014/main" val="2528284259"/>
                    </a:ext>
                  </a:extLst>
                </a:gridCol>
              </a:tblGrid>
              <a:tr h="94795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</a:rPr>
                        <a:t># of Individuals Documented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effectLst/>
                        </a:rPr>
                        <a:t>ALC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effectLst/>
                        </a:rPr>
                        <a:t>ACT/PLC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effectLst/>
                        </a:rPr>
                        <a:t>Georgia Conservancy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effectLst/>
                        </a:rPr>
                        <a:t>Tall Timbers 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TOTALS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914484508"/>
                  </a:ext>
                </a:extLst>
              </a:tr>
              <a:tr h="32142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i="1" u="none" strike="noStrike" dirty="0">
                          <a:effectLst/>
                        </a:rPr>
                        <a:t>Pre-burn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690912016"/>
                  </a:ext>
                </a:extLst>
              </a:tr>
              <a:tr h="32142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</a:rPr>
                        <a:t>Bobwhite Quail 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16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22586136"/>
                  </a:ext>
                </a:extLst>
              </a:tr>
              <a:tr h="63468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Bachman's Sparrow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16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62783615"/>
                  </a:ext>
                </a:extLst>
              </a:tr>
              <a:tr h="63468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</a:rPr>
                        <a:t>Brown-headed Nuthatch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54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644782827"/>
                  </a:ext>
                </a:extLst>
              </a:tr>
              <a:tr h="32142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</a:rPr>
                        <a:t>Eastern Towhee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53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74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162742921"/>
                  </a:ext>
                </a:extLst>
              </a:tr>
              <a:tr h="32142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</a:rPr>
                        <a:t>Loggerhead Shrike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734350181"/>
                  </a:ext>
                </a:extLst>
              </a:tr>
              <a:tr h="63468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SWAP-listed Species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85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69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175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457053800"/>
                  </a:ext>
                </a:extLst>
              </a:tr>
              <a:tr h="32142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i="1" u="none" strike="noStrike" dirty="0">
                          <a:effectLst/>
                        </a:rPr>
                        <a:t>Post-burn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96310708"/>
                  </a:ext>
                </a:extLst>
              </a:tr>
              <a:tr h="32142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</a:rPr>
                        <a:t>Bobwhite Quail 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13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14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239636807"/>
                  </a:ext>
                </a:extLst>
              </a:tr>
              <a:tr h="63468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</a:rPr>
                        <a:t>Bachman's Sparrow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46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46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477586424"/>
                  </a:ext>
                </a:extLst>
              </a:tr>
              <a:tr h="63468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Brown-headed Nuthatch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27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65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700424814"/>
                  </a:ext>
                </a:extLst>
              </a:tr>
              <a:tr h="32142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</a:rPr>
                        <a:t>Eastern Towhee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58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79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169905810"/>
                  </a:ext>
                </a:extLst>
              </a:tr>
              <a:tr h="32142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</a:rPr>
                        <a:t>Loggerhead Shrike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293017901"/>
                  </a:ext>
                </a:extLst>
              </a:tr>
              <a:tr h="63468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SWAP-listed Species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111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114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264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59985160"/>
                  </a:ext>
                </a:extLst>
              </a:tr>
              <a:tr h="634688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One or more post-burn surveys remaining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47996782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AA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827633" y="8104541"/>
            <a:ext cx="1949239" cy="1949239"/>
          </a:xfrm>
          <a:custGeom>
            <a:avLst/>
            <a:gdLst/>
            <a:ahLst/>
            <a:cxnLst/>
            <a:rect l="l" t="t" r="r" b="b"/>
            <a:pathLst>
              <a:path w="1949239" h="1949239">
                <a:moveTo>
                  <a:pt x="0" y="0"/>
                </a:moveTo>
                <a:lnTo>
                  <a:pt x="1949239" y="0"/>
                </a:lnTo>
                <a:lnTo>
                  <a:pt x="1949239" y="1949239"/>
                </a:lnTo>
                <a:lnTo>
                  <a:pt x="0" y="19492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13316505" cy="10287000"/>
          </a:xfrm>
          <a:custGeom>
            <a:avLst/>
            <a:gdLst/>
            <a:ahLst/>
            <a:cxnLst/>
            <a:rect l="l" t="t" r="r" b="b"/>
            <a:pathLst>
              <a:path w="13316505" h="10287000">
                <a:moveTo>
                  <a:pt x="0" y="0"/>
                </a:moveTo>
                <a:lnTo>
                  <a:pt x="13316505" y="0"/>
                </a:lnTo>
                <a:lnTo>
                  <a:pt x="1331650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3316505" y="243578"/>
            <a:ext cx="4971495" cy="100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00"/>
              </a:lnSpc>
            </a:pPr>
            <a:r>
              <a:rPr lang="en-US" sz="6500">
                <a:solidFill>
                  <a:srgbClr val="000000"/>
                </a:solidFill>
                <a:latin typeface="Frutiger Cn"/>
                <a:ea typeface="Frutiger Cn"/>
                <a:cs typeface="Frutiger Cn"/>
                <a:sym typeface="Frutiger Cn"/>
              </a:rPr>
              <a:t>Phase 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427973" y="1402980"/>
            <a:ext cx="4601747" cy="63491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1339" lvl="1" indent="-280669" algn="l">
              <a:lnSpc>
                <a:spcPts val="2776"/>
              </a:lnSpc>
              <a:buFont typeface="Arial"/>
              <a:buChar char="•"/>
            </a:pPr>
            <a:r>
              <a:rPr lang="en-US" sz="2599" b="1">
                <a:solidFill>
                  <a:srgbClr val="000000"/>
                </a:solidFill>
                <a:latin typeface="EB Garamond Semi-Bold"/>
                <a:ea typeface="EB Garamond Semi-Bold"/>
                <a:cs typeface="EB Garamond Semi-Bold"/>
                <a:sym typeface="EB Garamond Semi-Bold"/>
              </a:rPr>
              <a:t>$50,000 Conservation Collaborative Grant</a:t>
            </a:r>
          </a:p>
          <a:p>
            <a:pPr algn="l">
              <a:lnSpc>
                <a:spcPts val="2776"/>
              </a:lnSpc>
            </a:pPr>
            <a:endParaRPr lang="en-US" sz="2599" b="1">
              <a:solidFill>
                <a:srgbClr val="000000"/>
              </a:solidFill>
              <a:latin typeface="EB Garamond Semi-Bold"/>
              <a:ea typeface="EB Garamond Semi-Bold"/>
              <a:cs typeface="EB Garamond Semi-Bold"/>
              <a:sym typeface="EB Garamond Semi-Bold"/>
            </a:endParaRPr>
          </a:p>
          <a:p>
            <a:pPr marL="561339" lvl="1" indent="-280669" algn="l">
              <a:lnSpc>
                <a:spcPts val="2776"/>
              </a:lnSpc>
              <a:buFont typeface="Arial"/>
              <a:buChar char="•"/>
            </a:pPr>
            <a:r>
              <a:rPr lang="en-US" sz="2599" b="1">
                <a:solidFill>
                  <a:srgbClr val="000000"/>
                </a:solidFill>
                <a:latin typeface="EB Garamond Semi-Bold"/>
                <a:ea typeface="EB Garamond Semi-Bold"/>
                <a:cs typeface="EB Garamond Semi-Bold"/>
                <a:sym typeface="EB Garamond Semi-Bold"/>
              </a:rPr>
              <a:t>18 properties surveyed across 5 core partners</a:t>
            </a:r>
          </a:p>
          <a:p>
            <a:pPr algn="l">
              <a:lnSpc>
                <a:spcPts val="2776"/>
              </a:lnSpc>
            </a:pPr>
            <a:endParaRPr lang="en-US" sz="2599" b="1">
              <a:solidFill>
                <a:srgbClr val="000000"/>
              </a:solidFill>
              <a:latin typeface="EB Garamond Semi-Bold"/>
              <a:ea typeface="EB Garamond Semi-Bold"/>
              <a:cs typeface="EB Garamond Semi-Bold"/>
              <a:sym typeface="EB Garamond Semi-Bold"/>
            </a:endParaRPr>
          </a:p>
          <a:p>
            <a:pPr marL="561339" lvl="1" indent="-280669" algn="l">
              <a:lnSpc>
                <a:spcPts val="2776"/>
              </a:lnSpc>
              <a:buFont typeface="Arial"/>
              <a:buChar char="•"/>
            </a:pPr>
            <a:r>
              <a:rPr lang="en-US" sz="2599" b="1">
                <a:solidFill>
                  <a:srgbClr val="000000"/>
                </a:solidFill>
                <a:latin typeface="EB Garamond Semi-Bold"/>
                <a:ea typeface="EB Garamond Semi-Bold"/>
                <a:cs typeface="EB Garamond Semi-Bold"/>
                <a:sym typeface="EB Garamond Semi-Bold"/>
              </a:rPr>
              <a:t>Only burn acreage shown</a:t>
            </a:r>
          </a:p>
          <a:p>
            <a:pPr algn="l">
              <a:lnSpc>
                <a:spcPts val="2776"/>
              </a:lnSpc>
            </a:pPr>
            <a:endParaRPr lang="en-US" sz="2599" b="1">
              <a:solidFill>
                <a:srgbClr val="000000"/>
              </a:solidFill>
              <a:latin typeface="EB Garamond Semi-Bold"/>
              <a:ea typeface="EB Garamond Semi-Bold"/>
              <a:cs typeface="EB Garamond Semi-Bold"/>
              <a:sym typeface="EB Garamond Semi-Bold"/>
            </a:endParaRPr>
          </a:p>
          <a:p>
            <a:pPr marL="561339" lvl="1" indent="-280669" algn="l">
              <a:lnSpc>
                <a:spcPts val="2776"/>
              </a:lnSpc>
              <a:buFont typeface="Arial"/>
              <a:buChar char="•"/>
            </a:pPr>
            <a:r>
              <a:rPr lang="en-US" sz="2599" b="1">
                <a:solidFill>
                  <a:srgbClr val="000000"/>
                </a:solidFill>
                <a:latin typeface="EB Garamond Semi-Bold"/>
                <a:ea typeface="EB Garamond Semi-Bold"/>
                <a:cs typeface="EB Garamond Semi-Bold"/>
                <a:sym typeface="EB Garamond Semi-Bold"/>
              </a:rPr>
              <a:t>Focus on properties from North Central Florida to South Carolina</a:t>
            </a:r>
          </a:p>
          <a:p>
            <a:pPr algn="l">
              <a:lnSpc>
                <a:spcPts val="2776"/>
              </a:lnSpc>
            </a:pPr>
            <a:endParaRPr lang="en-US" sz="2599" b="1">
              <a:solidFill>
                <a:srgbClr val="000000"/>
              </a:solidFill>
              <a:latin typeface="EB Garamond Semi-Bold"/>
              <a:ea typeface="EB Garamond Semi-Bold"/>
              <a:cs typeface="EB Garamond Semi-Bold"/>
              <a:sym typeface="EB Garamond Semi-Bold"/>
            </a:endParaRPr>
          </a:p>
          <a:p>
            <a:pPr marL="561339" lvl="1" indent="-280669" algn="l">
              <a:lnSpc>
                <a:spcPts val="2776"/>
              </a:lnSpc>
              <a:buFont typeface="Arial"/>
              <a:buChar char="•"/>
            </a:pPr>
            <a:r>
              <a:rPr lang="en-US" sz="2599" b="1">
                <a:solidFill>
                  <a:srgbClr val="000000"/>
                </a:solidFill>
                <a:latin typeface="EB Garamond Semi-Bold"/>
                <a:ea typeface="EB Garamond Semi-Bold"/>
                <a:cs typeface="EB Garamond Semi-Bold"/>
                <a:sym typeface="EB Garamond Semi-Bold"/>
              </a:rPr>
              <a:t>Burning for Birds website launched</a:t>
            </a:r>
          </a:p>
          <a:p>
            <a:pPr algn="l">
              <a:lnSpc>
                <a:spcPts val="2776"/>
              </a:lnSpc>
            </a:pPr>
            <a:endParaRPr lang="en-US" sz="2599" b="1">
              <a:solidFill>
                <a:srgbClr val="000000"/>
              </a:solidFill>
              <a:latin typeface="EB Garamond Semi-Bold"/>
              <a:ea typeface="EB Garamond Semi-Bold"/>
              <a:cs typeface="EB Garamond Semi-Bold"/>
              <a:sym typeface="EB Garamond Semi-Bold"/>
            </a:endParaRPr>
          </a:p>
          <a:p>
            <a:pPr marL="561339" lvl="1" indent="-280669" algn="l">
              <a:lnSpc>
                <a:spcPts val="2776"/>
              </a:lnSpc>
              <a:buFont typeface="Arial"/>
              <a:buChar char="•"/>
            </a:pPr>
            <a:r>
              <a:rPr lang="en-US" sz="2599" b="1">
                <a:solidFill>
                  <a:srgbClr val="000000"/>
                </a:solidFill>
                <a:latin typeface="EB Garamond Semi-Bold"/>
                <a:ea typeface="EB Garamond Semi-Bold"/>
                <a:cs typeface="EB Garamond Semi-Bold"/>
                <a:sym typeface="EB Garamond Semi-Bold"/>
              </a:rPr>
              <a:t>18-month timeline allowed for incorporation of two growing seasons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1" cy="10287000"/>
          </a:xfrm>
          <a:custGeom>
            <a:avLst/>
            <a:gdLst/>
            <a:ahLst/>
            <a:cxnLst/>
            <a:rect l="l" t="t" r="r" b="b"/>
            <a:pathLst>
              <a:path w="19118525" h="12737717">
                <a:moveTo>
                  <a:pt x="0" y="0"/>
                </a:moveTo>
                <a:lnTo>
                  <a:pt x="19118525" y="0"/>
                </a:lnTo>
                <a:lnTo>
                  <a:pt x="19118525" y="12737717"/>
                </a:lnTo>
                <a:lnTo>
                  <a:pt x="0" y="127377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8019" r="-4541" b="-5805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4354725"/>
            <a:ext cx="10498570" cy="5932275"/>
            <a:chOff x="0" y="0"/>
            <a:chExt cx="13998094" cy="7909700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13998094" cy="7909700"/>
              <a:chOff x="0" y="0"/>
              <a:chExt cx="2486308" cy="1404902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2486308" cy="1404902"/>
              </a:xfrm>
              <a:custGeom>
                <a:avLst/>
                <a:gdLst/>
                <a:ahLst/>
                <a:cxnLst/>
                <a:rect l="l" t="t" r="r" b="b"/>
                <a:pathLst>
                  <a:path w="2486308" h="1404902">
                    <a:moveTo>
                      <a:pt x="0" y="0"/>
                    </a:moveTo>
                    <a:lnTo>
                      <a:pt x="2486308" y="0"/>
                    </a:lnTo>
                    <a:lnTo>
                      <a:pt x="2486308" y="1404902"/>
                    </a:lnTo>
                    <a:lnTo>
                      <a:pt x="0" y="1404902"/>
                    </a:lnTo>
                    <a:close/>
                  </a:path>
                </a:pathLst>
              </a:custGeom>
              <a:solidFill>
                <a:srgbClr val="FFFFFF">
                  <a:alpha val="80784"/>
                </a:srgbClr>
              </a:soli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28575"/>
                <a:ext cx="2486308" cy="137632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19"/>
                  </a:lnSpc>
                </a:pPr>
                <a:endParaRPr/>
              </a:p>
            </p:txBody>
          </p:sp>
        </p:grpSp>
        <p:sp>
          <p:nvSpPr>
            <p:cNvPr id="7" name="TextBox 7"/>
            <p:cNvSpPr txBox="1"/>
            <p:nvPr/>
          </p:nvSpPr>
          <p:spPr>
            <a:xfrm>
              <a:off x="0" y="319930"/>
              <a:ext cx="13998094" cy="73079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788563" lvl="1" indent="-394282" algn="l">
                <a:lnSpc>
                  <a:spcPts val="3900"/>
                </a:lnSpc>
                <a:buFont typeface="Arial"/>
                <a:buChar char="•"/>
              </a:pPr>
              <a:r>
                <a:rPr lang="en-US" sz="3652" b="1">
                  <a:solidFill>
                    <a:srgbClr val="000000"/>
                  </a:solidFill>
                  <a:latin typeface="EB Garamond Semi-Bold"/>
                  <a:ea typeface="EB Garamond Semi-Bold"/>
                  <a:cs typeface="EB Garamond Semi-Bold"/>
                  <a:sym typeface="EB Garamond Semi-Bold"/>
                </a:rPr>
                <a:t>Burning for Birds: </a:t>
              </a:r>
              <a:r>
                <a:rPr lang="en-US" sz="3652">
                  <a:solidFill>
                    <a:srgbClr val="000000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www.BurningforBirds.org</a:t>
              </a:r>
            </a:p>
            <a:p>
              <a:pPr algn="l">
                <a:lnSpc>
                  <a:spcPts val="3900"/>
                </a:lnSpc>
              </a:pPr>
              <a:endParaRPr lang="en-US" sz="3652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  <a:p>
              <a:pPr marL="788563" lvl="1" indent="-394282" algn="l">
                <a:lnSpc>
                  <a:spcPts val="3900"/>
                </a:lnSpc>
                <a:buFont typeface="Arial"/>
                <a:buChar char="•"/>
              </a:pPr>
              <a:r>
                <a:rPr lang="en-US" sz="3652" b="1">
                  <a:solidFill>
                    <a:srgbClr val="000000"/>
                  </a:solidFill>
                  <a:latin typeface="EB Garamond Semi-Bold"/>
                  <a:ea typeface="EB Garamond Semi-Bold"/>
                  <a:cs typeface="EB Garamond Semi-Bold"/>
                  <a:sym typeface="EB Garamond Semi-Bold"/>
                </a:rPr>
                <a:t>Cornell Land Trust Bird Conservation Initiative: </a:t>
              </a:r>
              <a:r>
                <a:rPr lang="en-US" sz="3652">
                  <a:solidFill>
                    <a:srgbClr val="000000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www.birds.cornell.edu/landtrust</a:t>
              </a:r>
            </a:p>
            <a:p>
              <a:pPr algn="l">
                <a:lnSpc>
                  <a:spcPts val="3900"/>
                </a:lnSpc>
              </a:pPr>
              <a:endParaRPr lang="en-US" sz="3652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  <a:p>
              <a:pPr marL="788563" lvl="1" indent="-394282" algn="l">
                <a:lnSpc>
                  <a:spcPts val="3900"/>
                </a:lnSpc>
                <a:buFont typeface="Arial"/>
                <a:buChar char="•"/>
              </a:pPr>
              <a:r>
                <a:rPr lang="en-US" sz="3652" b="1">
                  <a:solidFill>
                    <a:srgbClr val="000000"/>
                  </a:solidFill>
                  <a:latin typeface="EB Garamond Semi-Bold"/>
                  <a:ea typeface="EB Garamond Semi-Bold"/>
                  <a:cs typeface="EB Garamond Semi-Bold"/>
                  <a:sym typeface="EB Garamond Semi-Bold"/>
                </a:rPr>
                <a:t>Cornell Small Grant Program:</a:t>
              </a:r>
              <a:r>
                <a:rPr lang="en-US" sz="3652">
                  <a:solidFill>
                    <a:srgbClr val="000000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 www.birds.cornell.edu/landtrust/grant-directory/</a:t>
              </a:r>
            </a:p>
            <a:p>
              <a:pPr algn="l">
                <a:lnSpc>
                  <a:spcPts val="3900"/>
                </a:lnSpc>
              </a:pPr>
              <a:endParaRPr lang="en-US" sz="3652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  <a:p>
              <a:pPr marL="788563" lvl="1" indent="-394282" algn="l">
                <a:lnSpc>
                  <a:spcPts val="3900"/>
                </a:lnSpc>
                <a:buFont typeface="Arial"/>
                <a:buChar char="•"/>
              </a:pPr>
              <a:r>
                <a:rPr lang="en-US" sz="3652" b="1">
                  <a:solidFill>
                    <a:srgbClr val="000000"/>
                  </a:solidFill>
                  <a:latin typeface="EB Garamond Semi-Bold"/>
                  <a:ea typeface="EB Garamond Semi-Bold"/>
                  <a:cs typeface="EB Garamond Semi-Bold"/>
                  <a:sym typeface="EB Garamond Semi-Bold"/>
                </a:rPr>
                <a:t>All About Birds: </a:t>
              </a:r>
              <a:r>
                <a:rPr lang="en-US" sz="3652">
                  <a:solidFill>
                    <a:srgbClr val="000000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www.allaboutbirds.org</a:t>
              </a:r>
            </a:p>
            <a:p>
              <a:pPr algn="l">
                <a:lnSpc>
                  <a:spcPts val="3900"/>
                </a:lnSpc>
              </a:pPr>
              <a:endParaRPr lang="en-US" sz="3652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  <a:p>
              <a:pPr marL="788563" lvl="1" indent="-394282" algn="l">
                <a:lnSpc>
                  <a:spcPts val="390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3652" b="1">
                  <a:solidFill>
                    <a:srgbClr val="000000"/>
                  </a:solidFill>
                  <a:latin typeface="EB Garamond Semi-Bold"/>
                  <a:ea typeface="EB Garamond Semi-Bold"/>
                  <a:cs typeface="EB Garamond Semi-Bold"/>
                  <a:sym typeface="EB Garamond Semi-Bold"/>
                </a:rPr>
                <a:t>eBird:</a:t>
              </a:r>
              <a:r>
                <a:rPr lang="en-US" sz="3652">
                  <a:solidFill>
                    <a:srgbClr val="000000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 www.ebird.org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0" y="1131250"/>
            <a:ext cx="10498570" cy="2200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40"/>
              </a:lnSpc>
            </a:pPr>
            <a:r>
              <a:rPr lang="en-US" sz="7200">
                <a:solidFill>
                  <a:srgbClr val="F3F4E7"/>
                </a:solidFill>
                <a:latin typeface="Frutiger Cn"/>
                <a:ea typeface="Frutiger Cn"/>
                <a:cs typeface="Frutiger Cn"/>
                <a:sym typeface="Frutiger Cn"/>
              </a:rPr>
              <a:t>Thank </a:t>
            </a:r>
          </a:p>
          <a:p>
            <a:pPr algn="ctr">
              <a:lnSpc>
                <a:spcPts val="8640"/>
              </a:lnSpc>
            </a:pPr>
            <a:r>
              <a:rPr lang="en-US" sz="7200">
                <a:solidFill>
                  <a:srgbClr val="F3F4E7"/>
                </a:solidFill>
                <a:latin typeface="Frutiger Cn"/>
                <a:ea typeface="Frutiger Cn"/>
                <a:cs typeface="Frutiger Cn"/>
                <a:sym typeface="Frutiger Cn"/>
              </a:rPr>
              <a:t>You!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1182</Words>
  <Application>Microsoft Office PowerPoint</Application>
  <PresentationFormat>Custom</PresentationFormat>
  <Paragraphs>307</Paragraphs>
  <Slides>17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31" baseType="lpstr">
      <vt:lpstr>EB Garamond Semi-Bold Italics</vt:lpstr>
      <vt:lpstr>Hind Guntur Medium</vt:lpstr>
      <vt:lpstr>Frutiger Cn</vt:lpstr>
      <vt:lpstr>Avenir Bold</vt:lpstr>
      <vt:lpstr>Hind Guntur Medium Bold</vt:lpstr>
      <vt:lpstr>Arial</vt:lpstr>
      <vt:lpstr>Libre Baskerville Italics</vt:lpstr>
      <vt:lpstr>Libre Baskerville</vt:lpstr>
      <vt:lpstr>EB Garamond Italics</vt:lpstr>
      <vt:lpstr>EB Garamond</vt:lpstr>
      <vt:lpstr>Calibri</vt:lpstr>
      <vt:lpstr>EB Garamond Semi-Bold</vt:lpstr>
      <vt:lpstr>Libre Baskerville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Burning for Birds Collaborative Presentation_ACT</dc:title>
  <dc:creator>Brooke Freeberg</dc:creator>
  <cp:lastModifiedBy>Brooke Freeberg</cp:lastModifiedBy>
  <cp:revision>7</cp:revision>
  <dcterms:created xsi:type="dcterms:W3CDTF">2006-08-16T00:00:00Z</dcterms:created>
  <dcterms:modified xsi:type="dcterms:W3CDTF">2025-10-16T21:39:34Z</dcterms:modified>
  <dc:identifier>DAGvUmGdUxk</dc:identifier>
</cp:coreProperties>
</file>