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3"/>
  </p:notesMasterIdLst>
  <p:handoutMasterIdLst>
    <p:handoutMasterId r:id="rId34"/>
  </p:handoutMasterIdLst>
  <p:sldIdLst>
    <p:sldId id="256" r:id="rId6"/>
    <p:sldId id="258" r:id="rId7"/>
    <p:sldId id="275" r:id="rId8"/>
    <p:sldId id="280" r:id="rId9"/>
    <p:sldId id="264" r:id="rId10"/>
    <p:sldId id="281" r:id="rId11"/>
    <p:sldId id="292" r:id="rId12"/>
    <p:sldId id="307" r:id="rId13"/>
    <p:sldId id="304" r:id="rId14"/>
    <p:sldId id="300" r:id="rId15"/>
    <p:sldId id="303" r:id="rId16"/>
    <p:sldId id="289" r:id="rId17"/>
    <p:sldId id="288" r:id="rId18"/>
    <p:sldId id="290" r:id="rId19"/>
    <p:sldId id="267" r:id="rId20"/>
    <p:sldId id="269" r:id="rId21"/>
    <p:sldId id="268" r:id="rId22"/>
    <p:sldId id="305" r:id="rId23"/>
    <p:sldId id="270" r:id="rId24"/>
    <p:sldId id="271" r:id="rId25"/>
    <p:sldId id="301" r:id="rId26"/>
    <p:sldId id="285" r:id="rId27"/>
    <p:sldId id="313" r:id="rId28"/>
    <p:sldId id="310" r:id="rId29"/>
    <p:sldId id="311" r:id="rId30"/>
    <p:sldId id="312" r:id="rId31"/>
    <p:sldId id="278" r:id="rId3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EFE"/>
    <a:srgbClr val="7DB842"/>
    <a:srgbClr val="ECDB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FB2380-076C-40F1-860B-CE789F457107}" v="85" dt="2021-09-29T13:54:11.7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819" autoAdjust="0"/>
    <p:restoredTop sz="71696" autoAdjust="0"/>
  </p:normalViewPr>
  <p:slideViewPr>
    <p:cSldViewPr>
      <p:cViewPr varScale="1">
        <p:scale>
          <a:sx n="66" d="100"/>
          <a:sy n="66" d="100"/>
        </p:scale>
        <p:origin x="498" y="72"/>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ddler, John" userId="c2095315-a862-439c-b1dc-54d94b8b49c5" providerId="ADAL" clId="{07FB2380-076C-40F1-860B-CE789F457107}"/>
    <pc:docChg chg="undo custSel addSld delSld modSld sldOrd">
      <pc:chgData name="Saddler, John" userId="c2095315-a862-439c-b1dc-54d94b8b49c5" providerId="ADAL" clId="{07FB2380-076C-40F1-860B-CE789F457107}" dt="2021-09-29T14:00:23.315" v="2420" actId="20577"/>
      <pc:docMkLst>
        <pc:docMk/>
      </pc:docMkLst>
      <pc:sldChg chg="modSp mod">
        <pc:chgData name="Saddler, John" userId="c2095315-a862-439c-b1dc-54d94b8b49c5" providerId="ADAL" clId="{07FB2380-076C-40F1-860B-CE789F457107}" dt="2021-09-28T17:47:45.104" v="13" actId="20577"/>
        <pc:sldMkLst>
          <pc:docMk/>
          <pc:sldMk cId="0" sldId="256"/>
        </pc:sldMkLst>
        <pc:spChg chg="mod">
          <ac:chgData name="Saddler, John" userId="c2095315-a862-439c-b1dc-54d94b8b49c5" providerId="ADAL" clId="{07FB2380-076C-40F1-860B-CE789F457107}" dt="2021-09-28T17:47:30.628" v="3" actId="20577"/>
          <ac:spMkLst>
            <pc:docMk/>
            <pc:sldMk cId="0" sldId="256"/>
            <ac:spMk id="2" creationId="{2E79446D-D996-42D0-97A4-75974B59571B}"/>
          </ac:spMkLst>
        </pc:spChg>
        <pc:spChg chg="mod">
          <ac:chgData name="Saddler, John" userId="c2095315-a862-439c-b1dc-54d94b8b49c5" providerId="ADAL" clId="{07FB2380-076C-40F1-860B-CE789F457107}" dt="2021-09-28T17:47:45.104" v="13" actId="20577"/>
          <ac:spMkLst>
            <pc:docMk/>
            <pc:sldMk cId="0" sldId="256"/>
            <ac:spMk id="5" creationId="{6EE64DEF-74AD-432B-BEA1-1988A2A00C12}"/>
          </ac:spMkLst>
        </pc:spChg>
      </pc:sldChg>
      <pc:sldChg chg="modSp mod">
        <pc:chgData name="Saddler, John" userId="c2095315-a862-439c-b1dc-54d94b8b49c5" providerId="ADAL" clId="{07FB2380-076C-40F1-860B-CE789F457107}" dt="2021-09-28T17:52:08.172" v="38" actId="6549"/>
        <pc:sldMkLst>
          <pc:docMk/>
          <pc:sldMk cId="0" sldId="258"/>
        </pc:sldMkLst>
        <pc:spChg chg="mod">
          <ac:chgData name="Saddler, John" userId="c2095315-a862-439c-b1dc-54d94b8b49c5" providerId="ADAL" clId="{07FB2380-076C-40F1-860B-CE789F457107}" dt="2021-09-28T17:52:08.172" v="38" actId="6549"/>
          <ac:spMkLst>
            <pc:docMk/>
            <pc:sldMk cId="0" sldId="258"/>
            <ac:spMk id="3" creationId="{00000000-0000-0000-0000-000000000000}"/>
          </ac:spMkLst>
        </pc:spChg>
      </pc:sldChg>
      <pc:sldChg chg="modNotesTx">
        <pc:chgData name="Saddler, John" userId="c2095315-a862-439c-b1dc-54d94b8b49c5" providerId="ADAL" clId="{07FB2380-076C-40F1-860B-CE789F457107}" dt="2021-09-28T20:58:11.427" v="894" actId="33524"/>
        <pc:sldMkLst>
          <pc:docMk/>
          <pc:sldMk cId="151663387" sldId="264"/>
        </pc:sldMkLst>
      </pc:sldChg>
      <pc:sldChg chg="modNotesTx">
        <pc:chgData name="Saddler, John" userId="c2095315-a862-439c-b1dc-54d94b8b49c5" providerId="ADAL" clId="{07FB2380-076C-40F1-860B-CE789F457107}" dt="2021-09-29T13:52:30.636" v="1684" actId="6549"/>
        <pc:sldMkLst>
          <pc:docMk/>
          <pc:sldMk cId="163639516" sldId="268"/>
        </pc:sldMkLst>
      </pc:sldChg>
      <pc:sldChg chg="modSp mod ord modNotesTx">
        <pc:chgData name="Saddler, John" userId="c2095315-a862-439c-b1dc-54d94b8b49c5" providerId="ADAL" clId="{07FB2380-076C-40F1-860B-CE789F457107}" dt="2021-09-29T14:00:23.315" v="2420" actId="20577"/>
        <pc:sldMkLst>
          <pc:docMk/>
          <pc:sldMk cId="1028625766" sldId="269"/>
        </pc:sldMkLst>
        <pc:spChg chg="mod">
          <ac:chgData name="Saddler, John" userId="c2095315-a862-439c-b1dc-54d94b8b49c5" providerId="ADAL" clId="{07FB2380-076C-40F1-860B-CE789F457107}" dt="2021-09-28T18:12:39.574" v="63" actId="13926"/>
          <ac:spMkLst>
            <pc:docMk/>
            <pc:sldMk cId="1028625766" sldId="269"/>
            <ac:spMk id="3" creationId="{2EE4191F-E46A-4E93-858F-C164E4F7F57D}"/>
          </ac:spMkLst>
        </pc:spChg>
      </pc:sldChg>
      <pc:sldChg chg="modNotesTx">
        <pc:chgData name="Saddler, John" userId="c2095315-a862-439c-b1dc-54d94b8b49c5" providerId="ADAL" clId="{07FB2380-076C-40F1-860B-CE789F457107}" dt="2021-09-29T13:53:39.975" v="1887" actId="33524"/>
        <pc:sldMkLst>
          <pc:docMk/>
          <pc:sldMk cId="2100048159" sldId="270"/>
        </pc:sldMkLst>
      </pc:sldChg>
      <pc:sldChg chg="mod modNotesTx">
        <pc:chgData name="Saddler, John" userId="c2095315-a862-439c-b1dc-54d94b8b49c5" providerId="ADAL" clId="{07FB2380-076C-40F1-860B-CE789F457107}" dt="2021-09-29T13:58:14.260" v="2415" actId="6549"/>
        <pc:sldMkLst>
          <pc:docMk/>
          <pc:sldMk cId="1425611083" sldId="275"/>
        </pc:sldMkLst>
      </pc:sldChg>
      <pc:sldChg chg="modSp mod">
        <pc:chgData name="Saddler, John" userId="c2095315-a862-439c-b1dc-54d94b8b49c5" providerId="ADAL" clId="{07FB2380-076C-40F1-860B-CE789F457107}" dt="2021-09-28T17:52:19.346" v="45" actId="27636"/>
        <pc:sldMkLst>
          <pc:docMk/>
          <pc:sldMk cId="3780724739" sldId="280"/>
        </pc:sldMkLst>
        <pc:spChg chg="mod">
          <ac:chgData name="Saddler, John" userId="c2095315-a862-439c-b1dc-54d94b8b49c5" providerId="ADAL" clId="{07FB2380-076C-40F1-860B-CE789F457107}" dt="2021-09-28T17:52:19.346" v="45" actId="27636"/>
          <ac:spMkLst>
            <pc:docMk/>
            <pc:sldMk cId="3780724739" sldId="280"/>
            <ac:spMk id="2" creationId="{52B2EE97-C9F7-45F7-BF77-F2D9964C529C}"/>
          </ac:spMkLst>
        </pc:spChg>
      </pc:sldChg>
      <pc:sldChg chg="modSp mod">
        <pc:chgData name="Saddler, John" userId="c2095315-a862-439c-b1dc-54d94b8b49c5" providerId="ADAL" clId="{07FB2380-076C-40F1-860B-CE789F457107}" dt="2021-09-28T19:36:30.646" v="232" actId="20577"/>
        <pc:sldMkLst>
          <pc:docMk/>
          <pc:sldMk cId="1303558132" sldId="281"/>
        </pc:sldMkLst>
        <pc:spChg chg="mod">
          <ac:chgData name="Saddler, John" userId="c2095315-a862-439c-b1dc-54d94b8b49c5" providerId="ADAL" clId="{07FB2380-076C-40F1-860B-CE789F457107}" dt="2021-09-28T19:36:30.646" v="232" actId="20577"/>
          <ac:spMkLst>
            <pc:docMk/>
            <pc:sldMk cId="1303558132" sldId="281"/>
            <ac:spMk id="3" creationId="{5B0DFDBE-C706-4732-83C1-E770D019B1FB}"/>
          </ac:spMkLst>
        </pc:spChg>
      </pc:sldChg>
      <pc:sldChg chg="modNotes modNotesTx">
        <pc:chgData name="Saddler, John" userId="c2095315-a862-439c-b1dc-54d94b8b49c5" providerId="ADAL" clId="{07FB2380-076C-40F1-860B-CE789F457107}" dt="2021-09-29T13:53:58.642" v="1889" actId="27636"/>
        <pc:sldMkLst>
          <pc:docMk/>
          <pc:sldMk cId="1727426652" sldId="285"/>
        </pc:sldMkLst>
      </pc:sldChg>
      <pc:sldChg chg="add del">
        <pc:chgData name="Saddler, John" userId="c2095315-a862-439c-b1dc-54d94b8b49c5" providerId="ADAL" clId="{07FB2380-076C-40F1-860B-CE789F457107}" dt="2021-09-28T19:43:55.321" v="346" actId="47"/>
        <pc:sldMkLst>
          <pc:docMk/>
          <pc:sldMk cId="1955074232" sldId="292"/>
        </pc:sldMkLst>
      </pc:sldChg>
      <pc:sldChg chg="add del">
        <pc:chgData name="Saddler, John" userId="c2095315-a862-439c-b1dc-54d94b8b49c5" providerId="ADAL" clId="{07FB2380-076C-40F1-860B-CE789F457107}" dt="2021-09-28T19:44:49.506" v="347" actId="2696"/>
        <pc:sldMkLst>
          <pc:docMk/>
          <pc:sldMk cId="4156818091" sldId="298"/>
        </pc:sldMkLst>
      </pc:sldChg>
      <pc:sldChg chg="modNotesTx">
        <pc:chgData name="Saddler, John" userId="c2095315-a862-439c-b1dc-54d94b8b49c5" providerId="ADAL" clId="{07FB2380-076C-40F1-860B-CE789F457107}" dt="2021-09-29T13:52:03.019" v="1683" actId="6549"/>
        <pc:sldMkLst>
          <pc:docMk/>
          <pc:sldMk cId="2156877465" sldId="300"/>
        </pc:sldMkLst>
      </pc:sldChg>
      <pc:sldChg chg="modSp modAnim modNotesTx">
        <pc:chgData name="Saddler, John" userId="c2095315-a862-439c-b1dc-54d94b8b49c5" providerId="ADAL" clId="{07FB2380-076C-40F1-860B-CE789F457107}" dt="2021-09-29T13:54:11.713" v="1929" actId="20577"/>
        <pc:sldMkLst>
          <pc:docMk/>
          <pc:sldMk cId="3673926601" sldId="301"/>
        </pc:sldMkLst>
        <pc:spChg chg="mod">
          <ac:chgData name="Saddler, John" userId="c2095315-a862-439c-b1dc-54d94b8b49c5" providerId="ADAL" clId="{07FB2380-076C-40F1-860B-CE789F457107}" dt="2021-09-29T13:54:11.713" v="1929" actId="20577"/>
          <ac:spMkLst>
            <pc:docMk/>
            <pc:sldMk cId="3673926601" sldId="301"/>
            <ac:spMk id="3" creationId="{8347B4D6-16B8-47AA-88BE-2F45F5961706}"/>
          </ac:spMkLst>
        </pc:spChg>
      </pc:sldChg>
      <pc:sldChg chg="add del">
        <pc:chgData name="Saddler, John" userId="c2095315-a862-439c-b1dc-54d94b8b49c5" providerId="ADAL" clId="{07FB2380-076C-40F1-860B-CE789F457107}" dt="2021-09-28T19:44:49.506" v="347" actId="2696"/>
        <pc:sldMkLst>
          <pc:docMk/>
          <pc:sldMk cId="3467968172" sldId="302"/>
        </pc:sldMkLst>
      </pc:sldChg>
      <pc:sldChg chg="modSp mod modNotesTx">
        <pc:chgData name="Saddler, John" userId="c2095315-a862-439c-b1dc-54d94b8b49c5" providerId="ADAL" clId="{07FB2380-076C-40F1-860B-CE789F457107}" dt="2021-09-29T13:22:09.237" v="1245" actId="20577"/>
        <pc:sldMkLst>
          <pc:docMk/>
          <pc:sldMk cId="963563297" sldId="304"/>
        </pc:sldMkLst>
        <pc:spChg chg="mod">
          <ac:chgData name="Saddler, John" userId="c2095315-a862-439c-b1dc-54d94b8b49c5" providerId="ADAL" clId="{07FB2380-076C-40F1-860B-CE789F457107}" dt="2021-09-29T13:22:09.237" v="1245" actId="20577"/>
          <ac:spMkLst>
            <pc:docMk/>
            <pc:sldMk cId="963563297" sldId="304"/>
            <ac:spMk id="3" creationId="{5B0DFDBE-C706-4732-83C1-E770D019B1FB}"/>
          </ac:spMkLst>
        </pc:spChg>
      </pc:sldChg>
      <pc:sldChg chg="add del">
        <pc:chgData name="Saddler, John" userId="c2095315-a862-439c-b1dc-54d94b8b49c5" providerId="ADAL" clId="{07FB2380-076C-40F1-860B-CE789F457107}" dt="2021-09-28T19:44:49.506" v="347" actId="2696"/>
        <pc:sldMkLst>
          <pc:docMk/>
          <pc:sldMk cId="4066848327" sldId="306"/>
        </pc:sldMkLst>
      </pc:sldChg>
      <pc:sldChg chg="add del modNotesTx">
        <pc:chgData name="Saddler, John" userId="c2095315-a862-439c-b1dc-54d94b8b49c5" providerId="ADAL" clId="{07FB2380-076C-40F1-860B-CE789F457107}" dt="2021-09-29T13:51:52.432" v="1682" actId="20577"/>
        <pc:sldMkLst>
          <pc:docMk/>
          <pc:sldMk cId="3505633063" sldId="307"/>
        </pc:sldMkLst>
      </pc:sldChg>
      <pc:sldChg chg="add del">
        <pc:chgData name="Saddler, John" userId="c2095315-a862-439c-b1dc-54d94b8b49c5" providerId="ADAL" clId="{07FB2380-076C-40F1-860B-CE789F457107}" dt="2021-09-28T19:44:49.506" v="347" actId="2696"/>
        <pc:sldMkLst>
          <pc:docMk/>
          <pc:sldMk cId="971503103" sldId="308"/>
        </pc:sldMkLst>
      </pc:sldChg>
      <pc:sldChg chg="add del">
        <pc:chgData name="Saddler, John" userId="c2095315-a862-439c-b1dc-54d94b8b49c5" providerId="ADAL" clId="{07FB2380-076C-40F1-860B-CE789F457107}" dt="2021-09-28T19:44:49.506" v="347" actId="2696"/>
        <pc:sldMkLst>
          <pc:docMk/>
          <pc:sldMk cId="3733910551" sldId="309"/>
        </pc:sldMkLst>
      </pc:sldChg>
      <pc:sldChg chg="addSp delSp modSp mod setBg modNotesTx">
        <pc:chgData name="Saddler, John" userId="c2095315-a862-439c-b1dc-54d94b8b49c5" providerId="ADAL" clId="{07FB2380-076C-40F1-860B-CE789F457107}" dt="2021-09-29T13:56:20.528" v="2156" actId="20577"/>
        <pc:sldMkLst>
          <pc:docMk/>
          <pc:sldMk cId="3642545432" sldId="310"/>
        </pc:sldMkLst>
        <pc:spChg chg="mod">
          <ac:chgData name="Saddler, John" userId="c2095315-a862-439c-b1dc-54d94b8b49c5" providerId="ADAL" clId="{07FB2380-076C-40F1-860B-CE789F457107}" dt="2021-09-29T13:26:55.374" v="1250" actId="26606"/>
          <ac:spMkLst>
            <pc:docMk/>
            <pc:sldMk cId="3642545432" sldId="310"/>
            <ac:spMk id="2" creationId="{2749A338-968A-4B03-B6D5-57FFDD79FB8B}"/>
          </ac:spMkLst>
        </pc:spChg>
        <pc:spChg chg="mod">
          <ac:chgData name="Saddler, John" userId="c2095315-a862-439c-b1dc-54d94b8b49c5" providerId="ADAL" clId="{07FB2380-076C-40F1-860B-CE789F457107}" dt="2021-09-29T13:26:55.374" v="1250" actId="26606"/>
          <ac:spMkLst>
            <pc:docMk/>
            <pc:sldMk cId="3642545432" sldId="310"/>
            <ac:spMk id="3" creationId="{FA27A217-845F-470C-956F-38A3E0E9EE57}"/>
          </ac:spMkLst>
        </pc:spChg>
        <pc:spChg chg="add del mod">
          <ac:chgData name="Saddler, John" userId="c2095315-a862-439c-b1dc-54d94b8b49c5" providerId="ADAL" clId="{07FB2380-076C-40F1-860B-CE789F457107}" dt="2021-09-29T13:27:02.171" v="1259" actId="20577"/>
          <ac:spMkLst>
            <pc:docMk/>
            <pc:sldMk cId="3642545432" sldId="310"/>
            <ac:spMk id="5" creationId="{9F352DEA-AE21-437B-A0C0-E59D7884E135}"/>
          </ac:spMkLst>
        </pc:spChg>
        <pc:picChg chg="del">
          <ac:chgData name="Saddler, John" userId="c2095315-a862-439c-b1dc-54d94b8b49c5" providerId="ADAL" clId="{07FB2380-076C-40F1-860B-CE789F457107}" dt="2021-09-29T13:26:46.051" v="1246" actId="478"/>
          <ac:picMkLst>
            <pc:docMk/>
            <pc:sldMk cId="3642545432" sldId="310"/>
            <ac:picMk id="4" creationId="{8528D6C0-4097-4775-B1A5-0922487172FB}"/>
          </ac:picMkLst>
        </pc:picChg>
        <pc:picChg chg="add mod">
          <ac:chgData name="Saddler, John" userId="c2095315-a862-439c-b1dc-54d94b8b49c5" providerId="ADAL" clId="{07FB2380-076C-40F1-860B-CE789F457107}" dt="2021-09-29T13:35:42.801" v="1307" actId="208"/>
          <ac:picMkLst>
            <pc:docMk/>
            <pc:sldMk cId="3642545432" sldId="310"/>
            <ac:picMk id="7" creationId="{890ABC1E-3062-46A7-9BB5-379DD13F6A1B}"/>
          </ac:picMkLst>
        </pc:picChg>
      </pc:sldChg>
      <pc:sldChg chg="addSp delSp modSp mod modNotesTx">
        <pc:chgData name="Saddler, John" userId="c2095315-a862-439c-b1dc-54d94b8b49c5" providerId="ADAL" clId="{07FB2380-076C-40F1-860B-CE789F457107}" dt="2021-09-29T13:56:35.373" v="2205" actId="20577"/>
        <pc:sldMkLst>
          <pc:docMk/>
          <pc:sldMk cId="2200407259" sldId="311"/>
        </pc:sldMkLst>
        <pc:spChg chg="mod">
          <ac:chgData name="Saddler, John" userId="c2095315-a862-439c-b1dc-54d94b8b49c5" providerId="ADAL" clId="{07FB2380-076C-40F1-860B-CE789F457107}" dt="2021-09-29T13:30:15.004" v="1292" actId="20577"/>
          <ac:spMkLst>
            <pc:docMk/>
            <pc:sldMk cId="2200407259" sldId="311"/>
            <ac:spMk id="5" creationId="{4886BB0D-B69E-4555-A695-A977A6A91F5C}"/>
          </ac:spMkLst>
        </pc:spChg>
        <pc:picChg chg="del">
          <ac:chgData name="Saddler, John" userId="c2095315-a862-439c-b1dc-54d94b8b49c5" providerId="ADAL" clId="{07FB2380-076C-40F1-860B-CE789F457107}" dt="2021-09-29T13:27:42.143" v="1260" actId="478"/>
          <ac:picMkLst>
            <pc:docMk/>
            <pc:sldMk cId="2200407259" sldId="311"/>
            <ac:picMk id="4" creationId="{2BB97002-1A8F-4C62-AF4D-23BE63721F1B}"/>
          </ac:picMkLst>
        </pc:picChg>
        <pc:picChg chg="add del">
          <ac:chgData name="Saddler, John" userId="c2095315-a862-439c-b1dc-54d94b8b49c5" providerId="ADAL" clId="{07FB2380-076C-40F1-860B-CE789F457107}" dt="2021-09-29T13:29:39.564" v="1262" actId="478"/>
          <ac:picMkLst>
            <pc:docMk/>
            <pc:sldMk cId="2200407259" sldId="311"/>
            <ac:picMk id="7" creationId="{CC664DA5-8027-40EB-BCC1-53194B7AB0C1}"/>
          </ac:picMkLst>
        </pc:picChg>
        <pc:picChg chg="add del">
          <ac:chgData name="Saddler, John" userId="c2095315-a862-439c-b1dc-54d94b8b49c5" providerId="ADAL" clId="{07FB2380-076C-40F1-860B-CE789F457107}" dt="2021-09-29T13:29:45.781" v="1264" actId="22"/>
          <ac:picMkLst>
            <pc:docMk/>
            <pc:sldMk cId="2200407259" sldId="311"/>
            <ac:picMk id="9" creationId="{39CEDC9B-54B9-406F-9B9C-7190A251C952}"/>
          </ac:picMkLst>
        </pc:picChg>
        <pc:picChg chg="add mod">
          <ac:chgData name="Saddler, John" userId="c2095315-a862-439c-b1dc-54d94b8b49c5" providerId="ADAL" clId="{07FB2380-076C-40F1-860B-CE789F457107}" dt="2021-09-29T13:35:32.475" v="1306" actId="208"/>
          <ac:picMkLst>
            <pc:docMk/>
            <pc:sldMk cId="2200407259" sldId="311"/>
            <ac:picMk id="11" creationId="{CE961C73-C663-448D-90D5-B03E95A38745}"/>
          </ac:picMkLst>
        </pc:picChg>
        <pc:picChg chg="add del">
          <ac:chgData name="Saddler, John" userId="c2095315-a862-439c-b1dc-54d94b8b49c5" providerId="ADAL" clId="{07FB2380-076C-40F1-860B-CE789F457107}" dt="2021-09-29T13:33:57.595" v="1294" actId="478"/>
          <ac:picMkLst>
            <pc:docMk/>
            <pc:sldMk cId="2200407259" sldId="311"/>
            <ac:picMk id="13" creationId="{E9DCE35D-AD3E-4D64-9DFC-9E89987A682E}"/>
          </ac:picMkLst>
        </pc:picChg>
      </pc:sldChg>
      <pc:sldChg chg="addSp delSp modSp add mod modNotesTx">
        <pc:chgData name="Saddler, John" userId="c2095315-a862-439c-b1dc-54d94b8b49c5" providerId="ADAL" clId="{07FB2380-076C-40F1-860B-CE789F457107}" dt="2021-09-29T13:57:17.529" v="2330" actId="20577"/>
        <pc:sldMkLst>
          <pc:docMk/>
          <pc:sldMk cId="3257336555" sldId="312"/>
        </pc:sldMkLst>
        <pc:spChg chg="mod">
          <ac:chgData name="Saddler, John" userId="c2095315-a862-439c-b1dc-54d94b8b49c5" providerId="ADAL" clId="{07FB2380-076C-40F1-860B-CE789F457107}" dt="2021-09-29T13:35:06.480" v="1304" actId="20577"/>
          <ac:spMkLst>
            <pc:docMk/>
            <pc:sldMk cId="3257336555" sldId="312"/>
            <ac:spMk id="5" creationId="{4886BB0D-B69E-4555-A695-A977A6A91F5C}"/>
          </ac:spMkLst>
        </pc:spChg>
        <pc:picChg chg="add mod">
          <ac:chgData name="Saddler, John" userId="c2095315-a862-439c-b1dc-54d94b8b49c5" providerId="ADAL" clId="{07FB2380-076C-40F1-860B-CE789F457107}" dt="2021-09-29T13:35:24.483" v="1305" actId="208"/>
          <ac:picMkLst>
            <pc:docMk/>
            <pc:sldMk cId="3257336555" sldId="312"/>
            <ac:picMk id="6" creationId="{1FA84B79-5D16-4EBB-B2DA-8FD2AF74B697}"/>
          </ac:picMkLst>
        </pc:picChg>
        <pc:picChg chg="del">
          <ac:chgData name="Saddler, John" userId="c2095315-a862-439c-b1dc-54d94b8b49c5" providerId="ADAL" clId="{07FB2380-076C-40F1-860B-CE789F457107}" dt="2021-09-29T13:34:57.956" v="1296" actId="478"/>
          <ac:picMkLst>
            <pc:docMk/>
            <pc:sldMk cId="3257336555" sldId="312"/>
            <ac:picMk id="11" creationId="{CE961C73-C663-448D-90D5-B03E95A38745}"/>
          </ac:picMkLst>
        </pc:picChg>
      </pc:sldChg>
      <pc:sldChg chg="addSp delSp modSp new mod modNotesTx">
        <pc:chgData name="Saddler, John" userId="c2095315-a862-439c-b1dc-54d94b8b49c5" providerId="ADAL" clId="{07FB2380-076C-40F1-860B-CE789F457107}" dt="2021-09-29T13:55:23.079" v="2048" actId="20577"/>
        <pc:sldMkLst>
          <pc:docMk/>
          <pc:sldMk cId="1363077004" sldId="313"/>
        </pc:sldMkLst>
        <pc:picChg chg="add del">
          <ac:chgData name="Saddler, John" userId="c2095315-a862-439c-b1dc-54d94b8b49c5" providerId="ADAL" clId="{07FB2380-076C-40F1-860B-CE789F457107}" dt="2021-09-29T13:38:34.945" v="1310" actId="478"/>
          <ac:picMkLst>
            <pc:docMk/>
            <pc:sldMk cId="1363077004" sldId="313"/>
            <ac:picMk id="5" creationId="{8B59B3A0-D4B4-4482-BC5B-1A678926ECEB}"/>
          </ac:picMkLst>
        </pc:picChg>
        <pc:picChg chg="add mod">
          <ac:chgData name="Saddler, John" userId="c2095315-a862-439c-b1dc-54d94b8b49c5" providerId="ADAL" clId="{07FB2380-076C-40F1-860B-CE789F457107}" dt="2021-09-29T13:38:42.491" v="1313" actId="1076"/>
          <ac:picMkLst>
            <pc:docMk/>
            <pc:sldMk cId="1363077004" sldId="313"/>
            <ac:picMk id="7" creationId="{2DC25EFF-DC0A-4ACA-9A30-1065AD295BE3}"/>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44"/>
    </mc:Choice>
    <mc:Fallback>
      <c:style val="44"/>
    </mc:Fallback>
  </mc:AlternateContent>
  <c:chart>
    <c:autoTitleDeleted val="1"/>
    <c:plotArea>
      <c:layout>
        <c:manualLayout>
          <c:layoutTarget val="inner"/>
          <c:xMode val="edge"/>
          <c:yMode val="edge"/>
          <c:x val="1.8273427627102191E-2"/>
          <c:y val="5.2631578947368432E-2"/>
          <c:w val="0.94504167881792567"/>
          <c:h val="0.75727471566054294"/>
        </c:manualLayout>
      </c:layout>
      <c:barChart>
        <c:barDir val="col"/>
        <c:grouping val="clustered"/>
        <c:varyColors val="0"/>
        <c:ser>
          <c:idx val="0"/>
          <c:order val="0"/>
          <c:tx>
            <c:strRef>
              <c:f>Sheet1!$B$1</c:f>
              <c:strCache>
                <c:ptCount val="1"/>
                <c:pt idx="0">
                  <c:v>Column1</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trendline>
            <c:trendlineType val="linear"/>
            <c:dispRSqr val="0"/>
            <c:dispEq val="0"/>
          </c:trendline>
          <c:cat>
            <c:numRef>
              <c:f>Sheet1!$A$2:$A$21</c:f>
              <c:numCache>
                <c:formatCode>General</c:formatCode>
                <c:ptCount val="20"/>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numCache>
            </c:numRef>
          </c:cat>
          <c:val>
            <c:numRef>
              <c:f>Sheet1!$B$2:$B$21</c:f>
              <c:numCache>
                <c:formatCode>0.0</c:formatCode>
                <c:ptCount val="20"/>
                <c:pt idx="0">
                  <c:v>2.0844930000000002</c:v>
                </c:pt>
                <c:pt idx="1">
                  <c:v>2.3145380000000002</c:v>
                </c:pt>
                <c:pt idx="2">
                  <c:v>2.2688269999999999</c:v>
                </c:pt>
                <c:pt idx="3">
                  <c:v>2.1579000000000002</c:v>
                </c:pt>
                <c:pt idx="4">
                  <c:v>2.0246249999999999</c:v>
                </c:pt>
                <c:pt idx="5">
                  <c:v>1.8780809999999999</c:v>
                </c:pt>
                <c:pt idx="6">
                  <c:v>2.2966440000000001</c:v>
                </c:pt>
                <c:pt idx="7">
                  <c:v>2.286089</c:v>
                </c:pt>
                <c:pt idx="8">
                  <c:v>2.7382960000000001</c:v>
                </c:pt>
                <c:pt idx="9">
                  <c:v>1.998983</c:v>
                </c:pt>
                <c:pt idx="10">
                  <c:v>2.147275</c:v>
                </c:pt>
                <c:pt idx="11">
                  <c:v>2.2999999999999998</c:v>
                </c:pt>
                <c:pt idx="12">
                  <c:v>2.5</c:v>
                </c:pt>
                <c:pt idx="13">
                  <c:v>2.5</c:v>
                </c:pt>
                <c:pt idx="14">
                  <c:v>2.5</c:v>
                </c:pt>
                <c:pt idx="15">
                  <c:v>2.1</c:v>
                </c:pt>
                <c:pt idx="16">
                  <c:v>2.5</c:v>
                </c:pt>
                <c:pt idx="17">
                  <c:v>2.4</c:v>
                </c:pt>
                <c:pt idx="18">
                  <c:v>2.1</c:v>
                </c:pt>
                <c:pt idx="19">
                  <c:v>2.2000000000000002</c:v>
                </c:pt>
              </c:numCache>
            </c:numRef>
          </c:val>
          <c:extLst>
            <c:ext xmlns:c16="http://schemas.microsoft.com/office/drawing/2014/chart" uri="{C3380CC4-5D6E-409C-BE32-E72D297353CC}">
              <c16:uniqueId val="{00000001-2D90-4586-801C-90AB01579115}"/>
            </c:ext>
          </c:extLst>
        </c:ser>
        <c:dLbls>
          <c:showLegendKey val="0"/>
          <c:showVal val="1"/>
          <c:showCatName val="0"/>
          <c:showSerName val="0"/>
          <c:showPercent val="0"/>
          <c:showBubbleSize val="0"/>
        </c:dLbls>
        <c:gapWidth val="150"/>
        <c:overlap val="-25"/>
        <c:axId val="114807552"/>
        <c:axId val="114809088"/>
      </c:barChart>
      <c:catAx>
        <c:axId val="114807552"/>
        <c:scaling>
          <c:orientation val="minMax"/>
        </c:scaling>
        <c:delete val="0"/>
        <c:axPos val="b"/>
        <c:numFmt formatCode="General" sourceLinked="1"/>
        <c:majorTickMark val="none"/>
        <c:minorTickMark val="none"/>
        <c:tickLblPos val="nextTo"/>
        <c:crossAx val="114809088"/>
        <c:crosses val="autoZero"/>
        <c:auto val="1"/>
        <c:lblAlgn val="ctr"/>
        <c:lblOffset val="100"/>
        <c:noMultiLvlLbl val="0"/>
      </c:catAx>
      <c:valAx>
        <c:axId val="114809088"/>
        <c:scaling>
          <c:orientation val="minMax"/>
        </c:scaling>
        <c:delete val="1"/>
        <c:axPos val="l"/>
        <c:numFmt formatCode="0.0" sourceLinked="1"/>
        <c:majorTickMark val="out"/>
        <c:minorTickMark val="none"/>
        <c:tickLblPos val="none"/>
        <c:crossAx val="11480755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6" tIns="46588" rIns="93176" bIns="46588"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6" tIns="46588" rIns="93176" bIns="46588" rtlCol="0"/>
          <a:lstStyle>
            <a:lvl1pPr algn="r">
              <a:defRPr sz="1200"/>
            </a:lvl1pPr>
          </a:lstStyle>
          <a:p>
            <a:fld id="{ABD5C03B-A5CF-47A1-A445-94A1A5F32B81}" type="datetimeFigureOut">
              <a:rPr lang="en-US" smtClean="0"/>
              <a:pPr/>
              <a:t>9/29/2021</a:t>
            </a:fld>
            <a:endParaRPr lang="en-US"/>
          </a:p>
        </p:txBody>
      </p:sp>
      <p:sp>
        <p:nvSpPr>
          <p:cNvPr id="4" name="Footer Placeholder 3"/>
          <p:cNvSpPr>
            <a:spLocks noGrp="1"/>
          </p:cNvSpPr>
          <p:nvPr>
            <p:ph type="ftr" sz="quarter" idx="2"/>
          </p:nvPr>
        </p:nvSpPr>
        <p:spPr>
          <a:xfrm>
            <a:off x="0" y="8829966"/>
            <a:ext cx="3037840" cy="464820"/>
          </a:xfrm>
          <a:prstGeom prst="rect">
            <a:avLst/>
          </a:prstGeom>
        </p:spPr>
        <p:txBody>
          <a:bodyPr vert="horz" lIns="93176" tIns="46588" rIns="93176" bIns="46588"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6"/>
            <a:ext cx="3037840" cy="464820"/>
          </a:xfrm>
          <a:prstGeom prst="rect">
            <a:avLst/>
          </a:prstGeom>
        </p:spPr>
        <p:txBody>
          <a:bodyPr vert="horz" lIns="93176" tIns="46588" rIns="93176" bIns="46588" rtlCol="0" anchor="b"/>
          <a:lstStyle>
            <a:lvl1pPr algn="r">
              <a:defRPr sz="1200"/>
            </a:lvl1pPr>
          </a:lstStyle>
          <a:p>
            <a:fld id="{DB7CB0A6-A78B-4C8A-9008-396FDFC052A3}"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6" tIns="46588" rIns="93176" bIns="46588"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6" tIns="46588" rIns="93176" bIns="46588" rtlCol="0"/>
          <a:lstStyle>
            <a:lvl1pPr algn="r">
              <a:defRPr sz="1200"/>
            </a:lvl1pPr>
          </a:lstStyle>
          <a:p>
            <a:fld id="{184FB30A-155F-4734-B098-48CC90DF3230}" type="datetimeFigureOut">
              <a:rPr lang="en-US" smtClean="0"/>
              <a:pPr/>
              <a:t>9/29/2021</a:t>
            </a:fld>
            <a:endParaRPr lang="en-US"/>
          </a:p>
        </p:txBody>
      </p:sp>
      <p:sp>
        <p:nvSpPr>
          <p:cNvPr id="4" name="Slide Image Placeholder 3"/>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3176" tIns="46588" rIns="93176" bIns="46588" rtlCol="0" anchor="ctr"/>
          <a:lstStyle/>
          <a:p>
            <a:endParaRPr lang="en-US"/>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3176" tIns="46588" rIns="93176" bIns="4658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6"/>
            <a:ext cx="3037840" cy="464820"/>
          </a:xfrm>
          <a:prstGeom prst="rect">
            <a:avLst/>
          </a:prstGeom>
        </p:spPr>
        <p:txBody>
          <a:bodyPr vert="horz" lIns="93176" tIns="46588" rIns="93176" bIns="4658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3176" tIns="46588" rIns="93176" bIns="46588" rtlCol="0" anchor="b"/>
          <a:lstStyle>
            <a:lvl1pPr algn="r">
              <a:defRPr sz="1200"/>
            </a:lvl1pPr>
          </a:lstStyle>
          <a:p>
            <a:fld id="{30CAE445-6C97-47B7-A480-C2523B3424E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CAE445-6C97-47B7-A480-C2523B3424E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AE445-6C97-47B7-A480-C2523B3424E1}" type="slidenum">
              <a:rPr lang="en-US" smtClean="0"/>
              <a:pPr/>
              <a:t>2</a:t>
            </a:fld>
            <a:endParaRPr lang="en-US"/>
          </a:p>
        </p:txBody>
      </p:sp>
    </p:spTree>
    <p:extLst>
      <p:ext uri="{BB962C8B-B14F-4D97-AF65-F5344CB8AC3E}">
        <p14:creationId xmlns:p14="http://schemas.microsoft.com/office/powerpoint/2010/main" val="935578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2020/2021 was a little higher than last </a:t>
            </a:r>
            <a:r>
              <a:rPr lang="en-US"/>
              <a:t>year.</a:t>
            </a:r>
            <a:endParaRPr lang="en-US" dirty="0"/>
          </a:p>
          <a:p>
            <a:endParaRPr lang="en-US" dirty="0"/>
          </a:p>
          <a:p>
            <a:r>
              <a:rPr lang="en-US" dirty="0"/>
              <a:t>Considering the wet winter and COVID-19 I think we did pretty good.</a:t>
            </a:r>
          </a:p>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3</a:t>
            </a:fld>
            <a:endParaRPr lang="en-US"/>
          </a:p>
        </p:txBody>
      </p:sp>
    </p:spTree>
    <p:extLst>
      <p:ext uri="{BB962C8B-B14F-4D97-AF65-F5344CB8AC3E}">
        <p14:creationId xmlns:p14="http://schemas.microsoft.com/office/powerpoint/2010/main" val="1283084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with most things this year, the pandemic has had significant impact</a:t>
            </a:r>
          </a:p>
          <a:p>
            <a:endParaRPr lang="en-US" dirty="0"/>
          </a:p>
          <a:p>
            <a:r>
              <a:rPr lang="en-US" dirty="0"/>
              <a:t>Since our office are closed to the public, we have not been able to schedule our regular courses.</a:t>
            </a:r>
          </a:p>
          <a:p>
            <a:endParaRPr lang="en-US" dirty="0"/>
          </a:p>
          <a:p>
            <a:r>
              <a:rPr lang="en-US" dirty="0"/>
              <a:t>As we do not know when they will be open, we do not know when the courses will be scheduled.  </a:t>
            </a:r>
          </a:p>
          <a:p>
            <a:endParaRPr lang="en-US" dirty="0"/>
          </a:p>
          <a:p>
            <a:r>
              <a:rPr lang="en-US" dirty="0"/>
              <a:t>Periodically check our website for updates</a:t>
            </a:r>
          </a:p>
        </p:txBody>
      </p:sp>
      <p:sp>
        <p:nvSpPr>
          <p:cNvPr id="4" name="Slide Number Placeholder 3"/>
          <p:cNvSpPr>
            <a:spLocks noGrp="1"/>
          </p:cNvSpPr>
          <p:nvPr>
            <p:ph type="sldNum" sz="quarter" idx="5"/>
          </p:nvPr>
        </p:nvSpPr>
        <p:spPr/>
        <p:txBody>
          <a:bodyPr/>
          <a:lstStyle/>
          <a:p>
            <a:fld id="{30CAE445-6C97-47B7-A480-C2523B3424E1}" type="slidenum">
              <a:rPr lang="en-US" smtClean="0"/>
              <a:pPr/>
              <a:t>4</a:t>
            </a:fld>
            <a:endParaRPr lang="en-US"/>
          </a:p>
        </p:txBody>
      </p:sp>
    </p:spTree>
    <p:extLst>
      <p:ext uri="{BB962C8B-B14F-4D97-AF65-F5344CB8AC3E}">
        <p14:creationId xmlns:p14="http://schemas.microsoft.com/office/powerpoint/2010/main" val="786145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Sith year for the program.</a:t>
            </a:r>
          </a:p>
          <a:p>
            <a:endParaRPr lang="en-US" dirty="0"/>
          </a:p>
          <a:p>
            <a:r>
              <a:rPr lang="en-US" dirty="0"/>
              <a:t>Over the years this has been a very successful program that has helped get more quality prescribed fire acres across the state.</a:t>
            </a:r>
          </a:p>
          <a:p>
            <a:endParaRPr lang="en-US" dirty="0"/>
          </a:p>
          <a:p>
            <a:r>
              <a:rPr lang="en-US" dirty="0"/>
              <a:t>Reduced Funding last year and this year</a:t>
            </a:r>
          </a:p>
          <a:p>
            <a:endParaRPr lang="en-US" dirty="0"/>
          </a:p>
          <a:p>
            <a:r>
              <a:rPr lang="en-US" dirty="0"/>
              <a:t>Projects were completed on time.  </a:t>
            </a:r>
          </a:p>
          <a:p>
            <a:pPr marL="171450" indent="-171450">
              <a:buFont typeface="Arial" panose="020B0604020202020204" pitchFamily="34" charset="0"/>
              <a:buChar char="•"/>
            </a:pPr>
            <a:r>
              <a:rPr lang="en-US" dirty="0"/>
              <a:t>NWFWMD – Cleared 36 acres of hurricane Michael Damage</a:t>
            </a:r>
          </a:p>
          <a:p>
            <a:pPr marL="171450" indent="-171450">
              <a:buFont typeface="Arial" panose="020B0604020202020204" pitchFamily="34" charset="0"/>
              <a:buChar char="•"/>
            </a:pPr>
            <a:r>
              <a:rPr lang="en-US" dirty="0"/>
              <a:t>SRWMD – Heavy mowing of nearly 100 acres</a:t>
            </a:r>
          </a:p>
          <a:p>
            <a:pPr marL="171450" indent="-171450">
              <a:buFont typeface="Arial" panose="020B0604020202020204" pitchFamily="34" charset="0"/>
              <a:buChar char="•"/>
            </a:pPr>
            <a:r>
              <a:rPr lang="en-US" dirty="0"/>
              <a:t>SJRWMD – Purchased water handling and ignition equipment</a:t>
            </a:r>
          </a:p>
          <a:p>
            <a:pPr marL="171450" indent="-171450">
              <a:buFont typeface="Arial" panose="020B0604020202020204" pitchFamily="34" charset="0"/>
              <a:buChar char="•"/>
            </a:pPr>
            <a:r>
              <a:rPr lang="en-US" dirty="0"/>
              <a:t>SWFWMD – 250 acres of mechanical fuel reduction</a:t>
            </a:r>
          </a:p>
          <a:p>
            <a:pPr marL="171450" indent="-171450">
              <a:buFont typeface="Arial" panose="020B0604020202020204" pitchFamily="34" charset="0"/>
              <a:buChar char="•"/>
            </a:pPr>
            <a:r>
              <a:rPr lang="en-US" dirty="0"/>
              <a:t>SFWMD – purchased a 400-gallon water handling unit</a:t>
            </a:r>
          </a:p>
          <a:p>
            <a:pPr marL="171450" indent="-171450">
              <a:buFont typeface="Arial" panose="020B0604020202020204" pitchFamily="34" charset="0"/>
              <a:buChar char="•"/>
            </a:pPr>
            <a:r>
              <a:rPr lang="en-US" dirty="0"/>
              <a:t>FWC – 1,070-acre areal burn</a:t>
            </a:r>
          </a:p>
          <a:p>
            <a:pPr marL="171450" indent="-171450">
              <a:buFont typeface="Arial" panose="020B0604020202020204" pitchFamily="34" charset="0"/>
              <a:buChar char="•"/>
            </a:pPr>
            <a:r>
              <a:rPr lang="en-US" dirty="0"/>
              <a:t>Park Service – Purchased water handling equipment</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5</a:t>
            </a:fld>
            <a:endParaRPr lang="en-US"/>
          </a:p>
        </p:txBody>
      </p:sp>
    </p:spTree>
    <p:extLst>
      <p:ext uri="{BB962C8B-B14F-4D97-AF65-F5344CB8AC3E}">
        <p14:creationId xmlns:p14="http://schemas.microsoft.com/office/powerpoint/2010/main" val="1553001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Messaging Campaign to promote the use of prescribed fire.</a:t>
            </a:r>
          </a:p>
        </p:txBody>
      </p:sp>
      <p:sp>
        <p:nvSpPr>
          <p:cNvPr id="4" name="Slide Number Placeholder 3"/>
          <p:cNvSpPr>
            <a:spLocks noGrp="1"/>
          </p:cNvSpPr>
          <p:nvPr>
            <p:ph type="sldNum" sz="quarter" idx="5"/>
          </p:nvPr>
        </p:nvSpPr>
        <p:spPr/>
        <p:txBody>
          <a:bodyPr/>
          <a:lstStyle/>
          <a:p>
            <a:fld id="{30CAE445-6C97-47B7-A480-C2523B3424E1}" type="slidenum">
              <a:rPr lang="en-US" smtClean="0"/>
              <a:pPr/>
              <a:t>6</a:t>
            </a:fld>
            <a:endParaRPr lang="en-US"/>
          </a:p>
        </p:txBody>
      </p:sp>
    </p:spTree>
    <p:extLst>
      <p:ext uri="{BB962C8B-B14F-4D97-AF65-F5344CB8AC3E}">
        <p14:creationId xmlns:p14="http://schemas.microsoft.com/office/powerpoint/2010/main" val="413855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Prescribed fire is primarily a social media campaign</a:t>
            </a:r>
          </a:p>
          <a:p>
            <a:endParaRPr lang="en-US" dirty="0"/>
          </a:p>
          <a:p>
            <a:r>
              <a:rPr lang="en-US" dirty="0"/>
              <a:t>Key audience was people that live in areas that are near prescribed burn areas and also environmentally engaged citizens.</a:t>
            </a:r>
          </a:p>
          <a:p>
            <a:endParaRPr lang="en-US" dirty="0"/>
          </a:p>
          <a:p>
            <a:r>
              <a:rPr lang="en-US" dirty="0"/>
              <a:t>We used Zip Codes determine focus areas</a:t>
            </a:r>
          </a:p>
        </p:txBody>
      </p:sp>
      <p:sp>
        <p:nvSpPr>
          <p:cNvPr id="4" name="Slide Number Placeholder 3"/>
          <p:cNvSpPr>
            <a:spLocks noGrp="1"/>
          </p:cNvSpPr>
          <p:nvPr>
            <p:ph type="sldNum" sz="quarter" idx="5"/>
          </p:nvPr>
        </p:nvSpPr>
        <p:spPr/>
        <p:txBody>
          <a:bodyPr/>
          <a:lstStyle/>
          <a:p>
            <a:fld id="{30CAE445-6C97-47B7-A480-C2523B3424E1}" type="slidenum">
              <a:rPr lang="en-US" smtClean="0"/>
              <a:pPr/>
              <a:t>7</a:t>
            </a:fld>
            <a:endParaRPr lang="en-US"/>
          </a:p>
        </p:txBody>
      </p:sp>
    </p:spTree>
    <p:extLst>
      <p:ext uri="{BB962C8B-B14F-4D97-AF65-F5344CB8AC3E}">
        <p14:creationId xmlns:p14="http://schemas.microsoft.com/office/powerpoint/2010/main" val="2143031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rough numbers from this year’s campaign.  </a:t>
            </a:r>
          </a:p>
        </p:txBody>
      </p:sp>
      <p:sp>
        <p:nvSpPr>
          <p:cNvPr id="4" name="Slide Number Placeholder 3"/>
          <p:cNvSpPr>
            <a:spLocks noGrp="1"/>
          </p:cNvSpPr>
          <p:nvPr>
            <p:ph type="sldNum" sz="quarter" idx="5"/>
          </p:nvPr>
        </p:nvSpPr>
        <p:spPr/>
        <p:txBody>
          <a:bodyPr/>
          <a:lstStyle/>
          <a:p>
            <a:fld id="{30CAE445-6C97-47B7-A480-C2523B3424E1}" type="slidenum">
              <a:rPr lang="en-US" smtClean="0"/>
              <a:pPr/>
              <a:t>8</a:t>
            </a:fld>
            <a:endParaRPr lang="en-US"/>
          </a:p>
        </p:txBody>
      </p:sp>
    </p:spTree>
    <p:extLst>
      <p:ext uri="{BB962C8B-B14F-4D97-AF65-F5344CB8AC3E}">
        <p14:creationId xmlns:p14="http://schemas.microsoft.com/office/powerpoint/2010/main" val="2475315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year will be different from pervious years.</a:t>
            </a:r>
          </a:p>
          <a:p>
            <a:r>
              <a:rPr lang="en-US" dirty="0"/>
              <a:t>Instead of paid social media ads, we will be using paid tv.</a:t>
            </a:r>
          </a:p>
          <a:p>
            <a:r>
              <a:rPr lang="en-US" dirty="0"/>
              <a:t>We will still be using some social media, but it will be organic and not paid.</a:t>
            </a:r>
          </a:p>
        </p:txBody>
      </p:sp>
      <p:sp>
        <p:nvSpPr>
          <p:cNvPr id="4" name="Slide Number Placeholder 3"/>
          <p:cNvSpPr>
            <a:spLocks noGrp="1"/>
          </p:cNvSpPr>
          <p:nvPr>
            <p:ph type="sldNum" sz="quarter" idx="5"/>
          </p:nvPr>
        </p:nvSpPr>
        <p:spPr/>
        <p:txBody>
          <a:bodyPr/>
          <a:lstStyle/>
          <a:p>
            <a:fld id="{30CAE445-6C97-47B7-A480-C2523B3424E1}" type="slidenum">
              <a:rPr lang="en-US" smtClean="0"/>
              <a:pPr/>
              <a:t>9</a:t>
            </a:fld>
            <a:endParaRPr lang="en-US"/>
          </a:p>
        </p:txBody>
      </p:sp>
    </p:spTree>
    <p:extLst>
      <p:ext uri="{BB962C8B-B14F-4D97-AF65-F5344CB8AC3E}">
        <p14:creationId xmlns:p14="http://schemas.microsoft.com/office/powerpoint/2010/main" val="769424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Air quality index?</a:t>
            </a:r>
          </a:p>
          <a:p>
            <a:endParaRPr lang="en-US" dirty="0"/>
          </a:p>
          <a:p>
            <a:r>
              <a:rPr lang="en-US" dirty="0"/>
              <a:t>Think of the AQI as a yardstick that runs from 0 to 500. The higher the AQI value, the greater the level of air pollution and the greater the health concern. For example, an AQI value of 50 or below represents good air quality, while an AQI value over 300 represents hazardous air quality.</a:t>
            </a:r>
          </a:p>
          <a:p>
            <a:endParaRPr lang="en-US" dirty="0"/>
          </a:p>
          <a:p>
            <a:r>
              <a:rPr lang="en-US" dirty="0"/>
              <a:t>For our purposes we will focus on the first three ranges, Good, Moderate and Unhealthy for Sensitive groups</a:t>
            </a:r>
          </a:p>
        </p:txBody>
      </p:sp>
      <p:sp>
        <p:nvSpPr>
          <p:cNvPr id="4" name="Slide Number Placeholder 3"/>
          <p:cNvSpPr>
            <a:spLocks noGrp="1"/>
          </p:cNvSpPr>
          <p:nvPr>
            <p:ph type="sldNum" sz="quarter" idx="5"/>
          </p:nvPr>
        </p:nvSpPr>
        <p:spPr/>
        <p:txBody>
          <a:bodyPr/>
          <a:lstStyle/>
          <a:p>
            <a:fld id="{30CAE445-6C97-47B7-A480-C2523B3424E1}" type="slidenum">
              <a:rPr lang="en-US" smtClean="0"/>
              <a:pPr/>
              <a:t>10</a:t>
            </a:fld>
            <a:endParaRPr lang="en-US"/>
          </a:p>
        </p:txBody>
      </p:sp>
    </p:spTree>
    <p:extLst>
      <p:ext uri="{BB962C8B-B14F-4D97-AF65-F5344CB8AC3E}">
        <p14:creationId xmlns:p14="http://schemas.microsoft.com/office/powerpoint/2010/main" val="1980513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AE445-6C97-47B7-A480-C2523B3424E1}" type="slidenum">
              <a:rPr lang="en-US" smtClean="0"/>
              <a:pPr/>
              <a:t>11</a:t>
            </a:fld>
            <a:endParaRPr lang="en-US"/>
          </a:p>
        </p:txBody>
      </p:sp>
    </p:spTree>
    <p:extLst>
      <p:ext uri="{BB962C8B-B14F-4D97-AF65-F5344CB8AC3E}">
        <p14:creationId xmlns:p14="http://schemas.microsoft.com/office/powerpoint/2010/main" val="2738407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air now AQI forecast map for the lower 48.</a:t>
            </a:r>
          </a:p>
          <a:p>
            <a:endParaRPr lang="en-US" dirty="0"/>
          </a:p>
          <a:p>
            <a:r>
              <a:rPr lang="en-US" dirty="0"/>
              <a:t>On the left you can choose the forecast for today or tomorrow.</a:t>
            </a:r>
          </a:p>
        </p:txBody>
      </p:sp>
      <p:sp>
        <p:nvSpPr>
          <p:cNvPr id="4" name="Slide Number Placeholder 3"/>
          <p:cNvSpPr>
            <a:spLocks noGrp="1"/>
          </p:cNvSpPr>
          <p:nvPr>
            <p:ph type="sldNum" sz="quarter" idx="5"/>
          </p:nvPr>
        </p:nvSpPr>
        <p:spPr/>
        <p:txBody>
          <a:bodyPr/>
          <a:lstStyle/>
          <a:p>
            <a:fld id="{30CAE445-6C97-47B7-A480-C2523B3424E1}" type="slidenum">
              <a:rPr lang="en-US" smtClean="0"/>
              <a:pPr/>
              <a:t>12</a:t>
            </a:fld>
            <a:endParaRPr lang="en-US"/>
          </a:p>
        </p:txBody>
      </p:sp>
    </p:spTree>
    <p:extLst>
      <p:ext uri="{BB962C8B-B14F-4D97-AF65-F5344CB8AC3E}">
        <p14:creationId xmlns:p14="http://schemas.microsoft.com/office/powerpoint/2010/main" val="14403970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Florida. In General, </a:t>
            </a:r>
            <a:r>
              <a:rPr lang="en-US" dirty="0" err="1"/>
              <a:t>florida</a:t>
            </a:r>
            <a:r>
              <a:rPr lang="en-US" dirty="0"/>
              <a:t> has pretty good air quality there is some moderate areas forecast along the East Coast.</a:t>
            </a:r>
          </a:p>
          <a:p>
            <a:endParaRPr lang="en-US" dirty="0"/>
          </a:p>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13</a:t>
            </a:fld>
            <a:endParaRPr lang="en-US"/>
          </a:p>
        </p:txBody>
      </p:sp>
    </p:spTree>
    <p:extLst>
      <p:ext uri="{BB962C8B-B14F-4D97-AF65-F5344CB8AC3E}">
        <p14:creationId xmlns:p14="http://schemas.microsoft.com/office/powerpoint/2010/main" val="5423000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zoom in closer you cans see the county lines.</a:t>
            </a:r>
          </a:p>
          <a:p>
            <a:endParaRPr lang="en-US" dirty="0"/>
          </a:p>
          <a:p>
            <a:r>
              <a:rPr lang="en-US" dirty="0"/>
              <a:t>In this example; Flagler, Volusia and Brevard Counties are fully covered by moderate forecast.</a:t>
            </a:r>
          </a:p>
          <a:p>
            <a:endParaRPr lang="en-US" dirty="0"/>
          </a:p>
          <a:p>
            <a:r>
              <a:rPr lang="en-US" dirty="0"/>
              <a:t>St. Johns, Putnam, Marion, Lake, Seminole Orange, and Osceola have partial coverage.</a:t>
            </a:r>
          </a:p>
          <a:p>
            <a:endParaRPr lang="en-US" dirty="0"/>
          </a:p>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14</a:t>
            </a:fld>
            <a:endParaRPr lang="en-US"/>
          </a:p>
        </p:txBody>
      </p:sp>
    </p:spTree>
    <p:extLst>
      <p:ext uri="{BB962C8B-B14F-4D97-AF65-F5344CB8AC3E}">
        <p14:creationId xmlns:p14="http://schemas.microsoft.com/office/powerpoint/2010/main" val="1410328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AE445-6C97-47B7-A480-C2523B3424E1}" type="slidenum">
              <a:rPr lang="en-US" smtClean="0"/>
              <a:pPr/>
              <a:t>15</a:t>
            </a:fld>
            <a:endParaRPr lang="en-US"/>
          </a:p>
        </p:txBody>
      </p:sp>
    </p:spTree>
    <p:extLst>
      <p:ext uri="{BB962C8B-B14F-4D97-AF65-F5344CB8AC3E}">
        <p14:creationId xmlns:p14="http://schemas.microsoft.com/office/powerpoint/2010/main" val="2396349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be emailing status updates to those that have an email associated with their account.  If you want to get email status update, log into WebOBA and add your email address.</a:t>
            </a:r>
          </a:p>
          <a:p>
            <a:endParaRPr lang="en-US" dirty="0"/>
          </a:p>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16</a:t>
            </a:fld>
            <a:endParaRPr lang="en-US"/>
          </a:p>
        </p:txBody>
      </p:sp>
    </p:spTree>
    <p:extLst>
      <p:ext uri="{BB962C8B-B14F-4D97-AF65-F5344CB8AC3E}">
        <p14:creationId xmlns:p14="http://schemas.microsoft.com/office/powerpoint/2010/main" val="19035522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encourage the use of WebOBA. </a:t>
            </a:r>
          </a:p>
          <a:p>
            <a:endParaRPr lang="en-US" dirty="0"/>
          </a:p>
          <a:p>
            <a:r>
              <a:rPr lang="en-US" dirty="0"/>
              <a:t>If you use WebOBA make sure to have an email address in your contact information.  When your request is processed you should get an email with either your authorization number or notification (and reason) for a denied request.</a:t>
            </a:r>
          </a:p>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17</a:t>
            </a:fld>
            <a:endParaRPr lang="en-US"/>
          </a:p>
        </p:txBody>
      </p:sp>
    </p:spTree>
    <p:extLst>
      <p:ext uri="{BB962C8B-B14F-4D97-AF65-F5344CB8AC3E}">
        <p14:creationId xmlns:p14="http://schemas.microsoft.com/office/powerpoint/2010/main" val="578421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AE445-6C97-47B7-A480-C2523B3424E1}" type="slidenum">
              <a:rPr lang="en-US" smtClean="0"/>
              <a:pPr/>
              <a:t>18</a:t>
            </a:fld>
            <a:endParaRPr lang="en-US"/>
          </a:p>
        </p:txBody>
      </p:sp>
    </p:spTree>
    <p:extLst>
      <p:ext uri="{BB962C8B-B14F-4D97-AF65-F5344CB8AC3E}">
        <p14:creationId xmlns:p14="http://schemas.microsoft.com/office/powerpoint/2010/main" val="11354925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mainly participate in burns, you can use the attached form to submit your burn activity.  Please be sure to fill in all the fields when submitting your information.</a:t>
            </a:r>
          </a:p>
        </p:txBody>
      </p:sp>
      <p:sp>
        <p:nvSpPr>
          <p:cNvPr id="4" name="Slide Number Placeholder 3"/>
          <p:cNvSpPr>
            <a:spLocks noGrp="1"/>
          </p:cNvSpPr>
          <p:nvPr>
            <p:ph type="sldNum" sz="quarter" idx="5"/>
          </p:nvPr>
        </p:nvSpPr>
        <p:spPr/>
        <p:txBody>
          <a:bodyPr/>
          <a:lstStyle/>
          <a:p>
            <a:fld id="{30CAE445-6C97-47B7-A480-C2523B3424E1}" type="slidenum">
              <a:rPr lang="en-US" smtClean="0"/>
              <a:pPr/>
              <a:t>19</a:t>
            </a:fld>
            <a:endParaRPr lang="en-US"/>
          </a:p>
        </p:txBody>
      </p:sp>
    </p:spTree>
    <p:extLst>
      <p:ext uri="{BB962C8B-B14F-4D97-AF65-F5344CB8AC3E}">
        <p14:creationId xmlns:p14="http://schemas.microsoft.com/office/powerpoint/2010/main" val="1260645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AE445-6C97-47B7-A480-C2523B3424E1}" type="slidenum">
              <a:rPr lang="en-US" smtClean="0"/>
              <a:pPr/>
              <a:t>20</a:t>
            </a:fld>
            <a:endParaRPr lang="en-US"/>
          </a:p>
        </p:txBody>
      </p:sp>
    </p:spTree>
    <p:extLst>
      <p:ext uri="{BB962C8B-B14F-4D97-AF65-F5344CB8AC3E}">
        <p14:creationId xmlns:p14="http://schemas.microsoft.com/office/powerpoint/2010/main" val="2658409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21</a:t>
            </a:fld>
            <a:endParaRPr lang="en-US"/>
          </a:p>
        </p:txBody>
      </p:sp>
    </p:spTree>
    <p:extLst>
      <p:ext uri="{BB962C8B-B14F-4D97-AF65-F5344CB8AC3E}">
        <p14:creationId xmlns:p14="http://schemas.microsoft.com/office/powerpoint/2010/main" val="832965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Here is an example of the simple Smoke Screen tool.  Unlike the FFS smoke screening tool, this does not use any forecast information, you have to input the wind direction manually. </a:t>
            </a:r>
          </a:p>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22</a:t>
            </a:fld>
            <a:endParaRPr lang="en-US"/>
          </a:p>
        </p:txBody>
      </p:sp>
    </p:spTree>
    <p:extLst>
      <p:ext uri="{BB962C8B-B14F-4D97-AF65-F5344CB8AC3E}">
        <p14:creationId xmlns:p14="http://schemas.microsoft.com/office/powerpoint/2010/main" val="8181510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at the Fire Weather Dashboard, click on the location and you get a forecast for the area inside the square.  The square is about 1.5 miles on each side.</a:t>
            </a:r>
          </a:p>
        </p:txBody>
      </p:sp>
      <p:sp>
        <p:nvSpPr>
          <p:cNvPr id="4" name="Slide Number Placeholder 3"/>
          <p:cNvSpPr>
            <a:spLocks noGrp="1"/>
          </p:cNvSpPr>
          <p:nvPr>
            <p:ph type="sldNum" sz="quarter" idx="5"/>
          </p:nvPr>
        </p:nvSpPr>
        <p:spPr/>
        <p:txBody>
          <a:bodyPr/>
          <a:lstStyle/>
          <a:p>
            <a:fld id="{30CAE445-6C97-47B7-A480-C2523B3424E1}" type="slidenum">
              <a:rPr lang="en-US" smtClean="0"/>
              <a:pPr/>
              <a:t>23</a:t>
            </a:fld>
            <a:endParaRPr lang="en-US"/>
          </a:p>
        </p:txBody>
      </p:sp>
    </p:spTree>
    <p:extLst>
      <p:ext uri="{BB962C8B-B14F-4D97-AF65-F5344CB8AC3E}">
        <p14:creationId xmlns:p14="http://schemas.microsoft.com/office/powerpoint/2010/main" val="2837286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get a weekly forecast for the area.  Note that some of the products only go out three days.</a:t>
            </a:r>
          </a:p>
        </p:txBody>
      </p:sp>
      <p:sp>
        <p:nvSpPr>
          <p:cNvPr id="4" name="Slide Number Placeholder 3"/>
          <p:cNvSpPr>
            <a:spLocks noGrp="1"/>
          </p:cNvSpPr>
          <p:nvPr>
            <p:ph type="sldNum" sz="quarter" idx="5"/>
          </p:nvPr>
        </p:nvSpPr>
        <p:spPr/>
        <p:txBody>
          <a:bodyPr/>
          <a:lstStyle/>
          <a:p>
            <a:fld id="{30CAE445-6C97-47B7-A480-C2523B3424E1}" type="slidenum">
              <a:rPr lang="en-US" smtClean="0"/>
              <a:pPr/>
              <a:t>24</a:t>
            </a:fld>
            <a:endParaRPr lang="en-US"/>
          </a:p>
        </p:txBody>
      </p:sp>
    </p:spTree>
    <p:extLst>
      <p:ext uri="{BB962C8B-B14F-4D97-AF65-F5344CB8AC3E}">
        <p14:creationId xmlns:p14="http://schemas.microsoft.com/office/powerpoint/2010/main" val="24705178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hourly summary for the same location.</a:t>
            </a:r>
          </a:p>
        </p:txBody>
      </p:sp>
      <p:sp>
        <p:nvSpPr>
          <p:cNvPr id="4" name="Slide Number Placeholder 3"/>
          <p:cNvSpPr>
            <a:spLocks noGrp="1"/>
          </p:cNvSpPr>
          <p:nvPr>
            <p:ph type="sldNum" sz="quarter" idx="5"/>
          </p:nvPr>
        </p:nvSpPr>
        <p:spPr/>
        <p:txBody>
          <a:bodyPr/>
          <a:lstStyle/>
          <a:p>
            <a:fld id="{30CAE445-6C97-47B7-A480-C2523B3424E1}" type="slidenum">
              <a:rPr lang="en-US" smtClean="0"/>
              <a:pPr/>
              <a:t>25</a:t>
            </a:fld>
            <a:endParaRPr lang="en-US"/>
          </a:p>
        </p:txBody>
      </p:sp>
    </p:spTree>
    <p:extLst>
      <p:ext uri="{BB962C8B-B14F-4D97-AF65-F5344CB8AC3E}">
        <p14:creationId xmlns:p14="http://schemas.microsoft.com/office/powerpoint/2010/main" val="2136771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continuation of the hourly forecast that includes some important information such as LVORI and Dispersion.</a:t>
            </a:r>
          </a:p>
        </p:txBody>
      </p:sp>
      <p:sp>
        <p:nvSpPr>
          <p:cNvPr id="4" name="Slide Number Placeholder 3"/>
          <p:cNvSpPr>
            <a:spLocks noGrp="1"/>
          </p:cNvSpPr>
          <p:nvPr>
            <p:ph type="sldNum" sz="quarter" idx="5"/>
          </p:nvPr>
        </p:nvSpPr>
        <p:spPr/>
        <p:txBody>
          <a:bodyPr/>
          <a:lstStyle/>
          <a:p>
            <a:fld id="{30CAE445-6C97-47B7-A480-C2523B3424E1}" type="slidenum">
              <a:rPr lang="en-US" smtClean="0"/>
              <a:pPr/>
              <a:t>26</a:t>
            </a:fld>
            <a:endParaRPr lang="en-US"/>
          </a:p>
        </p:txBody>
      </p:sp>
    </p:spTree>
    <p:extLst>
      <p:ext uri="{BB962C8B-B14F-4D97-AF65-F5344CB8AC3E}">
        <p14:creationId xmlns:p14="http://schemas.microsoft.com/office/powerpoint/2010/main" val="6879588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30CAE445-6C97-47B7-A480-C2523B3424E1}" type="slidenum">
              <a:rPr lang="en-US" smtClean="0"/>
              <a:pPr/>
              <a:t>27</a:t>
            </a:fld>
            <a:endParaRPr lang="en-US"/>
          </a:p>
        </p:txBody>
      </p:sp>
    </p:spTree>
    <p:extLst>
      <p:ext uri="{BB962C8B-B14F-4D97-AF65-F5344CB8AC3E}">
        <p14:creationId xmlns:p14="http://schemas.microsoft.com/office/powerpoint/2010/main" val="3391929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marL="0" marR="0" indent="0" defTabSz="914400" rtl="0" eaLnBrk="1" fontAlgn="auto" latinLnBrk="0" hangingPunct="1">
              <a:lnSpc>
                <a:spcPct val="100000"/>
              </a:lnSpc>
              <a:spcBef>
                <a:spcPct val="0"/>
              </a:spcBef>
              <a:spcAft>
                <a:spcPts val="0"/>
              </a:spcAft>
              <a:tabLst/>
              <a:defRPr b="0">
                <a:solidFill>
                  <a:srgbClr val="7DB842"/>
                </a:solidFill>
                <a:latin typeface="Franklin Gothic Demi" pitchFamily="34" charset="0"/>
              </a:defRPr>
            </a:lvl1pPr>
          </a:lstStyle>
          <a:p>
            <a:pPr marL="0" marR="0" lvl="0" indent="0" defTabSz="914400" rtl="0" eaLnBrk="1" fontAlgn="auto" latinLnBrk="0" hangingPunct="1">
              <a:lnSpc>
                <a:spcPct val="100000"/>
              </a:lnSpc>
              <a:spcBef>
                <a:spcPct val="0"/>
              </a:spcBef>
              <a:spcAft>
                <a:spcPts val="0"/>
              </a:spcAft>
              <a:tabLst/>
              <a:defRPr/>
            </a:pPr>
            <a:r>
              <a:rPr kumimoji="0" lang="en-US" sz="4400" b="1" i="0" u="none" strike="noStrike" kern="1200" cap="none" spc="0" normalizeH="0" baseline="0" noProof="0" dirty="0">
                <a:ln>
                  <a:noFill/>
                </a:ln>
                <a:solidFill>
                  <a:schemeClr val="bg2"/>
                </a:solidFill>
                <a:effectLst/>
                <a:uLnTx/>
                <a:uFillTx/>
                <a:latin typeface="Franklin Gothic Demi" pitchFamily="34" charset="0"/>
                <a:ea typeface="+mj-ea"/>
                <a:cs typeface="+mj-cs"/>
              </a:rPr>
              <a:t>Header</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0DC2E93-18DC-4239-BBB7-332C3EDAC1FB}" type="datetimeFigureOut">
              <a:rPr lang="en-US" smtClean="0"/>
              <a:pPr/>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FF8B78E-9F05-4D5D-8C02-0AE6C0BF914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DC2E93-18DC-4239-BBB7-332C3EDAC1FB}" type="datetimeFigureOut">
              <a:rPr lang="en-US" smtClean="0"/>
              <a:pPr/>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8B78E-9F05-4D5D-8C02-0AE6C0BF914D}" type="slidenum">
              <a:rPr lang="en-US" smtClean="0"/>
              <a:pPr/>
              <a:t>‹#›</a:t>
            </a:fld>
            <a:endParaRPr lang="en-US"/>
          </a:p>
        </p:txBody>
      </p:sp>
    </p:spTree>
    <p:extLst>
      <p:ext uri="{BB962C8B-B14F-4D97-AF65-F5344CB8AC3E}">
        <p14:creationId xmlns:p14="http://schemas.microsoft.com/office/powerpoint/2010/main" val="3083866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9" name="Picture 8" descr="FFSLogo_TreesOnly.jpg"/>
          <p:cNvPicPr>
            <a:picLocks noChangeAspect="1"/>
          </p:cNvPicPr>
          <p:nvPr userDrawn="1"/>
        </p:nvPicPr>
        <p:blipFill>
          <a:blip r:embed="rId2" cstate="screen">
            <a:clrChange>
              <a:clrFrom>
                <a:srgbClr val="FFFFFF"/>
              </a:clrFrom>
              <a:clrTo>
                <a:srgbClr val="FFFFFF">
                  <a:alpha val="0"/>
                </a:srgbClr>
              </a:clrTo>
            </a:clrChange>
          </a:blip>
          <a:srcRect/>
          <a:stretch>
            <a:fillRect/>
          </a:stretch>
        </p:blipFill>
        <p:spPr>
          <a:xfrm>
            <a:off x="762000" y="0"/>
            <a:ext cx="7696200" cy="4953001"/>
          </a:xfrm>
          <a:prstGeom prst="rect">
            <a:avLst/>
          </a:prstGeom>
        </p:spPr>
      </p:pic>
      <p:sp>
        <p:nvSpPr>
          <p:cNvPr id="10" name="Rectangle 9"/>
          <p:cNvSpPr/>
          <p:nvPr userDrawn="1"/>
        </p:nvSpPr>
        <p:spPr>
          <a:xfrm>
            <a:off x="0" y="4038600"/>
            <a:ext cx="9144000" cy="609600"/>
          </a:xfrm>
          <a:prstGeom prst="rect">
            <a:avLst/>
          </a:prstGeom>
          <a:solidFill>
            <a:srgbClr val="7DB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cxnSp>
        <p:nvCxnSpPr>
          <p:cNvPr id="13" name="Straight Connector 12"/>
          <p:cNvCxnSpPr/>
          <p:nvPr userDrawn="1"/>
        </p:nvCxnSpPr>
        <p:spPr>
          <a:xfrm>
            <a:off x="0" y="4648200"/>
            <a:ext cx="9144000" cy="0"/>
          </a:xfrm>
          <a:prstGeom prst="line">
            <a:avLst/>
          </a:prstGeom>
          <a:ln w="44450">
            <a:solidFill>
              <a:srgbClr val="ECDB14"/>
            </a:solidFill>
          </a:ln>
        </p:spPr>
        <p:style>
          <a:lnRef idx="1">
            <a:schemeClr val="accent1"/>
          </a:lnRef>
          <a:fillRef idx="0">
            <a:schemeClr val="accent1"/>
          </a:fillRef>
          <a:effectRef idx="0">
            <a:schemeClr val="accent1"/>
          </a:effectRef>
          <a:fontRef idx="minor">
            <a:schemeClr val="tx1"/>
          </a:fontRef>
        </p:style>
      </p:cxnSp>
      <p:pic>
        <p:nvPicPr>
          <p:cNvPr id="14" name="Picture 13" descr="FFSLogo_TwoColor_Official.jpg"/>
          <p:cNvPicPr>
            <a:picLocks noChangeAspect="1"/>
          </p:cNvPicPr>
          <p:nvPr userDrawn="1"/>
        </p:nvPicPr>
        <p:blipFill>
          <a:blip r:embed="rId3" cstate="screen">
            <a:clrChange>
              <a:clrFrom>
                <a:srgbClr val="FFFFFF"/>
              </a:clrFrom>
              <a:clrTo>
                <a:srgbClr val="FFFFFF">
                  <a:alpha val="0"/>
                </a:srgbClr>
              </a:clrTo>
            </a:clrChange>
          </a:blip>
          <a:srcRect/>
          <a:stretch>
            <a:fillRect/>
          </a:stretch>
        </p:blipFill>
        <p:spPr>
          <a:xfrm>
            <a:off x="304800" y="4800600"/>
            <a:ext cx="1905000" cy="19050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screen">
            <a:alphaModFix amt="10000"/>
            <a:lum/>
          </a:blip>
          <a:srcRect/>
          <a:stretch>
            <a:fillRect l="-28000" t="-75000" r="-28000" b="-7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tabLst/>
              <a:defRPr/>
            </a:pPr>
            <a:r>
              <a:rPr kumimoji="0" lang="en-US" sz="4400" b="1" i="0" u="none" strike="noStrike" kern="1200" cap="none" spc="0" normalizeH="0" baseline="0" noProof="0" dirty="0">
                <a:ln>
                  <a:noFill/>
                </a:ln>
                <a:solidFill>
                  <a:schemeClr val="bg2"/>
                </a:solidFill>
                <a:effectLst/>
                <a:uLnTx/>
                <a:uFillTx/>
                <a:latin typeface="Franklin Gothic Demi" pitchFamily="34" charset="0"/>
                <a:ea typeface="+mj-ea"/>
                <a:cs typeface="+mj-cs"/>
              </a:rPr>
              <a:t>Header</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39DA6731-7885-449A-8523-0E0428E963F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9084" y="5943413"/>
            <a:ext cx="6985831" cy="898545"/>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63" r:id="rId2"/>
  </p:sldLayoutIdLst>
  <p:txStyles>
    <p:titleStyle>
      <a:lvl1pPr marL="0" marR="0" indent="0" algn="ctr" defTabSz="914400" rtl="0" eaLnBrk="1" fontAlgn="auto" latinLnBrk="0" hangingPunct="1">
        <a:lnSpc>
          <a:spcPct val="100000"/>
        </a:lnSpc>
        <a:spcBef>
          <a:spcPct val="0"/>
        </a:spcBef>
        <a:spcAft>
          <a:spcPts val="0"/>
        </a:spcAft>
        <a:buNone/>
        <a:tabLst/>
        <a:defRPr sz="4400" b="0" kern="1200">
          <a:solidFill>
            <a:srgbClr val="7DB842"/>
          </a:solidFill>
          <a:latin typeface="Franklin Gothic Demi"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screen">
            <a:alphaModFix amt="10000"/>
            <a:lum/>
          </a:blip>
          <a:srcRect/>
          <a:stretch>
            <a:fillRect l="-28000" t="-75000" r="-28000" b="-74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fireweather.fdacs.gov/Simple-Smoke/"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hyperlink" Target="https://www.weather.gov/dlh/fwd"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fireweather.fdacs.gov/Simple-Smoke/"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3.gif"/><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3.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alphaModFix amt="0"/>
            <a:lum/>
          </a:blip>
          <a:srcRect/>
          <a:stretch>
            <a:fillRect l="-28000" t="-75000" r="-28000" b="-74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79446D-D996-42D0-97A4-75974B59571B}"/>
              </a:ext>
            </a:extLst>
          </p:cNvPr>
          <p:cNvSpPr/>
          <p:nvPr/>
        </p:nvSpPr>
        <p:spPr>
          <a:xfrm>
            <a:off x="1600200" y="4038600"/>
            <a:ext cx="7543800" cy="584775"/>
          </a:xfrm>
          <a:prstGeom prst="rect">
            <a:avLst/>
          </a:prstGeom>
        </p:spPr>
        <p:txBody>
          <a:bodyPr wrap="square">
            <a:spAutoFit/>
          </a:bodyPr>
          <a:lstStyle/>
          <a:p>
            <a:pPr algn="r"/>
            <a:r>
              <a:rPr lang="en-US" sz="3200" b="1" dirty="0">
                <a:solidFill>
                  <a:schemeClr val="bg1"/>
                </a:solidFill>
                <a:latin typeface="Franklin Gothic Demi" pitchFamily="34" charset="0"/>
              </a:rPr>
              <a:t>FFS Update – FALL 2021</a:t>
            </a:r>
            <a:endParaRPr lang="en-US" dirty="0"/>
          </a:p>
        </p:txBody>
      </p:sp>
      <p:sp>
        <p:nvSpPr>
          <p:cNvPr id="5" name="Rectangle 4">
            <a:extLst>
              <a:ext uri="{FF2B5EF4-FFF2-40B4-BE49-F238E27FC236}">
                <a16:creationId xmlns:a16="http://schemas.microsoft.com/office/drawing/2014/main" id="{6EE64DEF-74AD-432B-BEA1-1988A2A00C12}"/>
              </a:ext>
            </a:extLst>
          </p:cNvPr>
          <p:cNvSpPr/>
          <p:nvPr/>
        </p:nvSpPr>
        <p:spPr>
          <a:xfrm>
            <a:off x="1578429" y="4634824"/>
            <a:ext cx="7543800" cy="261610"/>
          </a:xfrm>
          <a:prstGeom prst="rect">
            <a:avLst/>
          </a:prstGeom>
        </p:spPr>
        <p:txBody>
          <a:bodyPr wrap="square">
            <a:spAutoFit/>
          </a:bodyPr>
          <a:lstStyle/>
          <a:p>
            <a:pPr algn="r"/>
            <a:r>
              <a:rPr lang="en-US" sz="1100" b="1" dirty="0">
                <a:solidFill>
                  <a:srgbClr val="7DB842"/>
                </a:solidFill>
                <a:latin typeface="Franklin Gothic Demi" pitchFamily="34" charset="0"/>
              </a:rPr>
              <a:t>Central Florida Prescribed Fire Council Meeting 10/01/2021</a:t>
            </a:r>
            <a:endParaRPr lang="en-US" sz="1100" dirty="0">
              <a:solidFill>
                <a:srgbClr val="7DB842"/>
              </a:solidFill>
            </a:endParaRPr>
          </a:p>
        </p:txBody>
      </p:sp>
      <p:sp>
        <p:nvSpPr>
          <p:cNvPr id="6" name="Subtitle 2">
            <a:extLst>
              <a:ext uri="{FF2B5EF4-FFF2-40B4-BE49-F238E27FC236}">
                <a16:creationId xmlns:a16="http://schemas.microsoft.com/office/drawing/2014/main" id="{592035B9-F8BA-427D-A34A-8D0E38FC2347}"/>
              </a:ext>
            </a:extLst>
          </p:cNvPr>
          <p:cNvSpPr txBox="1">
            <a:spLocks/>
          </p:cNvSpPr>
          <p:nvPr/>
        </p:nvSpPr>
        <p:spPr>
          <a:xfrm>
            <a:off x="2590800" y="5164362"/>
            <a:ext cx="6400800" cy="12954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800" dirty="0">
                <a:solidFill>
                  <a:srgbClr val="078342"/>
                </a:solidFill>
              </a:rPr>
              <a:t>John Saddler</a:t>
            </a:r>
          </a:p>
          <a:p>
            <a:pPr algn="r"/>
            <a:r>
              <a:rPr lang="en-US" sz="2800" dirty="0">
                <a:solidFill>
                  <a:srgbClr val="078342"/>
                </a:solidFill>
              </a:rPr>
              <a:t>Prescribed Fire Manager</a:t>
            </a:r>
          </a:p>
          <a:p>
            <a:pPr algn="r"/>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2"/>
                </a:solidFill>
              </a:rPr>
              <a:t>FFS Update</a:t>
            </a:r>
            <a:endParaRPr lang="en-US" dirty="0"/>
          </a:p>
        </p:txBody>
      </p:sp>
      <p:sp>
        <p:nvSpPr>
          <p:cNvPr id="3" name="Content Placeholder 2"/>
          <p:cNvSpPr>
            <a:spLocks noGrp="1"/>
          </p:cNvSpPr>
          <p:nvPr>
            <p:ph idx="1"/>
          </p:nvPr>
        </p:nvSpPr>
        <p:spPr>
          <a:xfrm>
            <a:off x="457200" y="1600200"/>
            <a:ext cx="8229600" cy="4525963"/>
          </a:xfrm>
        </p:spPr>
        <p:txBody>
          <a:bodyPr/>
          <a:lstStyle/>
          <a:p>
            <a:r>
              <a:rPr lang="en-US" dirty="0">
                <a:solidFill>
                  <a:srgbClr val="078342"/>
                </a:solidFill>
              </a:rPr>
              <a:t>Good  Year for Burning</a:t>
            </a:r>
          </a:p>
          <a:p>
            <a:r>
              <a:rPr lang="en-US" dirty="0">
                <a:solidFill>
                  <a:srgbClr val="078342"/>
                </a:solidFill>
              </a:rPr>
              <a:t>Upcoming Training</a:t>
            </a:r>
          </a:p>
          <a:p>
            <a:r>
              <a:rPr lang="en-US" dirty="0">
                <a:solidFill>
                  <a:srgbClr val="078342"/>
                </a:solidFill>
              </a:rPr>
              <a:t>Prescribed Fire Enhancement Program</a:t>
            </a:r>
          </a:p>
          <a:p>
            <a:r>
              <a:rPr lang="en-US" dirty="0">
                <a:solidFill>
                  <a:srgbClr val="078342"/>
                </a:solidFill>
              </a:rPr>
              <a:t>Air Quality Index</a:t>
            </a:r>
          </a:p>
          <a:p>
            <a:r>
              <a:rPr lang="en-US" dirty="0">
                <a:solidFill>
                  <a:srgbClr val="078342"/>
                </a:solidFill>
              </a:rPr>
              <a:t>Why Prescribed Fire?</a:t>
            </a:r>
          </a:p>
          <a:p>
            <a:r>
              <a:rPr lang="en-US" dirty="0">
                <a:solidFill>
                  <a:srgbClr val="078342"/>
                </a:solidFill>
              </a:rPr>
              <a:t>Burner Review</a:t>
            </a:r>
          </a:p>
          <a:p>
            <a:pPr marL="0" indent="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74CA9A0-363B-4885-B620-7B322F1C8A1A}"/>
              </a:ext>
            </a:extLst>
          </p:cNvPr>
          <p:cNvSpPr>
            <a:spLocks noGrp="1"/>
          </p:cNvSpPr>
          <p:nvPr>
            <p:ph type="title"/>
          </p:nvPr>
        </p:nvSpPr>
        <p:spPr>
          <a:xfrm>
            <a:off x="0" y="160337"/>
            <a:ext cx="9144000" cy="1143000"/>
          </a:xfrm>
        </p:spPr>
        <p:txBody>
          <a:bodyPr>
            <a:normAutofit/>
          </a:bodyPr>
          <a:lstStyle/>
          <a:p>
            <a:r>
              <a:rPr lang="en-US" sz="3600" b="1" dirty="0">
                <a:solidFill>
                  <a:schemeClr val="bg2"/>
                </a:solidFill>
                <a:latin typeface="Franklin Gothic Demi" pitchFamily="34" charset="0"/>
              </a:rPr>
              <a:t>Authorized Prescribed Burn Acres By F/Y</a:t>
            </a:r>
            <a:br>
              <a:rPr lang="en-US" sz="3200" b="1" dirty="0">
                <a:solidFill>
                  <a:schemeClr val="bg2"/>
                </a:solidFill>
              </a:rPr>
            </a:br>
            <a:r>
              <a:rPr lang="en-US" sz="2400" b="1" dirty="0">
                <a:solidFill>
                  <a:schemeClr val="bg2"/>
                </a:solidFill>
              </a:rPr>
              <a:t>(Million Acres)</a:t>
            </a:r>
          </a:p>
        </p:txBody>
      </p:sp>
      <p:graphicFrame>
        <p:nvGraphicFramePr>
          <p:cNvPr id="7" name="Content Placeholder 5">
            <a:extLst>
              <a:ext uri="{FF2B5EF4-FFF2-40B4-BE49-F238E27FC236}">
                <a16:creationId xmlns:a16="http://schemas.microsoft.com/office/drawing/2014/main" id="{D7761524-B61E-4ECC-B412-DD6484DA30F4}"/>
              </a:ext>
            </a:extLst>
          </p:cNvPr>
          <p:cNvGraphicFramePr>
            <a:graphicFrameLocks/>
          </p:cNvGraphicFramePr>
          <p:nvPr>
            <p:extLst>
              <p:ext uri="{D42A27DB-BD31-4B8C-83A1-F6EECF244321}">
                <p14:modId xmlns:p14="http://schemas.microsoft.com/office/powerpoint/2010/main" val="3643667516"/>
              </p:ext>
            </p:extLst>
          </p:nvPr>
        </p:nvGraphicFramePr>
        <p:xfrm>
          <a:off x="266700" y="1303337"/>
          <a:ext cx="8610600" cy="44878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25611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2EE97-C9F7-45F7-BF77-F2D9964C529C}"/>
              </a:ext>
            </a:extLst>
          </p:cNvPr>
          <p:cNvSpPr>
            <a:spLocks noGrp="1"/>
          </p:cNvSpPr>
          <p:nvPr>
            <p:ph type="ctrTitle"/>
          </p:nvPr>
        </p:nvSpPr>
        <p:spPr>
          <a:xfrm>
            <a:off x="381000" y="457200"/>
            <a:ext cx="8382000" cy="933450"/>
          </a:xfrm>
        </p:spPr>
        <p:txBody>
          <a:bodyPr>
            <a:normAutofit fontScale="90000"/>
          </a:bodyPr>
          <a:lstStyle/>
          <a:p>
            <a:r>
              <a:rPr lang="en-US" b="1" dirty="0">
                <a:solidFill>
                  <a:schemeClr val="bg2"/>
                </a:solidFill>
              </a:rPr>
              <a:t>2021-22 CPBMT Course Schedule</a:t>
            </a:r>
            <a:endParaRPr lang="en-US" dirty="0"/>
          </a:p>
        </p:txBody>
      </p:sp>
      <p:sp>
        <p:nvSpPr>
          <p:cNvPr id="11" name="Rectangle 10">
            <a:extLst>
              <a:ext uri="{FF2B5EF4-FFF2-40B4-BE49-F238E27FC236}">
                <a16:creationId xmlns:a16="http://schemas.microsoft.com/office/drawing/2014/main" id="{8C63B3E3-D94D-457F-AC7F-EEB857041CD3}"/>
              </a:ext>
            </a:extLst>
          </p:cNvPr>
          <p:cNvSpPr/>
          <p:nvPr/>
        </p:nvSpPr>
        <p:spPr>
          <a:xfrm>
            <a:off x="3314700" y="1752600"/>
            <a:ext cx="2514600" cy="3581400"/>
          </a:xfrm>
          <a:prstGeom prst="rect">
            <a:avLst/>
          </a:prstGeom>
          <a:noFill/>
        </p:spPr>
        <p:txBody>
          <a:bodyPr wrap="square" lIns="91440" tIns="45720" rIns="91440" bIns="45720">
            <a:prstTxWarp prst="textPlain">
              <a:avLst/>
            </a:prstTxWarp>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rowallia New" panose="020B0604020202020204" pitchFamily="34" charset="-34"/>
                <a:cs typeface="Browallia New" panose="020B0604020202020204" pitchFamily="34" charset="-34"/>
              </a:rPr>
              <a:t>?</a:t>
            </a:r>
          </a:p>
        </p:txBody>
      </p:sp>
    </p:spTree>
    <p:extLst>
      <p:ext uri="{BB962C8B-B14F-4D97-AF65-F5344CB8AC3E}">
        <p14:creationId xmlns:p14="http://schemas.microsoft.com/office/powerpoint/2010/main" val="3780724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0DFDBE-C706-4732-83C1-E770D019B1FB}"/>
              </a:ext>
            </a:extLst>
          </p:cNvPr>
          <p:cNvSpPr>
            <a:spLocks noGrp="1"/>
          </p:cNvSpPr>
          <p:nvPr>
            <p:ph idx="1"/>
          </p:nvPr>
        </p:nvSpPr>
        <p:spPr/>
        <p:txBody>
          <a:bodyPr/>
          <a:lstStyle/>
          <a:p>
            <a:pPr marL="0" indent="0">
              <a:buNone/>
            </a:pPr>
            <a:r>
              <a:rPr lang="en-US" b="1" dirty="0">
                <a:solidFill>
                  <a:srgbClr val="078342"/>
                </a:solidFill>
              </a:rPr>
              <a:t>Funding to Enhance Rx Burning</a:t>
            </a:r>
          </a:p>
          <a:p>
            <a:pPr lvl="1"/>
            <a:r>
              <a:rPr lang="en-US" dirty="0">
                <a:solidFill>
                  <a:srgbClr val="078342"/>
                </a:solidFill>
              </a:rPr>
              <a:t>Florida Fish and Wildlife</a:t>
            </a:r>
          </a:p>
          <a:p>
            <a:pPr lvl="1"/>
            <a:r>
              <a:rPr lang="en-US" dirty="0">
                <a:solidFill>
                  <a:srgbClr val="078342"/>
                </a:solidFill>
              </a:rPr>
              <a:t>Florida Park Service</a:t>
            </a:r>
          </a:p>
          <a:p>
            <a:pPr lvl="1"/>
            <a:r>
              <a:rPr lang="en-US" dirty="0">
                <a:solidFill>
                  <a:srgbClr val="078342"/>
                </a:solidFill>
              </a:rPr>
              <a:t>Northwest Florida Water Management</a:t>
            </a:r>
            <a:endParaRPr lang="en-US" dirty="0"/>
          </a:p>
          <a:p>
            <a:pPr lvl="1"/>
            <a:r>
              <a:rPr lang="en-US" dirty="0">
                <a:solidFill>
                  <a:srgbClr val="078342"/>
                </a:solidFill>
              </a:rPr>
              <a:t>Suwannee River Water Management</a:t>
            </a:r>
          </a:p>
          <a:p>
            <a:pPr lvl="1"/>
            <a:r>
              <a:rPr lang="en-US" dirty="0">
                <a:solidFill>
                  <a:srgbClr val="078342"/>
                </a:solidFill>
              </a:rPr>
              <a:t>St. Johns River Water Management</a:t>
            </a:r>
          </a:p>
          <a:p>
            <a:pPr lvl="1"/>
            <a:r>
              <a:rPr lang="en-US" dirty="0">
                <a:solidFill>
                  <a:srgbClr val="078342"/>
                </a:solidFill>
              </a:rPr>
              <a:t>Southwest Florida Water Management District</a:t>
            </a:r>
          </a:p>
          <a:p>
            <a:pPr lvl="1"/>
            <a:r>
              <a:rPr lang="en-US" dirty="0">
                <a:solidFill>
                  <a:srgbClr val="078342"/>
                </a:solidFill>
              </a:rPr>
              <a:t>South Florida Water Management District</a:t>
            </a:r>
          </a:p>
          <a:p>
            <a:pPr marL="0" indent="0">
              <a:buNone/>
            </a:pPr>
            <a:endParaRPr lang="en-US" dirty="0"/>
          </a:p>
        </p:txBody>
      </p:sp>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114300" y="274638"/>
            <a:ext cx="8915400" cy="1143000"/>
          </a:xfrm>
        </p:spPr>
        <p:txBody>
          <a:bodyPr>
            <a:normAutofit fontScale="90000"/>
          </a:bodyPr>
          <a:lstStyle/>
          <a:p>
            <a:r>
              <a:rPr lang="en-US" b="1" dirty="0">
                <a:solidFill>
                  <a:schemeClr val="bg2"/>
                </a:solidFill>
                <a:latin typeface="Franklin Gothic Demi" pitchFamily="34" charset="0"/>
              </a:rPr>
              <a:t>Prescribed Fire Enhancement Program</a:t>
            </a:r>
          </a:p>
        </p:txBody>
      </p:sp>
    </p:spTree>
    <p:extLst>
      <p:ext uri="{BB962C8B-B14F-4D97-AF65-F5344CB8AC3E}">
        <p14:creationId xmlns:p14="http://schemas.microsoft.com/office/powerpoint/2010/main" val="151663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0DFDBE-C706-4732-83C1-E770D019B1FB}"/>
              </a:ext>
            </a:extLst>
          </p:cNvPr>
          <p:cNvSpPr>
            <a:spLocks noGrp="1"/>
          </p:cNvSpPr>
          <p:nvPr>
            <p:ph idx="1"/>
          </p:nvPr>
        </p:nvSpPr>
        <p:spPr>
          <a:xfrm>
            <a:off x="457199" y="1028727"/>
            <a:ext cx="8229600" cy="4800548"/>
          </a:xfrm>
        </p:spPr>
        <p:txBody>
          <a:bodyPr/>
          <a:lstStyle/>
          <a:p>
            <a:pPr marL="0" indent="0">
              <a:buNone/>
            </a:pPr>
            <a:r>
              <a:rPr lang="en-US" b="1" dirty="0">
                <a:solidFill>
                  <a:srgbClr val="078342"/>
                </a:solidFill>
              </a:rPr>
              <a:t>Prescribed Fire Messaging Campaign</a:t>
            </a:r>
          </a:p>
          <a:p>
            <a:pPr lvl="1"/>
            <a:r>
              <a:rPr lang="en-US" dirty="0">
                <a:solidFill>
                  <a:srgbClr val="078342"/>
                </a:solidFill>
              </a:rPr>
              <a:t>Statewide Campaign – 3 years</a:t>
            </a:r>
          </a:p>
          <a:p>
            <a:pPr lvl="1"/>
            <a:r>
              <a:rPr lang="en-US" dirty="0">
                <a:solidFill>
                  <a:srgbClr val="078342"/>
                </a:solidFill>
              </a:rPr>
              <a:t>Working With Tall Timbers</a:t>
            </a:r>
          </a:p>
          <a:p>
            <a:pPr lvl="1"/>
            <a:r>
              <a:rPr lang="en-US" dirty="0">
                <a:solidFill>
                  <a:srgbClr val="078342"/>
                </a:solidFill>
              </a:rPr>
              <a:t>Third year starting in January</a:t>
            </a:r>
          </a:p>
          <a:p>
            <a:pPr marL="0" indent="0">
              <a:buNone/>
            </a:pPr>
            <a:endParaRPr lang="en-US" dirty="0"/>
          </a:p>
        </p:txBody>
      </p:sp>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28903" y="0"/>
            <a:ext cx="8915400" cy="1143000"/>
          </a:xfrm>
        </p:spPr>
        <p:txBody>
          <a:bodyPr>
            <a:normAutofit/>
          </a:bodyPr>
          <a:lstStyle/>
          <a:p>
            <a:r>
              <a:rPr lang="en-US" b="1" dirty="0">
                <a:solidFill>
                  <a:schemeClr val="bg2"/>
                </a:solidFill>
                <a:latin typeface="Franklin Gothic Demi" pitchFamily="34" charset="0"/>
              </a:rPr>
              <a:t>Why Prescribed Fire?</a:t>
            </a:r>
          </a:p>
        </p:txBody>
      </p:sp>
      <p:sp>
        <p:nvSpPr>
          <p:cNvPr id="8" name="Rectangle 7">
            <a:extLst>
              <a:ext uri="{FF2B5EF4-FFF2-40B4-BE49-F238E27FC236}">
                <a16:creationId xmlns:a16="http://schemas.microsoft.com/office/drawing/2014/main" id="{F1758859-04A2-4675-BC21-1E9FDD4844B0}"/>
              </a:ext>
            </a:extLst>
          </p:cNvPr>
          <p:cNvSpPr/>
          <p:nvPr/>
        </p:nvSpPr>
        <p:spPr>
          <a:xfrm>
            <a:off x="1828800" y="3733800"/>
            <a:ext cx="5486400" cy="2209800"/>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DA5E6CF-328D-4D54-A96B-774B34511E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5481" y="3810000"/>
            <a:ext cx="5253037" cy="2019274"/>
          </a:xfrm>
          <a:prstGeom prst="rect">
            <a:avLst/>
          </a:prstGeom>
        </p:spPr>
      </p:pic>
    </p:spTree>
    <p:extLst>
      <p:ext uri="{BB962C8B-B14F-4D97-AF65-F5344CB8AC3E}">
        <p14:creationId xmlns:p14="http://schemas.microsoft.com/office/powerpoint/2010/main" val="1303558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0DFDBE-C706-4732-83C1-E770D019B1FB}"/>
              </a:ext>
            </a:extLst>
          </p:cNvPr>
          <p:cNvSpPr>
            <a:spLocks noGrp="1"/>
          </p:cNvSpPr>
          <p:nvPr>
            <p:ph idx="1"/>
          </p:nvPr>
        </p:nvSpPr>
        <p:spPr>
          <a:xfrm>
            <a:off x="457200" y="1600201"/>
            <a:ext cx="5059362" cy="4495800"/>
          </a:xfrm>
        </p:spPr>
        <p:txBody>
          <a:bodyPr>
            <a:normAutofit/>
          </a:bodyPr>
          <a:lstStyle/>
          <a:p>
            <a:pPr marL="0" indent="0">
              <a:buNone/>
            </a:pPr>
            <a:r>
              <a:rPr lang="en-US" b="1" dirty="0">
                <a:solidFill>
                  <a:srgbClr val="078342"/>
                </a:solidFill>
              </a:rPr>
              <a:t>Social Media Campaign </a:t>
            </a:r>
            <a:endParaRPr lang="en-US" dirty="0">
              <a:solidFill>
                <a:srgbClr val="078342"/>
              </a:solidFill>
            </a:endParaRPr>
          </a:p>
          <a:p>
            <a:pPr lvl="1"/>
            <a:r>
              <a:rPr lang="en-US" dirty="0">
                <a:solidFill>
                  <a:srgbClr val="078342"/>
                </a:solidFill>
              </a:rPr>
              <a:t>Key Audience</a:t>
            </a:r>
          </a:p>
          <a:p>
            <a:pPr lvl="2"/>
            <a:r>
              <a:rPr lang="en-US" dirty="0">
                <a:solidFill>
                  <a:srgbClr val="078342"/>
                </a:solidFill>
              </a:rPr>
              <a:t>WUI Residents</a:t>
            </a:r>
          </a:p>
          <a:p>
            <a:pPr lvl="2"/>
            <a:r>
              <a:rPr lang="en-US" dirty="0">
                <a:solidFill>
                  <a:srgbClr val="078342"/>
                </a:solidFill>
              </a:rPr>
              <a:t>Environmentally Engage Residents</a:t>
            </a:r>
          </a:p>
          <a:p>
            <a:pPr lvl="1"/>
            <a:r>
              <a:rPr lang="en-US" dirty="0">
                <a:solidFill>
                  <a:srgbClr val="078342"/>
                </a:solidFill>
              </a:rPr>
              <a:t>Target Area</a:t>
            </a:r>
          </a:p>
          <a:p>
            <a:pPr lvl="2"/>
            <a:r>
              <a:rPr lang="en-US" dirty="0">
                <a:solidFill>
                  <a:srgbClr val="078342"/>
                </a:solidFill>
              </a:rPr>
              <a:t>50 Zip Codes in Florida</a:t>
            </a:r>
          </a:p>
          <a:p>
            <a:pPr lvl="2"/>
            <a:r>
              <a:rPr lang="en-US" dirty="0">
                <a:solidFill>
                  <a:srgbClr val="078342"/>
                </a:solidFill>
              </a:rPr>
              <a:t>Areas that experience regular burning</a:t>
            </a:r>
          </a:p>
          <a:p>
            <a:pPr lvl="1"/>
            <a:endParaRPr lang="en-US" dirty="0">
              <a:solidFill>
                <a:srgbClr val="078342"/>
              </a:solidFill>
            </a:endParaRPr>
          </a:p>
          <a:p>
            <a:pPr marL="0" indent="0">
              <a:buNone/>
            </a:pPr>
            <a:endParaRPr lang="en-US" dirty="0"/>
          </a:p>
        </p:txBody>
      </p:sp>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114300" y="274638"/>
            <a:ext cx="8915400" cy="1143000"/>
          </a:xfrm>
        </p:spPr>
        <p:txBody>
          <a:bodyPr>
            <a:normAutofit/>
          </a:bodyPr>
          <a:lstStyle/>
          <a:p>
            <a:r>
              <a:rPr lang="en-US" b="1" dirty="0">
                <a:solidFill>
                  <a:schemeClr val="bg2"/>
                </a:solidFill>
                <a:latin typeface="Franklin Gothic Demi" pitchFamily="34" charset="0"/>
              </a:rPr>
              <a:t>Why Prescribed Fire?</a:t>
            </a:r>
          </a:p>
        </p:txBody>
      </p:sp>
      <p:pic>
        <p:nvPicPr>
          <p:cNvPr id="1026" name="Picture 2" descr="https://whyprescribedfire.org/wp-content/uploads/2020/05/FireRenewsForests.png">
            <a:extLst>
              <a:ext uri="{FF2B5EF4-FFF2-40B4-BE49-F238E27FC236}">
                <a16:creationId xmlns:a16="http://schemas.microsoft.com/office/drawing/2014/main" id="{49DA627A-0868-4ECC-BA28-3047393DA2F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2019302"/>
            <a:ext cx="3657598" cy="3657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5074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0DFDBE-C706-4732-83C1-E770D019B1FB}"/>
              </a:ext>
            </a:extLst>
          </p:cNvPr>
          <p:cNvSpPr>
            <a:spLocks noGrp="1"/>
          </p:cNvSpPr>
          <p:nvPr>
            <p:ph idx="1"/>
          </p:nvPr>
        </p:nvSpPr>
        <p:spPr>
          <a:xfrm>
            <a:off x="457200" y="1600200"/>
            <a:ext cx="5029200" cy="4525963"/>
          </a:xfrm>
        </p:spPr>
        <p:txBody>
          <a:bodyPr>
            <a:normAutofit/>
          </a:bodyPr>
          <a:lstStyle/>
          <a:p>
            <a:pPr marL="0" indent="0">
              <a:buNone/>
            </a:pPr>
            <a:r>
              <a:rPr lang="en-US" b="1" dirty="0">
                <a:solidFill>
                  <a:srgbClr val="078342"/>
                </a:solidFill>
              </a:rPr>
              <a:t>Social Media Numbers </a:t>
            </a:r>
            <a:endParaRPr lang="en-US" dirty="0">
              <a:solidFill>
                <a:srgbClr val="078342"/>
              </a:solidFill>
            </a:endParaRPr>
          </a:p>
          <a:p>
            <a:pPr lvl="1"/>
            <a:r>
              <a:rPr lang="en-US" dirty="0">
                <a:solidFill>
                  <a:srgbClr val="078342"/>
                </a:solidFill>
              </a:rPr>
              <a:t>1.8 Million YouTube views</a:t>
            </a:r>
          </a:p>
          <a:p>
            <a:pPr lvl="1"/>
            <a:r>
              <a:rPr lang="en-US" dirty="0">
                <a:solidFill>
                  <a:srgbClr val="078342"/>
                </a:solidFill>
              </a:rPr>
              <a:t>6.4 Million impressions on Facebook and Instagram (not including partner posts)</a:t>
            </a:r>
          </a:p>
          <a:p>
            <a:pPr lvl="1"/>
            <a:r>
              <a:rPr lang="en-US" dirty="0">
                <a:solidFill>
                  <a:srgbClr val="078342"/>
                </a:solidFill>
              </a:rPr>
              <a:t>50 target ZIP codes across Florida</a:t>
            </a:r>
          </a:p>
          <a:p>
            <a:pPr marL="0" indent="0">
              <a:buNone/>
            </a:pPr>
            <a:endParaRPr lang="en-US" dirty="0"/>
          </a:p>
        </p:txBody>
      </p:sp>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114300" y="274638"/>
            <a:ext cx="8915400" cy="1143000"/>
          </a:xfrm>
        </p:spPr>
        <p:txBody>
          <a:bodyPr>
            <a:normAutofit/>
          </a:bodyPr>
          <a:lstStyle/>
          <a:p>
            <a:r>
              <a:rPr lang="en-US" b="1" dirty="0">
                <a:solidFill>
                  <a:schemeClr val="bg2"/>
                </a:solidFill>
                <a:latin typeface="Franklin Gothic Demi" pitchFamily="34" charset="0"/>
              </a:rPr>
              <a:t>Why Prescribed Fire?</a:t>
            </a:r>
          </a:p>
        </p:txBody>
      </p:sp>
      <p:pic>
        <p:nvPicPr>
          <p:cNvPr id="2" name="Picture 1">
            <a:extLst>
              <a:ext uri="{FF2B5EF4-FFF2-40B4-BE49-F238E27FC236}">
                <a16:creationId xmlns:a16="http://schemas.microsoft.com/office/drawing/2014/main" id="{4EFFFE6A-266E-4A3C-9EB2-8DA2E2913B08}"/>
              </a:ext>
            </a:extLst>
          </p:cNvPr>
          <p:cNvPicPr>
            <a:picLocks noChangeAspect="1"/>
          </p:cNvPicPr>
          <p:nvPr/>
        </p:nvPicPr>
        <p:blipFill>
          <a:blip r:embed="rId3"/>
          <a:stretch>
            <a:fillRect/>
          </a:stretch>
        </p:blipFill>
        <p:spPr>
          <a:xfrm>
            <a:off x="5587034" y="1600200"/>
            <a:ext cx="3274048" cy="3048000"/>
          </a:xfrm>
          <a:prstGeom prst="rect">
            <a:avLst/>
          </a:prstGeom>
          <a:ln>
            <a:solidFill>
              <a:schemeClr val="tx1"/>
            </a:solidFill>
          </a:ln>
        </p:spPr>
      </p:pic>
    </p:spTree>
    <p:extLst>
      <p:ext uri="{BB962C8B-B14F-4D97-AF65-F5344CB8AC3E}">
        <p14:creationId xmlns:p14="http://schemas.microsoft.com/office/powerpoint/2010/main" val="3505633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0DFDBE-C706-4732-83C1-E770D019B1FB}"/>
              </a:ext>
            </a:extLst>
          </p:cNvPr>
          <p:cNvSpPr>
            <a:spLocks noGrp="1"/>
          </p:cNvSpPr>
          <p:nvPr>
            <p:ph idx="1"/>
          </p:nvPr>
        </p:nvSpPr>
        <p:spPr>
          <a:xfrm>
            <a:off x="457200" y="1600200"/>
            <a:ext cx="5181600" cy="4525963"/>
          </a:xfrm>
        </p:spPr>
        <p:txBody>
          <a:bodyPr>
            <a:normAutofit/>
          </a:bodyPr>
          <a:lstStyle/>
          <a:p>
            <a:pPr marL="0" indent="0">
              <a:buNone/>
            </a:pPr>
            <a:r>
              <a:rPr lang="en-US" b="1" dirty="0">
                <a:solidFill>
                  <a:srgbClr val="078342"/>
                </a:solidFill>
              </a:rPr>
              <a:t>Moving Forward</a:t>
            </a:r>
            <a:endParaRPr lang="en-US" dirty="0">
              <a:solidFill>
                <a:srgbClr val="078342"/>
              </a:solidFill>
            </a:endParaRPr>
          </a:p>
          <a:p>
            <a:pPr lvl="1"/>
            <a:r>
              <a:rPr lang="en-US" dirty="0">
                <a:solidFill>
                  <a:srgbClr val="078342"/>
                </a:solidFill>
              </a:rPr>
              <a:t>Plan on starting in January</a:t>
            </a:r>
          </a:p>
          <a:p>
            <a:pPr lvl="1"/>
            <a:endParaRPr lang="en-US" dirty="0">
              <a:solidFill>
                <a:srgbClr val="078342"/>
              </a:solidFill>
            </a:endParaRPr>
          </a:p>
          <a:p>
            <a:pPr lvl="1"/>
            <a:r>
              <a:rPr lang="en-US" dirty="0">
                <a:solidFill>
                  <a:srgbClr val="078342"/>
                </a:solidFill>
              </a:rPr>
              <a:t>Utilize TV media</a:t>
            </a:r>
          </a:p>
          <a:p>
            <a:pPr lvl="1"/>
            <a:endParaRPr lang="en-US" dirty="0">
              <a:solidFill>
                <a:srgbClr val="078342"/>
              </a:solidFill>
            </a:endParaRPr>
          </a:p>
          <a:p>
            <a:pPr lvl="1"/>
            <a:r>
              <a:rPr lang="en-US" dirty="0">
                <a:solidFill>
                  <a:srgbClr val="078342"/>
                </a:solidFill>
              </a:rPr>
              <a:t>Organic Social Media only</a:t>
            </a:r>
          </a:p>
          <a:p>
            <a:pPr lvl="1"/>
            <a:endParaRPr lang="en-US" dirty="0">
              <a:solidFill>
                <a:srgbClr val="078342"/>
              </a:solidFill>
            </a:endParaRPr>
          </a:p>
          <a:p>
            <a:pPr marL="0" indent="0">
              <a:buNone/>
            </a:pPr>
            <a:endParaRPr lang="en-US" dirty="0"/>
          </a:p>
        </p:txBody>
      </p:sp>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114300" y="274638"/>
            <a:ext cx="8915400" cy="1143000"/>
          </a:xfrm>
        </p:spPr>
        <p:txBody>
          <a:bodyPr>
            <a:normAutofit/>
          </a:bodyPr>
          <a:lstStyle/>
          <a:p>
            <a:r>
              <a:rPr lang="en-US" b="1" dirty="0">
                <a:solidFill>
                  <a:schemeClr val="bg2"/>
                </a:solidFill>
                <a:latin typeface="Franklin Gothic Demi" pitchFamily="34" charset="0"/>
              </a:rPr>
              <a:t>Why Prescribed Fire?</a:t>
            </a:r>
          </a:p>
        </p:txBody>
      </p:sp>
      <p:pic>
        <p:nvPicPr>
          <p:cNvPr id="4098" name="Picture 2" descr="https://whyprescribedfire.org/wp-content/uploads/2020/05/SupportingPrescribedFire.png">
            <a:extLst>
              <a:ext uri="{FF2B5EF4-FFF2-40B4-BE49-F238E27FC236}">
                <a16:creationId xmlns:a16="http://schemas.microsoft.com/office/drawing/2014/main" id="{FAEF4CB7-9900-409E-BBED-531098E78A4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2601" y="2209799"/>
            <a:ext cx="3432088" cy="3520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563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114300" y="0"/>
            <a:ext cx="8915400" cy="1143000"/>
          </a:xfrm>
        </p:spPr>
        <p:txBody>
          <a:bodyPr>
            <a:normAutofit/>
          </a:bodyPr>
          <a:lstStyle/>
          <a:p>
            <a:r>
              <a:rPr lang="en-US" b="1" dirty="0">
                <a:solidFill>
                  <a:schemeClr val="bg2"/>
                </a:solidFill>
                <a:latin typeface="Franklin Gothic Demi" pitchFamily="34" charset="0"/>
              </a:rPr>
              <a:t>Air Quality Index (AQI)</a:t>
            </a:r>
          </a:p>
        </p:txBody>
      </p:sp>
      <p:pic>
        <p:nvPicPr>
          <p:cNvPr id="3074" name="Picture 2" descr="Rogue Valley Clean Air - Air Quality Index (AQI)">
            <a:extLst>
              <a:ext uri="{FF2B5EF4-FFF2-40B4-BE49-F238E27FC236}">
                <a16:creationId xmlns:a16="http://schemas.microsoft.com/office/drawing/2014/main" id="{E0684C34-7BCA-4C4F-9E68-C3CE7A8671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700" y="961359"/>
            <a:ext cx="7086600" cy="4935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6877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114300" y="0"/>
            <a:ext cx="8915400" cy="1143000"/>
          </a:xfrm>
        </p:spPr>
        <p:txBody>
          <a:bodyPr>
            <a:normAutofit/>
          </a:bodyPr>
          <a:lstStyle/>
          <a:p>
            <a:r>
              <a:rPr lang="en-US" b="1" dirty="0">
                <a:solidFill>
                  <a:schemeClr val="bg2"/>
                </a:solidFill>
                <a:latin typeface="Franklin Gothic Demi" pitchFamily="34" charset="0"/>
              </a:rPr>
              <a:t>Air Quality Index (AQI)</a:t>
            </a:r>
          </a:p>
        </p:txBody>
      </p:sp>
      <p:sp>
        <p:nvSpPr>
          <p:cNvPr id="3" name="Content Placeholder 2">
            <a:extLst>
              <a:ext uri="{FF2B5EF4-FFF2-40B4-BE49-F238E27FC236}">
                <a16:creationId xmlns:a16="http://schemas.microsoft.com/office/drawing/2014/main" id="{BDE2E37D-ACF0-43FC-9566-CA5674257532}"/>
              </a:ext>
            </a:extLst>
          </p:cNvPr>
          <p:cNvSpPr>
            <a:spLocks noGrp="1"/>
          </p:cNvSpPr>
          <p:nvPr>
            <p:ph idx="1"/>
          </p:nvPr>
        </p:nvSpPr>
        <p:spPr>
          <a:xfrm>
            <a:off x="457200" y="1371600"/>
            <a:ext cx="8229600" cy="4525963"/>
          </a:xfrm>
        </p:spPr>
        <p:txBody>
          <a:bodyPr>
            <a:normAutofit lnSpcReduction="10000"/>
          </a:bodyPr>
          <a:lstStyle/>
          <a:p>
            <a:r>
              <a:rPr lang="en-US" dirty="0">
                <a:solidFill>
                  <a:srgbClr val="078342"/>
                </a:solidFill>
              </a:rPr>
              <a:t>Base burn authorization issuing level on AQI forecast</a:t>
            </a:r>
          </a:p>
          <a:p>
            <a:r>
              <a:rPr lang="en-US" dirty="0">
                <a:solidFill>
                  <a:srgbClr val="078342"/>
                </a:solidFill>
              </a:rPr>
              <a:t>Forecast is available 4pm day before</a:t>
            </a:r>
          </a:p>
          <a:p>
            <a:r>
              <a:rPr lang="en-US" dirty="0">
                <a:solidFill>
                  <a:srgbClr val="078342"/>
                </a:solidFill>
              </a:rPr>
              <a:t>AQI values</a:t>
            </a:r>
          </a:p>
          <a:p>
            <a:pPr lvl="1"/>
            <a:r>
              <a:rPr lang="en-US" dirty="0">
                <a:solidFill>
                  <a:srgbClr val="078342"/>
                </a:solidFill>
              </a:rPr>
              <a:t>0-50 - Routine Authorizations</a:t>
            </a:r>
          </a:p>
          <a:p>
            <a:pPr lvl="1"/>
            <a:r>
              <a:rPr lang="en-US" dirty="0">
                <a:solidFill>
                  <a:srgbClr val="078342"/>
                </a:solidFill>
              </a:rPr>
              <a:t>51-100 -  Will look at other factors such as winds, mixing height and dispersion</a:t>
            </a:r>
          </a:p>
          <a:p>
            <a:pPr lvl="1"/>
            <a:r>
              <a:rPr lang="en-US" dirty="0">
                <a:solidFill>
                  <a:srgbClr val="078342"/>
                </a:solidFill>
              </a:rPr>
              <a:t>101 or Above – will not issue in those areas, by County</a:t>
            </a:r>
          </a:p>
          <a:p>
            <a:pPr marL="0" indent="0">
              <a:buNone/>
            </a:pPr>
            <a:endParaRPr lang="en-US" dirty="0">
              <a:solidFill>
                <a:srgbClr val="078342"/>
              </a:solidFill>
            </a:endParaRPr>
          </a:p>
          <a:p>
            <a:pPr marL="0" indent="0">
              <a:buNone/>
            </a:pPr>
            <a:endParaRPr lang="en-US" dirty="0"/>
          </a:p>
        </p:txBody>
      </p:sp>
    </p:spTree>
    <p:extLst>
      <p:ext uri="{BB962C8B-B14F-4D97-AF65-F5344CB8AC3E}">
        <p14:creationId xmlns:p14="http://schemas.microsoft.com/office/powerpoint/2010/main" val="3931801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A9D1D-4AA5-4B97-9DF1-35FE6D089890}"/>
              </a:ext>
            </a:extLst>
          </p:cNvPr>
          <p:cNvSpPr>
            <a:spLocks noGrp="1"/>
          </p:cNvSpPr>
          <p:nvPr>
            <p:ph type="title"/>
          </p:nvPr>
        </p:nvSpPr>
        <p:spPr/>
        <p:txBody>
          <a:bodyPr/>
          <a:lstStyle/>
          <a:p>
            <a:r>
              <a:rPr lang="en-US" b="1" dirty="0">
                <a:solidFill>
                  <a:schemeClr val="bg2"/>
                </a:solidFill>
              </a:rPr>
              <a:t>Air Quality Index (AQI)</a:t>
            </a:r>
            <a:endParaRPr lang="en-US" dirty="0"/>
          </a:p>
        </p:txBody>
      </p:sp>
      <p:pic>
        <p:nvPicPr>
          <p:cNvPr id="3" name="Picture 2">
            <a:extLst>
              <a:ext uri="{FF2B5EF4-FFF2-40B4-BE49-F238E27FC236}">
                <a16:creationId xmlns:a16="http://schemas.microsoft.com/office/drawing/2014/main" id="{CA640424-E40B-45A4-A1F2-635313A51C82}"/>
              </a:ext>
            </a:extLst>
          </p:cNvPr>
          <p:cNvPicPr>
            <a:picLocks noChangeAspect="1"/>
          </p:cNvPicPr>
          <p:nvPr/>
        </p:nvPicPr>
        <p:blipFill>
          <a:blip r:embed="rId3"/>
          <a:stretch>
            <a:fillRect/>
          </a:stretch>
        </p:blipFill>
        <p:spPr>
          <a:xfrm>
            <a:off x="1190549" y="1403527"/>
            <a:ext cx="6762902" cy="4469083"/>
          </a:xfrm>
          <a:prstGeom prst="rect">
            <a:avLst/>
          </a:prstGeom>
        </p:spPr>
      </p:pic>
    </p:spTree>
    <p:extLst>
      <p:ext uri="{BB962C8B-B14F-4D97-AF65-F5344CB8AC3E}">
        <p14:creationId xmlns:p14="http://schemas.microsoft.com/office/powerpoint/2010/main" val="4156700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A9D1D-4AA5-4B97-9DF1-35FE6D089890}"/>
              </a:ext>
            </a:extLst>
          </p:cNvPr>
          <p:cNvSpPr>
            <a:spLocks noGrp="1"/>
          </p:cNvSpPr>
          <p:nvPr>
            <p:ph type="title"/>
          </p:nvPr>
        </p:nvSpPr>
        <p:spPr/>
        <p:txBody>
          <a:bodyPr/>
          <a:lstStyle/>
          <a:p>
            <a:r>
              <a:rPr lang="en-US" b="1" dirty="0">
                <a:solidFill>
                  <a:schemeClr val="bg2"/>
                </a:solidFill>
              </a:rPr>
              <a:t>Air Quality Index (AQI)</a:t>
            </a:r>
            <a:endParaRPr lang="en-US" dirty="0"/>
          </a:p>
        </p:txBody>
      </p:sp>
      <p:pic>
        <p:nvPicPr>
          <p:cNvPr id="6" name="Picture 5">
            <a:extLst>
              <a:ext uri="{FF2B5EF4-FFF2-40B4-BE49-F238E27FC236}">
                <a16:creationId xmlns:a16="http://schemas.microsoft.com/office/drawing/2014/main" id="{294098F2-8813-479E-8BFC-1806E54EEAFE}"/>
              </a:ext>
            </a:extLst>
          </p:cNvPr>
          <p:cNvPicPr>
            <a:picLocks noChangeAspect="1"/>
          </p:cNvPicPr>
          <p:nvPr/>
        </p:nvPicPr>
        <p:blipFill>
          <a:blip r:embed="rId3"/>
          <a:stretch>
            <a:fillRect/>
          </a:stretch>
        </p:blipFill>
        <p:spPr>
          <a:xfrm>
            <a:off x="1188720" y="1295400"/>
            <a:ext cx="6766560" cy="4462941"/>
          </a:xfrm>
          <a:prstGeom prst="rect">
            <a:avLst/>
          </a:prstGeom>
        </p:spPr>
      </p:pic>
    </p:spTree>
    <p:extLst>
      <p:ext uri="{BB962C8B-B14F-4D97-AF65-F5344CB8AC3E}">
        <p14:creationId xmlns:p14="http://schemas.microsoft.com/office/powerpoint/2010/main" val="2207324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A9D1D-4AA5-4B97-9DF1-35FE6D089890}"/>
              </a:ext>
            </a:extLst>
          </p:cNvPr>
          <p:cNvSpPr>
            <a:spLocks noGrp="1"/>
          </p:cNvSpPr>
          <p:nvPr>
            <p:ph type="title"/>
          </p:nvPr>
        </p:nvSpPr>
        <p:spPr/>
        <p:txBody>
          <a:bodyPr/>
          <a:lstStyle/>
          <a:p>
            <a:r>
              <a:rPr lang="en-US" b="1" dirty="0">
                <a:solidFill>
                  <a:schemeClr val="bg2"/>
                </a:solidFill>
              </a:rPr>
              <a:t>Air Quality Index (AQI)</a:t>
            </a:r>
            <a:endParaRPr lang="en-US" dirty="0"/>
          </a:p>
        </p:txBody>
      </p:sp>
      <p:pic>
        <p:nvPicPr>
          <p:cNvPr id="3" name="Picture 2">
            <a:extLst>
              <a:ext uri="{FF2B5EF4-FFF2-40B4-BE49-F238E27FC236}">
                <a16:creationId xmlns:a16="http://schemas.microsoft.com/office/drawing/2014/main" id="{1EEAEA73-57FD-4293-A2D4-F948E3DB49F6}"/>
              </a:ext>
            </a:extLst>
          </p:cNvPr>
          <p:cNvPicPr>
            <a:picLocks noChangeAspect="1"/>
          </p:cNvPicPr>
          <p:nvPr/>
        </p:nvPicPr>
        <p:blipFill>
          <a:blip r:embed="rId3"/>
          <a:stretch>
            <a:fillRect/>
          </a:stretch>
        </p:blipFill>
        <p:spPr>
          <a:xfrm>
            <a:off x="1188720" y="1295400"/>
            <a:ext cx="6766560" cy="4476657"/>
          </a:xfrm>
          <a:prstGeom prst="rect">
            <a:avLst/>
          </a:prstGeom>
        </p:spPr>
      </p:pic>
    </p:spTree>
    <p:extLst>
      <p:ext uri="{BB962C8B-B14F-4D97-AF65-F5344CB8AC3E}">
        <p14:creationId xmlns:p14="http://schemas.microsoft.com/office/powerpoint/2010/main" val="3278713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34C2A-1407-4C93-9C69-7E5884972CBA}"/>
              </a:ext>
            </a:extLst>
          </p:cNvPr>
          <p:cNvSpPr>
            <a:spLocks noGrp="1"/>
          </p:cNvSpPr>
          <p:nvPr>
            <p:ph type="title"/>
          </p:nvPr>
        </p:nvSpPr>
        <p:spPr/>
        <p:txBody>
          <a:bodyPr/>
          <a:lstStyle/>
          <a:p>
            <a:r>
              <a:rPr lang="en-US" b="1" dirty="0">
                <a:solidFill>
                  <a:schemeClr val="bg2"/>
                </a:solidFill>
              </a:rPr>
              <a:t>Burner Review</a:t>
            </a:r>
            <a:endParaRPr lang="en-US" dirty="0"/>
          </a:p>
        </p:txBody>
      </p:sp>
      <p:pic>
        <p:nvPicPr>
          <p:cNvPr id="4" name="Content Placeholder 5" descr="IMG_1264.JPG">
            <a:extLst>
              <a:ext uri="{FF2B5EF4-FFF2-40B4-BE49-F238E27FC236}">
                <a16:creationId xmlns:a16="http://schemas.microsoft.com/office/drawing/2014/main" id="{02B7C944-F799-4E83-B0B6-8FEA7915DF99}"/>
              </a:ext>
            </a:extLst>
          </p:cNvPr>
          <p:cNvPicPr>
            <a:picLocks noChangeAspect="1"/>
          </p:cNvPicPr>
          <p:nvPr/>
        </p:nvPicPr>
        <p:blipFill>
          <a:blip r:embed="rId3" cstate="screen"/>
          <a:stretch>
            <a:fillRect/>
          </a:stretch>
        </p:blipFill>
        <p:spPr>
          <a:xfrm>
            <a:off x="1554692" y="1219200"/>
            <a:ext cx="6034617" cy="4525963"/>
          </a:xfrm>
          <a:prstGeom prst="rect">
            <a:avLst/>
          </a:prstGeom>
        </p:spPr>
      </p:pic>
    </p:spTree>
    <p:extLst>
      <p:ext uri="{BB962C8B-B14F-4D97-AF65-F5344CB8AC3E}">
        <p14:creationId xmlns:p14="http://schemas.microsoft.com/office/powerpoint/2010/main" val="2923365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1D57E-7E40-4A6A-B4D1-256F86D4ECC8}"/>
              </a:ext>
            </a:extLst>
          </p:cNvPr>
          <p:cNvSpPr>
            <a:spLocks noGrp="1"/>
          </p:cNvSpPr>
          <p:nvPr>
            <p:ph type="title"/>
          </p:nvPr>
        </p:nvSpPr>
        <p:spPr/>
        <p:txBody>
          <a:bodyPr/>
          <a:lstStyle/>
          <a:p>
            <a:r>
              <a:rPr lang="en-US" b="1" dirty="0">
                <a:solidFill>
                  <a:schemeClr val="bg2"/>
                </a:solidFill>
              </a:rPr>
              <a:t>Burner Status Letters</a:t>
            </a:r>
            <a:endParaRPr lang="en-US" dirty="0"/>
          </a:p>
        </p:txBody>
      </p:sp>
      <p:sp>
        <p:nvSpPr>
          <p:cNvPr id="3" name="Content Placeholder 2">
            <a:extLst>
              <a:ext uri="{FF2B5EF4-FFF2-40B4-BE49-F238E27FC236}">
                <a16:creationId xmlns:a16="http://schemas.microsoft.com/office/drawing/2014/main" id="{2EE4191F-E46A-4E93-858F-C164E4F7F57D}"/>
              </a:ext>
            </a:extLst>
          </p:cNvPr>
          <p:cNvSpPr>
            <a:spLocks noGrp="1"/>
          </p:cNvSpPr>
          <p:nvPr>
            <p:ph idx="1"/>
          </p:nvPr>
        </p:nvSpPr>
        <p:spPr/>
        <p:txBody>
          <a:bodyPr/>
          <a:lstStyle/>
          <a:p>
            <a:pPr>
              <a:lnSpc>
                <a:spcPct val="80000"/>
              </a:lnSpc>
            </a:pPr>
            <a:r>
              <a:rPr lang="en-US" dirty="0">
                <a:solidFill>
                  <a:srgbClr val="078342"/>
                </a:solidFill>
              </a:rPr>
              <a:t>Mailed  or</a:t>
            </a:r>
            <a:r>
              <a:rPr lang="en-US" b="1" dirty="0">
                <a:solidFill>
                  <a:srgbClr val="078342"/>
                </a:solidFill>
              </a:rPr>
              <a:t> </a:t>
            </a:r>
            <a:r>
              <a:rPr lang="en-US" b="1" dirty="0">
                <a:solidFill>
                  <a:srgbClr val="078342"/>
                </a:solidFill>
                <a:highlight>
                  <a:srgbClr val="FFFF00"/>
                </a:highlight>
              </a:rPr>
              <a:t>E-Mailed</a:t>
            </a:r>
            <a:r>
              <a:rPr lang="en-US" b="1" dirty="0">
                <a:solidFill>
                  <a:srgbClr val="078342"/>
                </a:solidFill>
              </a:rPr>
              <a:t> </a:t>
            </a:r>
            <a:r>
              <a:rPr lang="en-US" dirty="0">
                <a:solidFill>
                  <a:srgbClr val="078342"/>
                </a:solidFill>
              </a:rPr>
              <a:t>at the end of January</a:t>
            </a:r>
          </a:p>
          <a:p>
            <a:pPr lvl="1">
              <a:lnSpc>
                <a:spcPct val="80000"/>
              </a:lnSpc>
            </a:pPr>
            <a:r>
              <a:rPr lang="en-US" sz="2400" b="1" dirty="0">
                <a:solidFill>
                  <a:srgbClr val="078342"/>
                </a:solidFill>
              </a:rPr>
              <a:t>Green</a:t>
            </a:r>
            <a:r>
              <a:rPr lang="en-US" sz="2400" dirty="0">
                <a:solidFill>
                  <a:srgbClr val="078342"/>
                </a:solidFill>
              </a:rPr>
              <a:t> = Status good beyond end of year</a:t>
            </a:r>
          </a:p>
          <a:p>
            <a:pPr lvl="1">
              <a:lnSpc>
                <a:spcPct val="80000"/>
              </a:lnSpc>
            </a:pPr>
            <a:r>
              <a:rPr lang="en-US" sz="2400" b="1" dirty="0">
                <a:solidFill>
                  <a:srgbClr val="078342"/>
                </a:solidFill>
              </a:rPr>
              <a:t>Yellow</a:t>
            </a:r>
            <a:r>
              <a:rPr lang="en-US" sz="2400" dirty="0">
                <a:solidFill>
                  <a:srgbClr val="078342"/>
                </a:solidFill>
              </a:rPr>
              <a:t> = Status will expire at end of year</a:t>
            </a:r>
          </a:p>
          <a:p>
            <a:pPr lvl="1">
              <a:lnSpc>
                <a:spcPct val="80000"/>
              </a:lnSpc>
              <a:buNone/>
            </a:pPr>
            <a:endParaRPr lang="en-US" sz="2400" dirty="0">
              <a:solidFill>
                <a:srgbClr val="078342"/>
              </a:solidFill>
            </a:endParaRPr>
          </a:p>
          <a:p>
            <a:pPr>
              <a:lnSpc>
                <a:spcPct val="80000"/>
              </a:lnSpc>
            </a:pPr>
            <a:r>
              <a:rPr lang="en-US" dirty="0">
                <a:solidFill>
                  <a:srgbClr val="078342"/>
                </a:solidFill>
              </a:rPr>
              <a:t>Keep your contact information current</a:t>
            </a:r>
          </a:p>
          <a:p>
            <a:pPr lvl="1">
              <a:lnSpc>
                <a:spcPct val="80000"/>
              </a:lnSpc>
            </a:pPr>
            <a:r>
              <a:rPr lang="en-US" sz="2400" dirty="0">
                <a:solidFill>
                  <a:srgbClr val="078342"/>
                </a:solidFill>
              </a:rPr>
              <a:t>Used to send letters</a:t>
            </a:r>
          </a:p>
          <a:p>
            <a:pPr lvl="1">
              <a:lnSpc>
                <a:spcPct val="80000"/>
              </a:lnSpc>
            </a:pPr>
            <a:r>
              <a:rPr lang="en-US" sz="2400" dirty="0">
                <a:solidFill>
                  <a:srgbClr val="078342"/>
                </a:solidFill>
              </a:rPr>
              <a:t>Add Email to your account</a:t>
            </a:r>
          </a:p>
          <a:p>
            <a:pPr lvl="1">
              <a:lnSpc>
                <a:spcPct val="80000"/>
              </a:lnSpc>
              <a:buNone/>
            </a:pPr>
            <a:endParaRPr lang="en-US" sz="2400" dirty="0">
              <a:solidFill>
                <a:srgbClr val="078342"/>
              </a:solidFill>
            </a:endParaRPr>
          </a:p>
          <a:p>
            <a:pPr>
              <a:lnSpc>
                <a:spcPct val="80000"/>
              </a:lnSpc>
            </a:pPr>
            <a:r>
              <a:rPr lang="en-US" dirty="0">
                <a:solidFill>
                  <a:srgbClr val="078342"/>
                </a:solidFill>
              </a:rPr>
              <a:t>Let the Duty Officer know that you are doing a certified burn</a:t>
            </a:r>
          </a:p>
          <a:p>
            <a:pPr lvl="1">
              <a:lnSpc>
                <a:spcPct val="80000"/>
              </a:lnSpc>
            </a:pPr>
            <a:r>
              <a:rPr lang="en-US" sz="2400" dirty="0" err="1">
                <a:solidFill>
                  <a:srgbClr val="078342"/>
                </a:solidFill>
              </a:rPr>
              <a:t>WebOBA</a:t>
            </a:r>
            <a:r>
              <a:rPr lang="en-US" sz="2400" dirty="0">
                <a:solidFill>
                  <a:srgbClr val="078342"/>
                </a:solidFill>
              </a:rPr>
              <a:t> system requires this</a:t>
            </a:r>
          </a:p>
          <a:p>
            <a:endParaRPr lang="en-US" dirty="0"/>
          </a:p>
        </p:txBody>
      </p:sp>
    </p:spTree>
    <p:extLst>
      <p:ext uri="{BB962C8B-B14F-4D97-AF65-F5344CB8AC3E}">
        <p14:creationId xmlns:p14="http://schemas.microsoft.com/office/powerpoint/2010/main" val="1028625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B5D51-2517-4860-8AC6-3D6014669A66}"/>
              </a:ext>
            </a:extLst>
          </p:cNvPr>
          <p:cNvSpPr>
            <a:spLocks noGrp="1"/>
          </p:cNvSpPr>
          <p:nvPr>
            <p:ph type="title"/>
          </p:nvPr>
        </p:nvSpPr>
        <p:spPr/>
        <p:txBody>
          <a:bodyPr/>
          <a:lstStyle/>
          <a:p>
            <a:r>
              <a:rPr lang="en-US" b="1" dirty="0">
                <a:solidFill>
                  <a:schemeClr val="bg2"/>
                </a:solidFill>
              </a:rPr>
              <a:t>Web-OBA</a:t>
            </a:r>
            <a:endParaRPr lang="en-US" dirty="0"/>
          </a:p>
        </p:txBody>
      </p:sp>
      <p:pic>
        <p:nvPicPr>
          <p:cNvPr id="8" name="Picture 7">
            <a:extLst>
              <a:ext uri="{FF2B5EF4-FFF2-40B4-BE49-F238E27FC236}">
                <a16:creationId xmlns:a16="http://schemas.microsoft.com/office/drawing/2014/main" id="{A74CE864-6F82-4B30-B05A-4A3293E6D2FC}"/>
              </a:ext>
            </a:extLst>
          </p:cNvPr>
          <p:cNvPicPr>
            <a:picLocks noChangeAspect="1"/>
          </p:cNvPicPr>
          <p:nvPr/>
        </p:nvPicPr>
        <p:blipFill>
          <a:blip r:embed="rId3"/>
          <a:stretch>
            <a:fillRect/>
          </a:stretch>
        </p:blipFill>
        <p:spPr>
          <a:xfrm>
            <a:off x="1965318" y="1295400"/>
            <a:ext cx="5213364" cy="4267200"/>
          </a:xfrm>
          <a:prstGeom prst="rect">
            <a:avLst/>
          </a:prstGeom>
          <a:ln>
            <a:solidFill>
              <a:schemeClr val="tx1"/>
            </a:solidFill>
          </a:ln>
        </p:spPr>
      </p:pic>
    </p:spTree>
    <p:extLst>
      <p:ext uri="{BB962C8B-B14F-4D97-AF65-F5344CB8AC3E}">
        <p14:creationId xmlns:p14="http://schemas.microsoft.com/office/powerpoint/2010/main" val="163639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DB5E674-352A-4BDC-BC13-EA42FF2B2723}"/>
              </a:ext>
            </a:extLst>
          </p:cNvPr>
          <p:cNvPicPr>
            <a:picLocks noChangeAspect="1"/>
          </p:cNvPicPr>
          <p:nvPr/>
        </p:nvPicPr>
        <p:blipFill>
          <a:blip r:embed="rId3"/>
          <a:stretch>
            <a:fillRect/>
          </a:stretch>
        </p:blipFill>
        <p:spPr>
          <a:xfrm>
            <a:off x="1965318" y="1295400"/>
            <a:ext cx="5213364" cy="4267200"/>
          </a:xfrm>
          <a:prstGeom prst="rect">
            <a:avLst/>
          </a:prstGeom>
          <a:ln>
            <a:solidFill>
              <a:schemeClr val="tx1"/>
            </a:solidFill>
          </a:ln>
        </p:spPr>
      </p:pic>
      <p:sp>
        <p:nvSpPr>
          <p:cNvPr id="2" name="Title 1">
            <a:extLst>
              <a:ext uri="{FF2B5EF4-FFF2-40B4-BE49-F238E27FC236}">
                <a16:creationId xmlns:a16="http://schemas.microsoft.com/office/drawing/2014/main" id="{9D9B5D51-2517-4860-8AC6-3D6014669A66}"/>
              </a:ext>
            </a:extLst>
          </p:cNvPr>
          <p:cNvSpPr>
            <a:spLocks noGrp="1"/>
          </p:cNvSpPr>
          <p:nvPr>
            <p:ph type="title"/>
          </p:nvPr>
        </p:nvSpPr>
        <p:spPr/>
        <p:txBody>
          <a:bodyPr/>
          <a:lstStyle/>
          <a:p>
            <a:r>
              <a:rPr lang="en-US" b="1" dirty="0">
                <a:solidFill>
                  <a:schemeClr val="bg2"/>
                </a:solidFill>
              </a:rPr>
              <a:t>Check Your Status</a:t>
            </a:r>
            <a:endParaRPr lang="en-US" dirty="0"/>
          </a:p>
        </p:txBody>
      </p:sp>
      <p:sp>
        <p:nvSpPr>
          <p:cNvPr id="5" name="Oval 4">
            <a:extLst>
              <a:ext uri="{FF2B5EF4-FFF2-40B4-BE49-F238E27FC236}">
                <a16:creationId xmlns:a16="http://schemas.microsoft.com/office/drawing/2014/main" id="{D83DF57D-1064-42FC-B968-670B0885D7DC}"/>
              </a:ext>
            </a:extLst>
          </p:cNvPr>
          <p:cNvSpPr/>
          <p:nvPr/>
        </p:nvSpPr>
        <p:spPr>
          <a:xfrm>
            <a:off x="3581400" y="2209800"/>
            <a:ext cx="1981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095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F9A3-2249-46F8-A64B-484EABD89CB8}"/>
              </a:ext>
            </a:extLst>
          </p:cNvPr>
          <p:cNvSpPr>
            <a:spLocks noGrp="1"/>
          </p:cNvSpPr>
          <p:nvPr>
            <p:ph type="title"/>
          </p:nvPr>
        </p:nvSpPr>
        <p:spPr/>
        <p:txBody>
          <a:bodyPr/>
          <a:lstStyle/>
          <a:p>
            <a:r>
              <a:rPr lang="en-US" b="1" dirty="0">
                <a:solidFill>
                  <a:schemeClr val="bg2"/>
                </a:solidFill>
              </a:rPr>
              <a:t>Burn Participation Log</a:t>
            </a:r>
            <a:endParaRPr lang="en-US" dirty="0"/>
          </a:p>
        </p:txBody>
      </p:sp>
      <p:pic>
        <p:nvPicPr>
          <p:cNvPr id="3" name="Picture 2">
            <a:extLst>
              <a:ext uri="{FF2B5EF4-FFF2-40B4-BE49-F238E27FC236}">
                <a16:creationId xmlns:a16="http://schemas.microsoft.com/office/drawing/2014/main" id="{11E715BC-7C08-43AA-90A7-89CF382A4D2B}"/>
              </a:ext>
            </a:extLst>
          </p:cNvPr>
          <p:cNvPicPr>
            <a:picLocks noChangeAspect="1"/>
          </p:cNvPicPr>
          <p:nvPr/>
        </p:nvPicPr>
        <p:blipFill rotWithShape="1">
          <a:blip r:embed="rId3"/>
          <a:srcRect b="41612"/>
          <a:stretch/>
        </p:blipFill>
        <p:spPr>
          <a:xfrm>
            <a:off x="1537145" y="1219200"/>
            <a:ext cx="6069709" cy="4648200"/>
          </a:xfrm>
          <a:prstGeom prst="rect">
            <a:avLst/>
          </a:prstGeom>
          <a:ln>
            <a:solidFill>
              <a:schemeClr val="tx1"/>
            </a:solidFill>
          </a:ln>
        </p:spPr>
      </p:pic>
    </p:spTree>
    <p:extLst>
      <p:ext uri="{BB962C8B-B14F-4D97-AF65-F5344CB8AC3E}">
        <p14:creationId xmlns:p14="http://schemas.microsoft.com/office/powerpoint/2010/main" val="21000481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A4160-6A69-455E-A1A9-CE0657FBCB2E}"/>
              </a:ext>
            </a:extLst>
          </p:cNvPr>
          <p:cNvSpPr>
            <a:spLocks noGrp="1"/>
          </p:cNvSpPr>
          <p:nvPr>
            <p:ph type="title"/>
          </p:nvPr>
        </p:nvSpPr>
        <p:spPr/>
        <p:txBody>
          <a:bodyPr/>
          <a:lstStyle/>
          <a:p>
            <a:r>
              <a:rPr lang="en-US" b="1" dirty="0">
                <a:solidFill>
                  <a:schemeClr val="bg2"/>
                </a:solidFill>
              </a:rPr>
              <a:t>Things to Remember</a:t>
            </a:r>
            <a:endParaRPr lang="en-US" dirty="0"/>
          </a:p>
        </p:txBody>
      </p:sp>
      <p:sp>
        <p:nvSpPr>
          <p:cNvPr id="3" name="Content Placeholder 2">
            <a:extLst>
              <a:ext uri="{FF2B5EF4-FFF2-40B4-BE49-F238E27FC236}">
                <a16:creationId xmlns:a16="http://schemas.microsoft.com/office/drawing/2014/main" id="{8347B4D6-16B8-47AA-88BE-2F45F5961706}"/>
              </a:ext>
            </a:extLst>
          </p:cNvPr>
          <p:cNvSpPr>
            <a:spLocks noGrp="1"/>
          </p:cNvSpPr>
          <p:nvPr>
            <p:ph idx="1"/>
          </p:nvPr>
        </p:nvSpPr>
        <p:spPr/>
        <p:txBody>
          <a:bodyPr/>
          <a:lstStyle/>
          <a:p>
            <a:r>
              <a:rPr lang="en-US" dirty="0">
                <a:solidFill>
                  <a:srgbClr val="078342"/>
                </a:solidFill>
              </a:rPr>
              <a:t>Your prescription is a legal document</a:t>
            </a:r>
          </a:p>
          <a:p>
            <a:pPr lvl="1"/>
            <a:r>
              <a:rPr lang="en-US" dirty="0">
                <a:solidFill>
                  <a:srgbClr val="078342"/>
                </a:solidFill>
              </a:rPr>
              <a:t>Make sure information is complete</a:t>
            </a:r>
          </a:p>
          <a:p>
            <a:pPr lvl="1"/>
            <a:r>
              <a:rPr lang="en-US" dirty="0">
                <a:solidFill>
                  <a:srgbClr val="078342"/>
                </a:solidFill>
              </a:rPr>
              <a:t>Make sure information is correct</a:t>
            </a:r>
          </a:p>
          <a:p>
            <a:pPr lvl="1"/>
            <a:r>
              <a:rPr lang="en-US" dirty="0">
                <a:solidFill>
                  <a:srgbClr val="078342"/>
                </a:solidFill>
              </a:rPr>
              <a:t>Signature with date</a:t>
            </a:r>
          </a:p>
          <a:p>
            <a:pPr lvl="1"/>
            <a:r>
              <a:rPr lang="en-US" dirty="0">
                <a:solidFill>
                  <a:srgbClr val="078342"/>
                </a:solidFill>
              </a:rPr>
              <a:t>Add authorization number</a:t>
            </a:r>
          </a:p>
          <a:p>
            <a:pPr lvl="1"/>
            <a:r>
              <a:rPr lang="en-US" dirty="0">
                <a:solidFill>
                  <a:srgbClr val="078342"/>
                </a:solidFill>
              </a:rPr>
              <a:t>Take it to the burn</a:t>
            </a:r>
          </a:p>
          <a:p>
            <a:pPr lvl="1"/>
            <a:r>
              <a:rPr lang="en-US" dirty="0">
                <a:solidFill>
                  <a:srgbClr val="078342"/>
                </a:solidFill>
              </a:rPr>
              <a:t>Keep it in your files for future use</a:t>
            </a:r>
          </a:p>
          <a:p>
            <a:pPr lvl="1"/>
            <a:r>
              <a:rPr lang="en-US" dirty="0">
                <a:solidFill>
                  <a:srgbClr val="078342"/>
                </a:solidFill>
              </a:rPr>
              <a:t>Tell us you are doing a certified burn</a:t>
            </a:r>
            <a:endParaRPr lang="en-US" dirty="0"/>
          </a:p>
        </p:txBody>
      </p:sp>
    </p:spTree>
    <p:extLst>
      <p:ext uri="{BB962C8B-B14F-4D97-AF65-F5344CB8AC3E}">
        <p14:creationId xmlns:p14="http://schemas.microsoft.com/office/powerpoint/2010/main" val="3897490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A4160-6A69-455E-A1A9-CE0657FBCB2E}"/>
              </a:ext>
            </a:extLst>
          </p:cNvPr>
          <p:cNvSpPr>
            <a:spLocks noGrp="1"/>
          </p:cNvSpPr>
          <p:nvPr>
            <p:ph type="title"/>
          </p:nvPr>
        </p:nvSpPr>
        <p:spPr/>
        <p:txBody>
          <a:bodyPr/>
          <a:lstStyle/>
          <a:p>
            <a:r>
              <a:rPr lang="en-US" b="1" dirty="0">
                <a:solidFill>
                  <a:schemeClr val="bg2"/>
                </a:solidFill>
              </a:rPr>
              <a:t>Other Items</a:t>
            </a:r>
            <a:endParaRPr lang="en-US" dirty="0"/>
          </a:p>
        </p:txBody>
      </p:sp>
      <p:sp>
        <p:nvSpPr>
          <p:cNvPr id="3" name="Content Placeholder 2">
            <a:extLst>
              <a:ext uri="{FF2B5EF4-FFF2-40B4-BE49-F238E27FC236}">
                <a16:creationId xmlns:a16="http://schemas.microsoft.com/office/drawing/2014/main" id="{8347B4D6-16B8-47AA-88BE-2F45F5961706}"/>
              </a:ext>
            </a:extLst>
          </p:cNvPr>
          <p:cNvSpPr>
            <a:spLocks noGrp="1"/>
          </p:cNvSpPr>
          <p:nvPr>
            <p:ph idx="1"/>
          </p:nvPr>
        </p:nvSpPr>
        <p:spPr/>
        <p:txBody>
          <a:bodyPr>
            <a:normAutofit/>
          </a:bodyPr>
          <a:lstStyle/>
          <a:p>
            <a:r>
              <a:rPr lang="en-US" dirty="0">
                <a:solidFill>
                  <a:srgbClr val="078342"/>
                </a:solidFill>
              </a:rPr>
              <a:t>Simple Smoke Screen Tool Is Back!</a:t>
            </a:r>
          </a:p>
          <a:p>
            <a:pPr lvl="1"/>
            <a:r>
              <a:rPr lang="en-US" dirty="0">
                <a:solidFill>
                  <a:srgbClr val="078342"/>
                </a:solidFill>
                <a:hlinkClick r:id="rId3"/>
              </a:rPr>
              <a:t>http://fireweather.fdacs.gov/Simple-Smoke/</a:t>
            </a:r>
            <a:endParaRPr lang="en-US" dirty="0">
              <a:solidFill>
                <a:srgbClr val="078342"/>
              </a:solidFill>
            </a:endParaRPr>
          </a:p>
          <a:p>
            <a:endParaRPr lang="en-US" sz="1100" dirty="0">
              <a:solidFill>
                <a:srgbClr val="078342"/>
              </a:solidFill>
            </a:endParaRPr>
          </a:p>
          <a:p>
            <a:r>
              <a:rPr lang="en-US" dirty="0">
                <a:solidFill>
                  <a:srgbClr val="078342"/>
                </a:solidFill>
              </a:rPr>
              <a:t>R.I.P. - FFS Spot Weather</a:t>
            </a:r>
          </a:p>
          <a:p>
            <a:pPr lvl="1"/>
            <a:r>
              <a:rPr lang="en-US" dirty="0">
                <a:solidFill>
                  <a:srgbClr val="078342"/>
                </a:solidFill>
              </a:rPr>
              <a:t>Use NWS Fire Weather Dashboard</a:t>
            </a:r>
          </a:p>
          <a:p>
            <a:pPr lvl="1"/>
            <a:r>
              <a:rPr lang="en-US" dirty="0">
                <a:solidFill>
                  <a:srgbClr val="078342"/>
                </a:solidFill>
                <a:hlinkClick r:id="rId4"/>
              </a:rPr>
              <a:t>https://www.weather.gov/dlh/fwd</a:t>
            </a:r>
            <a:endParaRPr lang="en-US" dirty="0">
              <a:solidFill>
                <a:srgbClr val="078342"/>
              </a:solidFill>
            </a:endParaRPr>
          </a:p>
          <a:p>
            <a:endParaRPr lang="en-US" sz="1100" dirty="0">
              <a:solidFill>
                <a:srgbClr val="078342"/>
              </a:solidFill>
            </a:endParaRPr>
          </a:p>
          <a:p>
            <a:r>
              <a:rPr lang="en-US" dirty="0">
                <a:solidFill>
                  <a:srgbClr val="078342"/>
                </a:solidFill>
              </a:rPr>
              <a:t>Credit for this meeting</a:t>
            </a:r>
          </a:p>
          <a:p>
            <a:pPr lvl="1"/>
            <a:r>
              <a:rPr lang="en-US" dirty="0">
                <a:solidFill>
                  <a:srgbClr val="078342"/>
                </a:solidFill>
              </a:rPr>
              <a:t>Need to sign in with your information</a:t>
            </a:r>
          </a:p>
          <a:p>
            <a:endParaRPr lang="en-US" dirty="0">
              <a:solidFill>
                <a:srgbClr val="078342"/>
              </a:solidFill>
            </a:endParaRPr>
          </a:p>
        </p:txBody>
      </p:sp>
    </p:spTree>
    <p:extLst>
      <p:ext uri="{BB962C8B-B14F-4D97-AF65-F5344CB8AC3E}">
        <p14:creationId xmlns:p14="http://schemas.microsoft.com/office/powerpoint/2010/main" val="3673926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A4160-6A69-455E-A1A9-CE0657FBCB2E}"/>
              </a:ext>
            </a:extLst>
          </p:cNvPr>
          <p:cNvSpPr>
            <a:spLocks noGrp="1"/>
          </p:cNvSpPr>
          <p:nvPr>
            <p:ph type="title"/>
          </p:nvPr>
        </p:nvSpPr>
        <p:spPr/>
        <p:txBody>
          <a:bodyPr/>
          <a:lstStyle/>
          <a:p>
            <a:r>
              <a:rPr lang="en-US" b="1" dirty="0">
                <a:solidFill>
                  <a:schemeClr val="bg2"/>
                </a:solidFill>
              </a:rPr>
              <a:t>Other Items</a:t>
            </a:r>
            <a:endParaRPr lang="en-US" dirty="0"/>
          </a:p>
        </p:txBody>
      </p:sp>
      <p:sp>
        <p:nvSpPr>
          <p:cNvPr id="3" name="Content Placeholder 2">
            <a:extLst>
              <a:ext uri="{FF2B5EF4-FFF2-40B4-BE49-F238E27FC236}">
                <a16:creationId xmlns:a16="http://schemas.microsoft.com/office/drawing/2014/main" id="{8347B4D6-16B8-47AA-88BE-2F45F5961706}"/>
              </a:ext>
            </a:extLst>
          </p:cNvPr>
          <p:cNvSpPr>
            <a:spLocks noGrp="1"/>
          </p:cNvSpPr>
          <p:nvPr>
            <p:ph idx="1"/>
          </p:nvPr>
        </p:nvSpPr>
        <p:spPr/>
        <p:txBody>
          <a:bodyPr>
            <a:normAutofit fontScale="92500" lnSpcReduction="10000"/>
          </a:bodyPr>
          <a:lstStyle/>
          <a:p>
            <a:r>
              <a:rPr lang="en-US" dirty="0">
                <a:solidFill>
                  <a:srgbClr val="078342"/>
                </a:solidFill>
              </a:rPr>
              <a:t>Prescribed Fire Awareness Week – January 24</a:t>
            </a:r>
            <a:r>
              <a:rPr lang="en-US" baseline="30000" dirty="0">
                <a:solidFill>
                  <a:srgbClr val="078342"/>
                </a:solidFill>
              </a:rPr>
              <a:t>th</a:t>
            </a:r>
          </a:p>
          <a:p>
            <a:endParaRPr lang="en-US" dirty="0">
              <a:solidFill>
                <a:srgbClr val="078342"/>
              </a:solidFill>
            </a:endParaRPr>
          </a:p>
          <a:p>
            <a:r>
              <a:rPr lang="en-US" dirty="0">
                <a:solidFill>
                  <a:srgbClr val="078342"/>
                </a:solidFill>
              </a:rPr>
              <a:t>Flatwoods Fire and Nature Festival – Virtual</a:t>
            </a:r>
          </a:p>
          <a:p>
            <a:endParaRPr lang="en-US" dirty="0">
              <a:solidFill>
                <a:srgbClr val="078342"/>
              </a:solidFill>
            </a:endParaRPr>
          </a:p>
          <a:p>
            <a:r>
              <a:rPr lang="en-US" dirty="0">
                <a:solidFill>
                  <a:srgbClr val="078342"/>
                </a:solidFill>
              </a:rPr>
              <a:t>Simple Smoke Screen Tool Is Back!</a:t>
            </a:r>
          </a:p>
          <a:p>
            <a:pPr lvl="1"/>
            <a:r>
              <a:rPr lang="en-US" dirty="0">
                <a:solidFill>
                  <a:srgbClr val="078342"/>
                </a:solidFill>
                <a:hlinkClick r:id="rId3"/>
              </a:rPr>
              <a:t>http://fireweather.fdacs.gov/Simple-Smoke/</a:t>
            </a:r>
            <a:endParaRPr lang="en-US" dirty="0">
              <a:solidFill>
                <a:srgbClr val="078342"/>
              </a:solidFill>
            </a:endParaRPr>
          </a:p>
          <a:p>
            <a:endParaRPr lang="en-US" dirty="0">
              <a:solidFill>
                <a:srgbClr val="078342"/>
              </a:solidFill>
            </a:endParaRPr>
          </a:p>
          <a:p>
            <a:r>
              <a:rPr lang="en-US" dirty="0">
                <a:solidFill>
                  <a:srgbClr val="078342"/>
                </a:solidFill>
              </a:rPr>
              <a:t>We are all in this together!</a:t>
            </a:r>
          </a:p>
          <a:p>
            <a:pPr lvl="1"/>
            <a:r>
              <a:rPr lang="en-US" dirty="0">
                <a:solidFill>
                  <a:srgbClr val="078342"/>
                </a:solidFill>
              </a:rPr>
              <a:t>AQI, Smoke, Containment</a:t>
            </a:r>
          </a:p>
        </p:txBody>
      </p:sp>
      <p:pic>
        <p:nvPicPr>
          <p:cNvPr id="4" name="Picture 3">
            <a:extLst>
              <a:ext uri="{FF2B5EF4-FFF2-40B4-BE49-F238E27FC236}">
                <a16:creationId xmlns:a16="http://schemas.microsoft.com/office/drawing/2014/main" id="{424B3A57-F6A1-4623-BB77-CE63A6E57EC2}"/>
              </a:ext>
            </a:extLst>
          </p:cNvPr>
          <p:cNvPicPr>
            <a:picLocks noChangeAspect="1"/>
          </p:cNvPicPr>
          <p:nvPr/>
        </p:nvPicPr>
        <p:blipFill>
          <a:blip r:embed="rId4"/>
          <a:stretch>
            <a:fillRect/>
          </a:stretch>
        </p:blipFill>
        <p:spPr>
          <a:xfrm>
            <a:off x="457200" y="307589"/>
            <a:ext cx="8077200" cy="5669892"/>
          </a:xfrm>
          <a:prstGeom prst="rect">
            <a:avLst/>
          </a:prstGeom>
          <a:ln>
            <a:solidFill>
              <a:schemeClr val="bg1">
                <a:lumMod val="50000"/>
              </a:schemeClr>
            </a:solidFill>
          </a:ln>
        </p:spPr>
      </p:pic>
    </p:spTree>
    <p:extLst>
      <p:ext uri="{BB962C8B-B14F-4D97-AF65-F5344CB8AC3E}">
        <p14:creationId xmlns:p14="http://schemas.microsoft.com/office/powerpoint/2010/main" val="172742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 presetClass="entr" presetSubtype="0" fill="hold" grpId="0" nodeType="withEffect">
                                  <p:stCondLst>
                                    <p:cond delay="50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par>
                                <p:cTn id="24" presetID="1" presetClass="entr" presetSubtype="0" fill="hold" grpId="0" nodeType="withEffect">
                                  <p:stCondLst>
                                    <p:cond delay="50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AC815-F361-465E-A188-D405E95079C1}"/>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73FC34B0-0296-4248-86BC-2D74F9E33253}"/>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2DC25EFF-DC0A-4ACA-9A30-1065AD295BE3}"/>
              </a:ext>
            </a:extLst>
          </p:cNvPr>
          <p:cNvPicPr>
            <a:picLocks noChangeAspect="1"/>
          </p:cNvPicPr>
          <p:nvPr/>
        </p:nvPicPr>
        <p:blipFill>
          <a:blip r:embed="rId3"/>
          <a:stretch>
            <a:fillRect/>
          </a:stretch>
        </p:blipFill>
        <p:spPr>
          <a:xfrm>
            <a:off x="623887" y="609600"/>
            <a:ext cx="7896225" cy="5335519"/>
          </a:xfrm>
          <a:prstGeom prst="rect">
            <a:avLst/>
          </a:prstGeom>
        </p:spPr>
      </p:pic>
    </p:spTree>
    <p:extLst>
      <p:ext uri="{BB962C8B-B14F-4D97-AF65-F5344CB8AC3E}">
        <p14:creationId xmlns:p14="http://schemas.microsoft.com/office/powerpoint/2010/main" val="13630770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9A338-968A-4B03-B6D5-57FFDD79FB8B}"/>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A27A217-845F-470C-956F-38A3E0E9EE57}"/>
              </a:ext>
            </a:extLst>
          </p:cNvPr>
          <p:cNvSpPr>
            <a:spLocks noGrp="1"/>
          </p:cNvSpPr>
          <p:nvPr>
            <p:ph type="subTitle" idx="1"/>
          </p:nvPr>
        </p:nvSpPr>
        <p:spPr/>
        <p:txBody>
          <a:bodyPr/>
          <a:lstStyle/>
          <a:p>
            <a:endParaRPr lang="en-US"/>
          </a:p>
        </p:txBody>
      </p:sp>
      <p:sp>
        <p:nvSpPr>
          <p:cNvPr id="5" name="Title 1">
            <a:extLst>
              <a:ext uri="{FF2B5EF4-FFF2-40B4-BE49-F238E27FC236}">
                <a16:creationId xmlns:a16="http://schemas.microsoft.com/office/drawing/2014/main" id="{9F352DEA-AE21-437B-A0C0-E59D7884E135}"/>
              </a:ext>
            </a:extLst>
          </p:cNvPr>
          <p:cNvSpPr txBox="1">
            <a:spLocks/>
          </p:cNvSpPr>
          <p:nvPr/>
        </p:nvSpPr>
        <p:spPr>
          <a:xfrm>
            <a:off x="457200" y="265387"/>
            <a:ext cx="8229600" cy="655638"/>
          </a:xfrm>
          <a:prstGeom prst="rect">
            <a:avLst/>
          </a:prstGeom>
        </p:spPr>
        <p:txBody>
          <a:bodyPr vert="horz" lIns="91440" tIns="45720" rIns="91440" bIns="45720" rtlCol="0" anchor="ctr">
            <a:normAutofit fontScale="92500" lnSpcReduction="10000"/>
          </a:bodyPr>
          <a:lstStyle>
            <a:lvl1pPr marL="0" marR="0" indent="0" algn="ctr" defTabSz="914400" rtl="0" eaLnBrk="1" fontAlgn="auto" latinLnBrk="0" hangingPunct="1">
              <a:lnSpc>
                <a:spcPct val="100000"/>
              </a:lnSpc>
              <a:spcBef>
                <a:spcPct val="0"/>
              </a:spcBef>
              <a:spcAft>
                <a:spcPts val="0"/>
              </a:spcAft>
              <a:buNone/>
              <a:tabLst/>
              <a:defRPr sz="4400" b="0" kern="1200">
                <a:solidFill>
                  <a:srgbClr val="7DB842"/>
                </a:solidFill>
                <a:latin typeface="Franklin Gothic Demi" pitchFamily="34" charset="0"/>
                <a:ea typeface="+mj-ea"/>
                <a:cs typeface="+mj-cs"/>
              </a:defRPr>
            </a:lvl1pPr>
          </a:lstStyle>
          <a:p>
            <a:r>
              <a:rPr lang="en-US" b="1" dirty="0">
                <a:solidFill>
                  <a:schemeClr val="bg2"/>
                </a:solidFill>
              </a:rPr>
              <a:t>Weekly Summary in Kissimmee</a:t>
            </a:r>
            <a:endParaRPr lang="en-US" dirty="0"/>
          </a:p>
        </p:txBody>
      </p:sp>
      <p:pic>
        <p:nvPicPr>
          <p:cNvPr id="7" name="Picture 6">
            <a:extLst>
              <a:ext uri="{FF2B5EF4-FFF2-40B4-BE49-F238E27FC236}">
                <a16:creationId xmlns:a16="http://schemas.microsoft.com/office/drawing/2014/main" id="{890ABC1E-3062-46A7-9BB5-379DD13F6A1B}"/>
              </a:ext>
            </a:extLst>
          </p:cNvPr>
          <p:cNvPicPr>
            <a:picLocks noChangeAspect="1"/>
          </p:cNvPicPr>
          <p:nvPr/>
        </p:nvPicPr>
        <p:blipFill>
          <a:blip r:embed="rId3"/>
          <a:stretch>
            <a:fillRect/>
          </a:stretch>
        </p:blipFill>
        <p:spPr>
          <a:xfrm>
            <a:off x="757237" y="852487"/>
            <a:ext cx="7629525" cy="5153025"/>
          </a:xfrm>
          <a:prstGeom prst="rect">
            <a:avLst/>
          </a:prstGeom>
          <a:ln>
            <a:solidFill>
              <a:schemeClr val="tx2"/>
            </a:solidFill>
          </a:ln>
        </p:spPr>
      </p:pic>
    </p:spTree>
    <p:extLst>
      <p:ext uri="{BB962C8B-B14F-4D97-AF65-F5344CB8AC3E}">
        <p14:creationId xmlns:p14="http://schemas.microsoft.com/office/powerpoint/2010/main" val="3642545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395CB-BC5D-45F0-80A3-F249BB112369}"/>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295D700-1D52-490A-A18D-99C88ECEB586}"/>
              </a:ext>
            </a:extLst>
          </p:cNvPr>
          <p:cNvSpPr>
            <a:spLocks noGrp="1"/>
          </p:cNvSpPr>
          <p:nvPr>
            <p:ph type="subTitle" idx="1"/>
          </p:nvPr>
        </p:nvSpPr>
        <p:spPr/>
        <p:txBody>
          <a:bodyPr/>
          <a:lstStyle/>
          <a:p>
            <a:endParaRPr lang="en-US"/>
          </a:p>
        </p:txBody>
      </p:sp>
      <p:sp>
        <p:nvSpPr>
          <p:cNvPr id="5" name="Title 1">
            <a:extLst>
              <a:ext uri="{FF2B5EF4-FFF2-40B4-BE49-F238E27FC236}">
                <a16:creationId xmlns:a16="http://schemas.microsoft.com/office/drawing/2014/main" id="{4886BB0D-B69E-4555-A695-A977A6A91F5C}"/>
              </a:ext>
            </a:extLst>
          </p:cNvPr>
          <p:cNvSpPr txBox="1">
            <a:spLocks/>
          </p:cNvSpPr>
          <p:nvPr/>
        </p:nvSpPr>
        <p:spPr>
          <a:xfrm>
            <a:off x="457200" y="265387"/>
            <a:ext cx="8229600" cy="655638"/>
          </a:xfrm>
          <a:prstGeom prst="rect">
            <a:avLst/>
          </a:prstGeom>
        </p:spPr>
        <p:txBody>
          <a:bodyPr vert="horz" lIns="91440" tIns="45720" rIns="91440" bIns="45720" rtlCol="0" anchor="ctr">
            <a:normAutofit fontScale="92500" lnSpcReduction="10000"/>
          </a:bodyPr>
          <a:lstStyle>
            <a:lvl1pPr marL="0" marR="0" indent="0" algn="ctr" defTabSz="914400" rtl="0" eaLnBrk="1" fontAlgn="auto" latinLnBrk="0" hangingPunct="1">
              <a:lnSpc>
                <a:spcPct val="100000"/>
              </a:lnSpc>
              <a:spcBef>
                <a:spcPct val="0"/>
              </a:spcBef>
              <a:spcAft>
                <a:spcPts val="0"/>
              </a:spcAft>
              <a:buNone/>
              <a:tabLst/>
              <a:defRPr sz="4400" b="0" kern="1200">
                <a:solidFill>
                  <a:srgbClr val="7DB842"/>
                </a:solidFill>
                <a:latin typeface="Franklin Gothic Demi" pitchFamily="34" charset="0"/>
                <a:ea typeface="+mj-ea"/>
                <a:cs typeface="+mj-cs"/>
              </a:defRPr>
            </a:lvl1pPr>
          </a:lstStyle>
          <a:p>
            <a:r>
              <a:rPr lang="en-US" b="1" dirty="0">
                <a:solidFill>
                  <a:schemeClr val="bg2"/>
                </a:solidFill>
              </a:rPr>
              <a:t>Hourly Summary in Kissimmee</a:t>
            </a:r>
            <a:endParaRPr lang="en-US" dirty="0"/>
          </a:p>
        </p:txBody>
      </p:sp>
      <p:pic>
        <p:nvPicPr>
          <p:cNvPr id="11" name="Picture 10">
            <a:extLst>
              <a:ext uri="{FF2B5EF4-FFF2-40B4-BE49-F238E27FC236}">
                <a16:creationId xmlns:a16="http://schemas.microsoft.com/office/drawing/2014/main" id="{CE961C73-C663-448D-90D5-B03E95A38745}"/>
              </a:ext>
            </a:extLst>
          </p:cNvPr>
          <p:cNvPicPr>
            <a:picLocks noChangeAspect="1"/>
          </p:cNvPicPr>
          <p:nvPr/>
        </p:nvPicPr>
        <p:blipFill>
          <a:blip r:embed="rId3"/>
          <a:stretch>
            <a:fillRect/>
          </a:stretch>
        </p:blipFill>
        <p:spPr>
          <a:xfrm>
            <a:off x="190500" y="1085850"/>
            <a:ext cx="8763000" cy="4686300"/>
          </a:xfrm>
          <a:prstGeom prst="rect">
            <a:avLst/>
          </a:prstGeom>
          <a:ln>
            <a:solidFill>
              <a:schemeClr val="tx2"/>
            </a:solidFill>
          </a:ln>
        </p:spPr>
      </p:pic>
    </p:spTree>
    <p:extLst>
      <p:ext uri="{BB962C8B-B14F-4D97-AF65-F5344CB8AC3E}">
        <p14:creationId xmlns:p14="http://schemas.microsoft.com/office/powerpoint/2010/main" val="22004072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395CB-BC5D-45F0-80A3-F249BB112369}"/>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295D700-1D52-490A-A18D-99C88ECEB586}"/>
              </a:ext>
            </a:extLst>
          </p:cNvPr>
          <p:cNvSpPr>
            <a:spLocks noGrp="1"/>
          </p:cNvSpPr>
          <p:nvPr>
            <p:ph type="subTitle" idx="1"/>
          </p:nvPr>
        </p:nvSpPr>
        <p:spPr/>
        <p:txBody>
          <a:bodyPr/>
          <a:lstStyle/>
          <a:p>
            <a:endParaRPr lang="en-US"/>
          </a:p>
        </p:txBody>
      </p:sp>
      <p:sp>
        <p:nvSpPr>
          <p:cNvPr id="5" name="Title 1">
            <a:extLst>
              <a:ext uri="{FF2B5EF4-FFF2-40B4-BE49-F238E27FC236}">
                <a16:creationId xmlns:a16="http://schemas.microsoft.com/office/drawing/2014/main" id="{4886BB0D-B69E-4555-A695-A977A6A91F5C}"/>
              </a:ext>
            </a:extLst>
          </p:cNvPr>
          <p:cNvSpPr txBox="1">
            <a:spLocks/>
          </p:cNvSpPr>
          <p:nvPr/>
        </p:nvSpPr>
        <p:spPr>
          <a:xfrm>
            <a:off x="457200" y="265387"/>
            <a:ext cx="8229600" cy="655638"/>
          </a:xfrm>
          <a:prstGeom prst="rect">
            <a:avLst/>
          </a:prstGeom>
        </p:spPr>
        <p:txBody>
          <a:bodyPr vert="horz" lIns="91440" tIns="45720" rIns="91440" bIns="45720" rtlCol="0" anchor="ctr">
            <a:normAutofit fontScale="85000" lnSpcReduction="10000"/>
          </a:bodyPr>
          <a:lstStyle>
            <a:lvl1pPr marL="0" marR="0" indent="0" algn="ctr" defTabSz="914400" rtl="0" eaLnBrk="1" fontAlgn="auto" latinLnBrk="0" hangingPunct="1">
              <a:lnSpc>
                <a:spcPct val="100000"/>
              </a:lnSpc>
              <a:spcBef>
                <a:spcPct val="0"/>
              </a:spcBef>
              <a:spcAft>
                <a:spcPts val="0"/>
              </a:spcAft>
              <a:buNone/>
              <a:tabLst/>
              <a:defRPr sz="4400" b="0" kern="1200">
                <a:solidFill>
                  <a:srgbClr val="7DB842"/>
                </a:solidFill>
                <a:latin typeface="Franklin Gothic Demi" pitchFamily="34" charset="0"/>
                <a:ea typeface="+mj-ea"/>
                <a:cs typeface="+mj-cs"/>
              </a:defRPr>
            </a:lvl1pPr>
          </a:lstStyle>
          <a:p>
            <a:r>
              <a:rPr lang="en-US" b="1" dirty="0">
                <a:solidFill>
                  <a:schemeClr val="bg2"/>
                </a:solidFill>
              </a:rPr>
              <a:t>Hourly Summary in Kissimmee Cont.</a:t>
            </a:r>
            <a:endParaRPr lang="en-US" dirty="0"/>
          </a:p>
        </p:txBody>
      </p:sp>
      <p:pic>
        <p:nvPicPr>
          <p:cNvPr id="6" name="Picture 5">
            <a:extLst>
              <a:ext uri="{FF2B5EF4-FFF2-40B4-BE49-F238E27FC236}">
                <a16:creationId xmlns:a16="http://schemas.microsoft.com/office/drawing/2014/main" id="{1FA84B79-5D16-4EBB-B2DA-8FD2AF74B697}"/>
              </a:ext>
            </a:extLst>
          </p:cNvPr>
          <p:cNvPicPr>
            <a:picLocks noChangeAspect="1"/>
          </p:cNvPicPr>
          <p:nvPr/>
        </p:nvPicPr>
        <p:blipFill>
          <a:blip r:embed="rId3"/>
          <a:stretch>
            <a:fillRect/>
          </a:stretch>
        </p:blipFill>
        <p:spPr>
          <a:xfrm>
            <a:off x="242887" y="1671637"/>
            <a:ext cx="8658225" cy="3514725"/>
          </a:xfrm>
          <a:prstGeom prst="rect">
            <a:avLst/>
          </a:prstGeom>
          <a:ln>
            <a:solidFill>
              <a:schemeClr val="tx2"/>
            </a:solidFill>
          </a:ln>
        </p:spPr>
      </p:pic>
    </p:spTree>
    <p:extLst>
      <p:ext uri="{BB962C8B-B14F-4D97-AF65-F5344CB8AC3E}">
        <p14:creationId xmlns:p14="http://schemas.microsoft.com/office/powerpoint/2010/main" val="32573365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screen">
            <a:alphaModFix amt="0"/>
            <a:duotone>
              <a:prstClr val="black"/>
              <a:schemeClr val="accent4">
                <a:tint val="45000"/>
                <a:satMod val="400000"/>
              </a:schemeClr>
            </a:duotone>
            <a:extLst>
              <a:ext uri="{BEBA8EAE-BF5A-486C-A8C5-ECC9F3942E4B}">
                <a14:imgProps xmlns:a14="http://schemas.microsoft.com/office/drawing/2010/main">
                  <a14:imgLayer r:embed="rId4">
                    <a14:imgEffect>
                      <a14:colorTemperature colorTemp="10045"/>
                    </a14:imgEffect>
                    <a14:imgEffect>
                      <a14:saturation sat="0"/>
                    </a14:imgEffect>
                  </a14:imgLayer>
                </a14:imgProps>
              </a:ext>
            </a:extLst>
          </a:blip>
          <a:srcRect/>
          <a:stretch>
            <a:fillRect l="-28000" t="-75000" r="-28000" b="-74000"/>
          </a:stretch>
        </a:blipFill>
        <a:effectLst/>
      </p:bgPr>
    </p:bg>
    <p:spTree>
      <p:nvGrpSpPr>
        <p:cNvPr id="1" name=""/>
        <p:cNvGrpSpPr/>
        <p:nvPr/>
      </p:nvGrpSpPr>
      <p:grpSpPr>
        <a:xfrm>
          <a:off x="0" y="0"/>
          <a:ext cx="0" cy="0"/>
          <a:chOff x="0" y="0"/>
          <a:chExt cx="0" cy="0"/>
        </a:xfrm>
      </p:grpSpPr>
      <p:pic>
        <p:nvPicPr>
          <p:cNvPr id="6" name="Picture 5" descr="FFSLogo_TreesOnly.jpg"/>
          <p:cNvPicPr>
            <a:picLocks noChangeAspect="1"/>
          </p:cNvPicPr>
          <p:nvPr/>
        </p:nvPicPr>
        <p:blipFill>
          <a:blip r:embed="rId5" cstate="screen">
            <a:clrChange>
              <a:clrFrom>
                <a:srgbClr val="FFFFFF"/>
              </a:clrFrom>
              <a:clrTo>
                <a:srgbClr val="FFFFFF">
                  <a:alpha val="0"/>
                </a:srgbClr>
              </a:clrTo>
            </a:clrChange>
          </a:blip>
          <a:srcRect/>
          <a:stretch>
            <a:fillRect/>
          </a:stretch>
        </p:blipFill>
        <p:spPr>
          <a:xfrm>
            <a:off x="966063" y="0"/>
            <a:ext cx="7696200" cy="4953001"/>
          </a:xfrm>
          <a:prstGeom prst="rect">
            <a:avLst/>
          </a:prstGeom>
        </p:spPr>
      </p:pic>
      <p:sp>
        <p:nvSpPr>
          <p:cNvPr id="9" name="Rectangle 8"/>
          <p:cNvSpPr/>
          <p:nvPr/>
        </p:nvSpPr>
        <p:spPr>
          <a:xfrm>
            <a:off x="0" y="4038600"/>
            <a:ext cx="9144000" cy="60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295400" y="3962400"/>
            <a:ext cx="7772400" cy="708025"/>
          </a:xfrm>
        </p:spPr>
        <p:txBody>
          <a:bodyPr>
            <a:normAutofit fontScale="90000"/>
          </a:bodyPr>
          <a:lstStyle/>
          <a:p>
            <a:pPr algn="r"/>
            <a:r>
              <a:rPr lang="en-US" b="1" dirty="0">
                <a:solidFill>
                  <a:schemeClr val="bg1"/>
                </a:solidFill>
                <a:latin typeface="Franklin Gothic Demi" pitchFamily="34" charset="0"/>
              </a:rPr>
              <a:t>Questions?</a:t>
            </a:r>
          </a:p>
        </p:txBody>
      </p:sp>
      <p:sp>
        <p:nvSpPr>
          <p:cNvPr id="3" name="Subtitle 2"/>
          <p:cNvSpPr>
            <a:spLocks noGrp="1"/>
          </p:cNvSpPr>
          <p:nvPr>
            <p:ph type="subTitle" idx="1"/>
          </p:nvPr>
        </p:nvSpPr>
        <p:spPr>
          <a:xfrm>
            <a:off x="990600" y="4876800"/>
            <a:ext cx="6400800" cy="1676400"/>
          </a:xfrm>
        </p:spPr>
        <p:txBody>
          <a:bodyPr>
            <a:normAutofit/>
          </a:bodyPr>
          <a:lstStyle/>
          <a:p>
            <a:pPr algn="r"/>
            <a:r>
              <a:rPr lang="en-US" sz="2000" dirty="0">
                <a:solidFill>
                  <a:schemeClr val="tx1"/>
                </a:solidFill>
              </a:rPr>
              <a:t>Contact</a:t>
            </a:r>
          </a:p>
          <a:p>
            <a:pPr algn="r"/>
            <a:r>
              <a:rPr lang="en-US" sz="2000" dirty="0">
                <a:solidFill>
                  <a:schemeClr val="tx1"/>
                </a:solidFill>
              </a:rPr>
              <a:t>John Saddler</a:t>
            </a:r>
          </a:p>
          <a:p>
            <a:pPr algn="r"/>
            <a:r>
              <a:rPr lang="en-US" sz="2400" b="1" dirty="0">
                <a:solidFill>
                  <a:srgbClr val="FF0000"/>
                </a:solidFill>
              </a:rPr>
              <a:t>850-681-5928</a:t>
            </a:r>
          </a:p>
          <a:p>
            <a:pPr algn="r"/>
            <a:r>
              <a:rPr lang="en-US" sz="2000" dirty="0">
                <a:solidFill>
                  <a:schemeClr val="tx1"/>
                </a:solidFill>
              </a:rPr>
              <a:t>John.Saddler@FDACS.gov</a:t>
            </a:r>
          </a:p>
        </p:txBody>
      </p:sp>
      <p:cxnSp>
        <p:nvCxnSpPr>
          <p:cNvPr id="11" name="Straight Connector 10"/>
          <p:cNvCxnSpPr/>
          <p:nvPr/>
        </p:nvCxnSpPr>
        <p:spPr>
          <a:xfrm>
            <a:off x="0" y="4648200"/>
            <a:ext cx="9144000" cy="0"/>
          </a:xfrm>
          <a:prstGeom prst="line">
            <a:avLst/>
          </a:prstGeom>
          <a:ln w="44450"/>
        </p:spPr>
        <p:style>
          <a:lnRef idx="1">
            <a:schemeClr val="accent1"/>
          </a:lnRef>
          <a:fillRef idx="0">
            <a:schemeClr val="accent1"/>
          </a:fillRef>
          <a:effectRef idx="0">
            <a:schemeClr val="accent1"/>
          </a:effectRef>
          <a:fontRef idx="minor">
            <a:schemeClr val="tx1"/>
          </a:fontRef>
        </p:style>
      </p:cxnSp>
      <p:pic>
        <p:nvPicPr>
          <p:cNvPr id="12" name="Picture 11" descr="FFSLogo_TwoColor_Official.jpg"/>
          <p:cNvPicPr>
            <a:picLocks noChangeAspect="1"/>
          </p:cNvPicPr>
          <p:nvPr/>
        </p:nvPicPr>
        <p:blipFill>
          <a:blip r:embed="rId6" cstate="screen">
            <a:clrChange>
              <a:clrFrom>
                <a:srgbClr val="FFFFFF"/>
              </a:clrFrom>
              <a:clrTo>
                <a:srgbClr val="FFFFFF">
                  <a:alpha val="0"/>
                </a:srgbClr>
              </a:clrTo>
            </a:clrChange>
          </a:blip>
          <a:srcRect/>
          <a:stretch>
            <a:fillRect/>
          </a:stretch>
        </p:blipFill>
        <p:spPr>
          <a:xfrm>
            <a:off x="304800" y="4800600"/>
            <a:ext cx="1905000" cy="1905000"/>
          </a:xfrm>
          <a:prstGeom prst="rect">
            <a:avLst/>
          </a:prstGeom>
        </p:spPr>
      </p:pic>
      <p:pic>
        <p:nvPicPr>
          <p:cNvPr id="8" name="Picture 7" descr="WrightCane firepot animation250x304.gif"/>
          <p:cNvPicPr>
            <a:picLocks noChangeAspect="1"/>
          </p:cNvPicPr>
          <p:nvPr/>
        </p:nvPicPr>
        <p:blipFill>
          <a:blip r:embed="rId7" cstate="screen"/>
          <a:stretch>
            <a:fillRect/>
          </a:stretch>
        </p:blipFill>
        <p:spPr>
          <a:xfrm>
            <a:off x="7514724" y="4724400"/>
            <a:ext cx="1629276" cy="1981200"/>
          </a:xfrm>
          <a:prstGeom prst="rect">
            <a:avLst/>
          </a:prstGeom>
        </p:spPr>
      </p:pic>
    </p:spTree>
    <p:extLst>
      <p:ext uri="{BB962C8B-B14F-4D97-AF65-F5344CB8AC3E}">
        <p14:creationId xmlns:p14="http://schemas.microsoft.com/office/powerpoint/2010/main" val="62064116"/>
      </p:ext>
    </p:extLst>
  </p:cSld>
  <p:clrMapOvr>
    <a:masterClrMapping/>
  </p:clrMapOvr>
</p:sld>
</file>

<file path=ppt/theme/theme1.xml><?xml version="1.0" encoding="utf-8"?>
<a:theme xmlns:a="http://schemas.openxmlformats.org/drawingml/2006/main" name="Office Theme">
  <a:themeElements>
    <a:clrScheme name="FFS Colors">
      <a:dk1>
        <a:srgbClr val="000000"/>
      </a:dk1>
      <a:lt1>
        <a:srgbClr val="F8F8F8"/>
      </a:lt1>
      <a:dk2>
        <a:srgbClr val="13542B"/>
      </a:dk2>
      <a:lt2>
        <a:srgbClr val="7DB942"/>
      </a:lt2>
      <a:accent1>
        <a:srgbClr val="EFDB14"/>
      </a:accent1>
      <a:accent2>
        <a:srgbClr val="F5E972"/>
      </a:accent2>
      <a:accent3>
        <a:srgbClr val="9BBB59"/>
      </a:accent3>
      <a:accent4>
        <a:srgbClr val="4F6128"/>
      </a:accent4>
      <a:accent5>
        <a:srgbClr val="7F7F7F"/>
      </a:accent5>
      <a:accent6>
        <a:srgbClr val="5D8A31"/>
      </a:accent6>
      <a:hlink>
        <a:srgbClr val="4F6128"/>
      </a:hlink>
      <a:folHlink>
        <a:srgbClr val="0E3F20"/>
      </a:folHlink>
    </a:clrScheme>
    <a:fontScheme name="FFS Text">
      <a:majorFont>
        <a:latin typeface="Myriad Pro"/>
        <a:ea typeface=""/>
        <a:cs typeface=""/>
      </a:majorFont>
      <a:minorFont>
        <a:latin typeface="Cambr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55D8E652048054AA0D36C3D08E5010D" ma:contentTypeVersion="11" ma:contentTypeDescription="Create a new document." ma:contentTypeScope="" ma:versionID="2e026aa7d01db8af5694cf951a49b9d1">
  <xsd:schema xmlns:xsd="http://www.w3.org/2001/XMLSchema" xmlns:xs="http://www.w3.org/2001/XMLSchema" xmlns:p="http://schemas.microsoft.com/office/2006/metadata/properties" xmlns:ns3="d173accf-2f5a-44e7-9c9d-133e4fee8f03" xmlns:ns4="83faa690-2357-4073-a0a2-09d4f2327a89" targetNamespace="http://schemas.microsoft.com/office/2006/metadata/properties" ma:root="true" ma:fieldsID="56a50ce20c946754d1b1f217f1708399" ns3:_="" ns4:_="">
    <xsd:import namespace="d173accf-2f5a-44e7-9c9d-133e4fee8f03"/>
    <xsd:import namespace="83faa690-2357-4073-a0a2-09d4f2327a8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73accf-2f5a-44e7-9c9d-133e4fee8f0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3faa690-2357-4073-a0a2-09d4f2327a8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03C56D3-2C27-4D5F-800E-F202E294FBC0}">
  <ds:schemaRefs>
    <ds:schemaRef ds:uri="http://schemas.microsoft.com/sharepoint/v3/contenttype/forms"/>
  </ds:schemaRefs>
</ds:datastoreItem>
</file>

<file path=customXml/itemProps2.xml><?xml version="1.0" encoding="utf-8"?>
<ds:datastoreItem xmlns:ds="http://schemas.openxmlformats.org/officeDocument/2006/customXml" ds:itemID="{8DFA3E4E-DE30-4479-813C-77D3BF7EC1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73accf-2f5a-44e7-9c9d-133e4fee8f03"/>
    <ds:schemaRef ds:uri="83faa690-2357-4073-a0a2-09d4f2327a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6AD18B5-82C5-418B-96AE-B4FA3907B4AE}">
  <ds:schemaRefs>
    <ds:schemaRef ds:uri="http://schemas.microsoft.com/office/infopath/2007/PartnerControls"/>
    <ds:schemaRef ds:uri="http://purl.org/dc/elements/1.1/"/>
    <ds:schemaRef ds:uri="http://schemas.microsoft.com/office/2006/metadata/properties"/>
    <ds:schemaRef ds:uri="83faa690-2357-4073-a0a2-09d4f2327a89"/>
    <ds:schemaRef ds:uri="http://purl.org/dc/terms/"/>
    <ds:schemaRef ds:uri="http://schemas.openxmlformats.org/package/2006/metadata/core-properties"/>
    <ds:schemaRef ds:uri="http://schemas.microsoft.com/office/2006/documentManagement/types"/>
    <ds:schemaRef ds:uri="d173accf-2f5a-44e7-9c9d-133e4fee8f0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9524</TotalTime>
  <Words>1233</Words>
  <Application>Microsoft Office PowerPoint</Application>
  <PresentationFormat>On-screen Show (4:3)</PresentationFormat>
  <Paragraphs>196</Paragraphs>
  <Slides>27</Slides>
  <Notes>27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Arial</vt:lpstr>
      <vt:lpstr>Browallia New</vt:lpstr>
      <vt:lpstr>Calibri</vt:lpstr>
      <vt:lpstr>Cambria</vt:lpstr>
      <vt:lpstr>Franklin Gothic Demi</vt:lpstr>
      <vt:lpstr>Office Theme</vt:lpstr>
      <vt:lpstr>Custom Design</vt:lpstr>
      <vt:lpstr>PowerPoint Presentation</vt:lpstr>
      <vt:lpstr>FFS Update</vt:lpstr>
      <vt:lpstr>Authorized Prescribed Burn Acres By F/Y (Million Acres)</vt:lpstr>
      <vt:lpstr>2021-22 CPBMT Course Schedule</vt:lpstr>
      <vt:lpstr>Prescribed Fire Enhancement Program</vt:lpstr>
      <vt:lpstr>Why Prescribed Fire?</vt:lpstr>
      <vt:lpstr>Why Prescribed Fire?</vt:lpstr>
      <vt:lpstr>Why Prescribed Fire?</vt:lpstr>
      <vt:lpstr>Why Prescribed Fire?</vt:lpstr>
      <vt:lpstr>Air Quality Index (AQI)</vt:lpstr>
      <vt:lpstr>Air Quality Index (AQI)</vt:lpstr>
      <vt:lpstr>Air Quality Index (AQI)</vt:lpstr>
      <vt:lpstr>Air Quality Index (AQI)</vt:lpstr>
      <vt:lpstr>Air Quality Index (AQI)</vt:lpstr>
      <vt:lpstr>Burner Review</vt:lpstr>
      <vt:lpstr>Burner Status Letters</vt:lpstr>
      <vt:lpstr>Web-OBA</vt:lpstr>
      <vt:lpstr>Check Your Status</vt:lpstr>
      <vt:lpstr>Burn Participation Log</vt:lpstr>
      <vt:lpstr>Things to Remember</vt:lpstr>
      <vt:lpstr>Other Items</vt:lpstr>
      <vt:lpstr>Other Items</vt:lpstr>
      <vt:lpstr>PowerPoint Presentation</vt:lpstr>
      <vt:lpstr>PowerPoint Presentation</vt:lpstr>
      <vt:lpstr>PowerPoint Presentation</vt:lpstr>
      <vt:lpstr>PowerPoint Presentation</vt:lpstr>
      <vt:lpstr>Questions?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Fire Behavior</dc:title>
  <dc:creator>landruk</dc:creator>
  <cp:lastModifiedBy>Saddler, John</cp:lastModifiedBy>
  <cp:revision>50</cp:revision>
  <cp:lastPrinted>2021-03-31T03:03:51Z</cp:lastPrinted>
  <dcterms:created xsi:type="dcterms:W3CDTF">2011-09-01T13:56:59Z</dcterms:created>
  <dcterms:modified xsi:type="dcterms:W3CDTF">2021-09-29T14:00:29Z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0x010100E55D8E652048054AA0D36C3D08E5010D</vt:lpwstr>
  </property>
</Properties>
</file>