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1230" r:id="rId2"/>
    <p:sldId id="1241" r:id="rId3"/>
    <p:sldId id="1243" r:id="rId4"/>
    <p:sldId id="1231" r:id="rId5"/>
    <p:sldId id="1236" r:id="rId6"/>
    <p:sldId id="1233" r:id="rId7"/>
    <p:sldId id="1238" r:id="rId8"/>
    <p:sldId id="1240" r:id="rId9"/>
    <p:sldId id="1239" r:id="rId10"/>
    <p:sldId id="1234" r:id="rId11"/>
    <p:sldId id="1237" r:id="rId12"/>
  </p:sldIdLst>
  <p:sldSz cx="9144000" cy="6858000" type="screen4x3"/>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2" userDrawn="1">
          <p15:clr>
            <a:srgbClr val="A4A3A4"/>
          </p15:clr>
        </p15:guide>
        <p15:guide id="2" pos="223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10" autoAdjust="0"/>
    <p:restoredTop sz="81781" autoAdjust="0"/>
  </p:normalViewPr>
  <p:slideViewPr>
    <p:cSldViewPr>
      <p:cViewPr varScale="1">
        <p:scale>
          <a:sx n="54" d="100"/>
          <a:sy n="54" d="100"/>
        </p:scale>
        <p:origin x="1352" y="24"/>
      </p:cViewPr>
      <p:guideLst>
        <p:guide orient="horz" pos="2160"/>
        <p:guide pos="2880"/>
      </p:guideLst>
    </p:cSldViewPr>
  </p:slideViewPr>
  <p:notesTextViewPr>
    <p:cViewPr>
      <p:scale>
        <a:sx n="100" d="100"/>
        <a:sy n="100" d="100"/>
      </p:scale>
      <p:origin x="0" y="0"/>
    </p:cViewPr>
  </p:notesTextViewPr>
  <p:sorterViewPr>
    <p:cViewPr>
      <p:scale>
        <a:sx n="49" d="100"/>
        <a:sy n="49" d="100"/>
      </p:scale>
      <p:origin x="0" y="0"/>
    </p:cViewPr>
  </p:sorterViewPr>
  <p:notesViewPr>
    <p:cSldViewPr>
      <p:cViewPr varScale="1">
        <p:scale>
          <a:sx n="71" d="100"/>
          <a:sy n="71" d="100"/>
        </p:scale>
        <p:origin x="-1668" y="-102"/>
      </p:cViewPr>
      <p:guideLst>
        <p:guide orient="horz" pos="2952"/>
        <p:guide pos="223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1" cy="468630"/>
          </a:xfrm>
          <a:prstGeom prst="rect">
            <a:avLst/>
          </a:prstGeom>
        </p:spPr>
        <p:txBody>
          <a:bodyPr vert="horz" lIns="94035" tIns="47018" rIns="94035" bIns="47018" rtlCol="0"/>
          <a:lstStyle>
            <a:lvl1pPr algn="l">
              <a:defRPr sz="1200"/>
            </a:lvl1pPr>
          </a:lstStyle>
          <a:p>
            <a:endParaRPr lang="en-US"/>
          </a:p>
        </p:txBody>
      </p:sp>
      <p:sp>
        <p:nvSpPr>
          <p:cNvPr id="3" name="Date Placeholder 2"/>
          <p:cNvSpPr>
            <a:spLocks noGrp="1"/>
          </p:cNvSpPr>
          <p:nvPr>
            <p:ph type="dt" idx="1"/>
          </p:nvPr>
        </p:nvSpPr>
        <p:spPr>
          <a:xfrm>
            <a:off x="4014101" y="0"/>
            <a:ext cx="3070861" cy="468630"/>
          </a:xfrm>
          <a:prstGeom prst="rect">
            <a:avLst/>
          </a:prstGeom>
        </p:spPr>
        <p:txBody>
          <a:bodyPr vert="horz" lIns="94035" tIns="47018" rIns="94035" bIns="47018" rtlCol="0"/>
          <a:lstStyle>
            <a:lvl1pPr algn="r">
              <a:defRPr sz="1200"/>
            </a:lvl1pPr>
          </a:lstStyle>
          <a:p>
            <a:fld id="{31C726E7-2977-4281-AD61-FEC14ED8BDE8}" type="datetimeFigureOut">
              <a:rPr lang="en-US" smtClean="0"/>
              <a:pPr/>
              <a:t>9/30/2021</a:t>
            </a:fld>
            <a:endParaRPr lang="en-US"/>
          </a:p>
        </p:txBody>
      </p:sp>
      <p:sp>
        <p:nvSpPr>
          <p:cNvPr id="4" name="Slide Image Placeholder 3"/>
          <p:cNvSpPr>
            <a:spLocks noGrp="1" noRot="1" noChangeAspect="1"/>
          </p:cNvSpPr>
          <p:nvPr>
            <p:ph type="sldImg" idx="2"/>
          </p:nvPr>
        </p:nvSpPr>
        <p:spPr>
          <a:xfrm>
            <a:off x="1198563" y="701675"/>
            <a:ext cx="4689475" cy="3516313"/>
          </a:xfrm>
          <a:prstGeom prst="rect">
            <a:avLst/>
          </a:prstGeom>
          <a:noFill/>
          <a:ln w="12700">
            <a:solidFill>
              <a:prstClr val="black"/>
            </a:solidFill>
          </a:ln>
        </p:spPr>
        <p:txBody>
          <a:bodyPr vert="horz" lIns="94035" tIns="47018" rIns="94035" bIns="47018" rtlCol="0" anchor="ctr"/>
          <a:lstStyle/>
          <a:p>
            <a:endParaRPr lang="en-US"/>
          </a:p>
        </p:txBody>
      </p:sp>
      <p:sp>
        <p:nvSpPr>
          <p:cNvPr id="5" name="Notes Placeholder 4"/>
          <p:cNvSpPr>
            <a:spLocks noGrp="1"/>
          </p:cNvSpPr>
          <p:nvPr>
            <p:ph type="body" sz="quarter" idx="3"/>
          </p:nvPr>
        </p:nvSpPr>
        <p:spPr>
          <a:xfrm>
            <a:off x="708661" y="4451986"/>
            <a:ext cx="5669280" cy="4217670"/>
          </a:xfrm>
          <a:prstGeom prst="rect">
            <a:avLst/>
          </a:prstGeom>
        </p:spPr>
        <p:txBody>
          <a:bodyPr vert="horz" lIns="94035" tIns="47018" rIns="94035" bIns="470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02344"/>
            <a:ext cx="3070861" cy="468630"/>
          </a:xfrm>
          <a:prstGeom prst="rect">
            <a:avLst/>
          </a:prstGeom>
        </p:spPr>
        <p:txBody>
          <a:bodyPr vert="horz" lIns="94035" tIns="47018" rIns="94035" bIns="47018" rtlCol="0" anchor="b"/>
          <a:lstStyle>
            <a:lvl1pPr algn="l">
              <a:defRPr sz="1200"/>
            </a:lvl1pPr>
          </a:lstStyle>
          <a:p>
            <a:endParaRPr lang="en-US"/>
          </a:p>
        </p:txBody>
      </p:sp>
      <p:sp>
        <p:nvSpPr>
          <p:cNvPr id="7" name="Slide Number Placeholder 6"/>
          <p:cNvSpPr>
            <a:spLocks noGrp="1"/>
          </p:cNvSpPr>
          <p:nvPr>
            <p:ph type="sldNum" sz="quarter" idx="5"/>
          </p:nvPr>
        </p:nvSpPr>
        <p:spPr>
          <a:xfrm>
            <a:off x="4014101" y="8902344"/>
            <a:ext cx="3070861" cy="468630"/>
          </a:xfrm>
          <a:prstGeom prst="rect">
            <a:avLst/>
          </a:prstGeom>
        </p:spPr>
        <p:txBody>
          <a:bodyPr vert="horz" lIns="94035" tIns="47018" rIns="94035" bIns="47018" rtlCol="0" anchor="b"/>
          <a:lstStyle>
            <a:lvl1pPr algn="r">
              <a:defRPr sz="1200"/>
            </a:lvl1pPr>
          </a:lstStyle>
          <a:p>
            <a:fld id="{85F90897-BD9C-44CF-B7B6-860D1D8F8BF6}" type="slidenum">
              <a:rPr lang="en-US" smtClean="0"/>
              <a:pPr/>
              <a:t>‹#›</a:t>
            </a:fld>
            <a:endParaRPr lang="en-US"/>
          </a:p>
        </p:txBody>
      </p:sp>
    </p:spTree>
    <p:extLst>
      <p:ext uri="{BB962C8B-B14F-4D97-AF65-F5344CB8AC3E}">
        <p14:creationId xmlns:p14="http://schemas.microsoft.com/office/powerpoint/2010/main" val="244651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has been a stressful time, but I have come away with the idea that we had an opportunity to re-evaluate what has worked in training and what can be improved in order to increase access, mentoring, and ultimately come away with a stronger fire community. To respectfully paraphrase </a:t>
            </a:r>
            <a:r>
              <a:rPr lang="en-US" b="0" i="0" dirty="0">
                <a:solidFill>
                  <a:srgbClr val="666666"/>
                </a:solidFill>
                <a:effectLst/>
                <a:latin typeface="Roboto" panose="02000000000000000000" pitchFamily="2" charset="0"/>
              </a:rPr>
              <a:t>Gabriel García Márquez, let’s talk about fire training in the time of COVID.</a:t>
            </a:r>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1</a:t>
            </a:fld>
            <a:endParaRPr lang="en-US"/>
          </a:p>
        </p:txBody>
      </p:sp>
    </p:spTree>
    <p:extLst>
      <p:ext uri="{BB962C8B-B14F-4D97-AF65-F5344CB8AC3E}">
        <p14:creationId xmlns:p14="http://schemas.microsoft.com/office/powerpoint/2010/main" val="2354555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Asynchronous - </a:t>
            </a:r>
            <a:r>
              <a:rPr lang="en-US" sz="1200" dirty="0">
                <a:solidFill>
                  <a:srgbClr val="000000"/>
                </a:solidFill>
                <a:effectLst/>
                <a:latin typeface="Comic Sans MS" panose="030F0702030302020204" pitchFamily="66" charset="0"/>
                <a:ea typeface="Times New Roman" panose="02020603050405020304" pitchFamily="18" charset="0"/>
              </a:rPr>
              <a:t>This does not mean that students are not interacting with each other or the instructor, but this implies that they are not interacting simultaneously.   </a:t>
            </a:r>
            <a:endParaRPr lang="en-US" sz="1200" dirty="0">
              <a:effectLst/>
              <a:latin typeface="Comic Sans MS" panose="030F0702030302020204" pitchFamily="66" charset="0"/>
              <a:ea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2</a:t>
            </a:fld>
            <a:endParaRPr lang="en-US"/>
          </a:p>
        </p:txBody>
      </p:sp>
    </p:spTree>
    <p:extLst>
      <p:ext uri="{BB962C8B-B14F-4D97-AF65-F5344CB8AC3E}">
        <p14:creationId xmlns:p14="http://schemas.microsoft.com/office/powerpoint/2010/main" val="1717901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3</a:t>
            </a:fld>
            <a:endParaRPr lang="en-US"/>
          </a:p>
        </p:txBody>
      </p:sp>
    </p:spTree>
    <p:extLst>
      <p:ext uri="{BB962C8B-B14F-4D97-AF65-F5344CB8AC3E}">
        <p14:creationId xmlns:p14="http://schemas.microsoft.com/office/powerpoint/2010/main" val="2670461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200" dirty="0">
                <a:solidFill>
                  <a:srgbClr val="222222"/>
                </a:solidFill>
                <a:latin typeface="Comic Sans MS" panose="030F0702030302020204" pitchFamily="66" charset="0"/>
              </a:rPr>
              <a:t>Surveys conducted by the </a:t>
            </a:r>
            <a:r>
              <a:rPr lang="en-US" sz="1200" b="0" i="0" u="none" strike="noStrike" dirty="0">
                <a:solidFill>
                  <a:srgbClr val="000000"/>
                </a:solidFill>
                <a:effectLst/>
                <a:latin typeface="Comic Sans MS" panose="030F0702030302020204" pitchFamily="66" charset="0"/>
              </a:rPr>
              <a:t>Northeast and Southeast Regional Cohesive Strategy Committees of the Cohesive Wildland Fire Management Strategy and the Southeast Regional Partnership for Planning and Sustainability:</a:t>
            </a:r>
          </a:p>
          <a:p>
            <a:pPr rtl="0" fontAlgn="base">
              <a:spcBef>
                <a:spcPts val="0"/>
              </a:spcBef>
              <a:spcAft>
                <a:spcPts val="0"/>
              </a:spcAft>
              <a:buFont typeface="Arial" panose="020B0604020202020204" pitchFamily="34" charset="0"/>
              <a:buChar char="•"/>
            </a:pPr>
            <a:endParaRPr lang="en-US" sz="1200" b="0" i="0" u="sng"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endParaRPr lang="en-US" sz="1200" b="0" i="0" u="sng"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1200" b="0" i="0" u="sng" strike="noStrike" dirty="0">
                <a:solidFill>
                  <a:srgbClr val="000000"/>
                </a:solidFill>
                <a:effectLst/>
                <a:latin typeface="Arial" panose="020B0604020202020204" pitchFamily="34" charset="0"/>
              </a:rPr>
              <a:t>Difficulty accessing training</a:t>
            </a:r>
            <a:r>
              <a:rPr lang="en-US" dirty="0">
                <a:solidFill>
                  <a:srgbClr val="000000"/>
                </a:solidFill>
                <a:latin typeface="Arial" panose="020B0604020202020204" pitchFamily="34" charset="0"/>
              </a:rPr>
              <a:t> both NWCG and </a:t>
            </a:r>
            <a:r>
              <a:rPr lang="en-US" sz="1200" b="0" i="0" u="none" strike="noStrike" dirty="0">
                <a:solidFill>
                  <a:srgbClr val="000000"/>
                </a:solidFill>
                <a:effectLst/>
                <a:latin typeface="Arial" panose="020B0604020202020204" pitchFamily="34" charset="0"/>
              </a:rPr>
              <a:t>state Certified Burn Manager courses </a:t>
            </a:r>
          </a:p>
          <a:p>
            <a:pPr rtl="0" fontAlgn="base">
              <a:spcBef>
                <a:spcPts val="0"/>
              </a:spcBef>
              <a:spcAft>
                <a:spcPts val="0"/>
              </a:spcAft>
              <a:buFont typeface="Arial" panose="020B0604020202020204" pitchFamily="34" charset="0"/>
              <a:buChar char="•"/>
            </a:pPr>
            <a:r>
              <a:rPr lang="en-US" sz="1200" b="0" i="0" u="sng" strike="noStrike" dirty="0">
                <a:solidFill>
                  <a:srgbClr val="000000"/>
                </a:solidFill>
                <a:effectLst/>
                <a:latin typeface="Arial" panose="020B0604020202020204" pitchFamily="34" charset="0"/>
              </a:rPr>
              <a:t>Insufficient capacity</a:t>
            </a:r>
            <a:r>
              <a:rPr lang="en-US" sz="1200" b="0" i="0" u="none" strike="noStrike" dirty="0">
                <a:solidFill>
                  <a:srgbClr val="000000"/>
                </a:solidFill>
                <a:effectLst/>
                <a:latin typeface="Arial" panose="020B0604020202020204" pitchFamily="34" charset="0"/>
              </a:rPr>
              <a:t>: There are not enough qualified personnel to offer training, particularly hands-on opportunities and mentoring of novice burners. There are more personnel in need of training than qualified personnel available to conduct training. </a:t>
            </a:r>
          </a:p>
          <a:p>
            <a:pPr rtl="0" fontAlgn="base">
              <a:spcBef>
                <a:spcPts val="0"/>
              </a:spcBef>
              <a:spcAft>
                <a:spcPts val="0"/>
              </a:spcAft>
              <a:buFont typeface="Arial" panose="020B0604020202020204" pitchFamily="34" charset="0"/>
              <a:buChar char="•"/>
            </a:pPr>
            <a:r>
              <a:rPr lang="en-US" sz="1200" b="0" i="0" u="sng" strike="noStrike" dirty="0">
                <a:solidFill>
                  <a:srgbClr val="000000"/>
                </a:solidFill>
                <a:effectLst/>
                <a:latin typeface="Arial" panose="020B0604020202020204" pitchFamily="34" charset="0"/>
              </a:rPr>
              <a:t>Interest in diversifying training formats</a:t>
            </a:r>
          </a:p>
          <a:p>
            <a:pPr rtl="0" fontAlgn="base">
              <a:spcBef>
                <a:spcPts val="0"/>
              </a:spcBef>
              <a:spcAft>
                <a:spcPts val="0"/>
              </a:spcAft>
              <a:buFont typeface="Arial" panose="020B0604020202020204" pitchFamily="34" charset="0"/>
              <a:buChar char="•"/>
            </a:pPr>
            <a:endParaRPr lang="en-US" sz="1200" b="0" i="0" u="sng"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b="0" i="0" dirty="0">
                <a:solidFill>
                  <a:srgbClr val="222222"/>
                </a:solidFill>
                <a:effectLst/>
                <a:latin typeface="Arial" panose="020B0604020202020204" pitchFamily="34" charset="0"/>
              </a:rPr>
              <a:t>I think you could also build on that to say that it's likely the same in all of natural resources (since we'll have people from those programs) and not just in fire</a:t>
            </a:r>
            <a:endParaRPr lang="en-US" sz="12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endParaRPr lang="en-US" sz="1200" b="0" i="0" u="none" strike="noStrike" dirty="0">
              <a:solidFill>
                <a:srgbClr val="000000"/>
              </a:solidFill>
              <a:effectLst/>
              <a:latin typeface="Arial" panose="020B0604020202020204" pitchFamily="34" charset="0"/>
            </a:endParaRPr>
          </a:p>
          <a:p>
            <a:pPr rtl="0">
              <a:spcBef>
                <a:spcPts val="0"/>
              </a:spcBef>
              <a:spcAft>
                <a:spcPts val="0"/>
              </a:spcAft>
            </a:pPr>
            <a:endParaRPr lang="en-US" sz="1200" b="0" i="0" u="none" strike="noStrike" dirty="0">
              <a:solidFill>
                <a:srgbClr val="000000"/>
              </a:solidFill>
              <a:effectLst/>
              <a:latin typeface="Arial" panose="020B0604020202020204" pitchFamily="34" charset="0"/>
            </a:endParaRPr>
          </a:p>
          <a:p>
            <a:br>
              <a:rPr lang="en-US" sz="1800" dirty="0"/>
            </a:br>
            <a:endParaRPr lang="en-US" sz="1200" b="0" i="0" u="none" strike="noStrike" dirty="0">
              <a:solidFill>
                <a:srgbClr val="000000"/>
              </a:solidFill>
              <a:effectLst/>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4</a:t>
            </a:fld>
            <a:endParaRPr lang="en-US"/>
          </a:p>
        </p:txBody>
      </p:sp>
    </p:spTree>
    <p:extLst>
      <p:ext uri="{BB962C8B-B14F-4D97-AF65-F5344CB8AC3E}">
        <p14:creationId xmlns:p14="http://schemas.microsoft.com/office/powerpoint/2010/main" val="2060067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created and facilitated close to a dozen hybrid trainings since June 2020, so let’s talk about two of them</a:t>
            </a:r>
          </a:p>
          <a:p>
            <a:endParaRPr lang="en-US" dirty="0"/>
          </a:p>
          <a:p>
            <a:r>
              <a:rPr lang="en-US" dirty="0"/>
              <a:t>Tallahassee to Coral Gables</a:t>
            </a:r>
          </a:p>
          <a:p>
            <a:endParaRPr lang="en-US" dirty="0"/>
          </a:p>
          <a:p>
            <a:r>
              <a:rPr lang="en-US" dirty="0"/>
              <a:t>S131: CA, OR, WY and FL</a:t>
            </a:r>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5</a:t>
            </a:fld>
            <a:endParaRPr lang="en-US"/>
          </a:p>
        </p:txBody>
      </p:sp>
    </p:spTree>
    <p:extLst>
      <p:ext uri="{BB962C8B-B14F-4D97-AF65-F5344CB8AC3E}">
        <p14:creationId xmlns:p14="http://schemas.microsoft.com/office/powerpoint/2010/main" val="1434719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NATA is Natural Areas Training Academy</a:t>
            </a:r>
          </a:p>
          <a:p>
            <a:r>
              <a:rPr lang="en-US" dirty="0"/>
              <a:t>Online work variety of narrated videos, quizzes, knowledge checks, group discussions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22222"/>
                </a:solidFill>
                <a:latin typeface="Comic Sans MS" panose="030F0702030302020204" pitchFamily="66" charset="0"/>
              </a:rPr>
              <a:t>for five days 10 students each (COVID restrictions).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22222"/>
                </a:solidFill>
                <a:latin typeface="Comic Sans MS" panose="030F0702030302020204" pitchFamily="66" charset="0"/>
              </a:rPr>
              <a:t>Very willing partners, from six to 12 Field Day instructors live fire ABRP, DWP, 2 at OSBS and UCF (Fire Council involvement as well)</a:t>
            </a:r>
            <a:endParaRPr lang="en-US" sz="1200" b="0" i="0" dirty="0">
              <a:solidFill>
                <a:srgbClr val="222222"/>
              </a:solidFill>
              <a:effectLst/>
              <a:latin typeface="Comic Sans MS" panose="030F0702030302020204" pitchFamily="66" charset="0"/>
            </a:endParaRPr>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6</a:t>
            </a:fld>
            <a:endParaRPr lang="en-US"/>
          </a:p>
        </p:txBody>
      </p:sp>
    </p:spTree>
    <p:extLst>
      <p:ext uri="{BB962C8B-B14F-4D97-AF65-F5344CB8AC3E}">
        <p14:creationId xmlns:p14="http://schemas.microsoft.com/office/powerpoint/2010/main" val="1905251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dirty="0">
                <a:solidFill>
                  <a:srgbClr val="222222"/>
                </a:solidFill>
                <a:effectLst/>
                <a:latin typeface="arial, sans-serif"/>
              </a:rPr>
              <a:t>How/If did you make it interactive? Was there a networking component? : </a:t>
            </a:r>
            <a:r>
              <a:rPr lang="en-US" dirty="0">
                <a:solidFill>
                  <a:srgbClr val="222222"/>
                </a:solidFill>
                <a:latin typeface="arial, sans-serif"/>
              </a:rPr>
              <a:t>Zoom and office hours, student introductions and discussions mandatory</a:t>
            </a:r>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7</a:t>
            </a:fld>
            <a:endParaRPr lang="en-US"/>
          </a:p>
        </p:txBody>
      </p:sp>
    </p:spTree>
    <p:extLst>
      <p:ext uri="{BB962C8B-B14F-4D97-AF65-F5344CB8AC3E}">
        <p14:creationId xmlns:p14="http://schemas.microsoft.com/office/powerpoint/2010/main" val="2998485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endParaRPr lang="en-US" dirty="0">
              <a:solidFill>
                <a:srgbClr val="222222"/>
              </a:solidFill>
              <a:latin typeface="arial, sans-serif"/>
            </a:endParaRPr>
          </a:p>
          <a:p>
            <a:r>
              <a:rPr lang="en-US" dirty="0"/>
              <a:t>Field Day, there is not replacing hands-on experience for fire training and experiential learning methods</a:t>
            </a:r>
          </a:p>
        </p:txBody>
      </p:sp>
      <p:sp>
        <p:nvSpPr>
          <p:cNvPr id="4" name="Slide Number Placeholder 3"/>
          <p:cNvSpPr>
            <a:spLocks noGrp="1"/>
          </p:cNvSpPr>
          <p:nvPr>
            <p:ph type="sldNum" sz="quarter" idx="10"/>
          </p:nvPr>
        </p:nvSpPr>
        <p:spPr/>
        <p:txBody>
          <a:bodyPr/>
          <a:lstStyle/>
          <a:p>
            <a:fld id="{85F90897-BD9C-44CF-B7B6-860D1D8F8BF6}" type="slidenum">
              <a:rPr lang="en-US" smtClean="0"/>
              <a:pPr/>
              <a:t>8</a:t>
            </a:fld>
            <a:endParaRPr lang="en-US"/>
          </a:p>
        </p:txBody>
      </p:sp>
    </p:spTree>
    <p:extLst>
      <p:ext uri="{BB962C8B-B14F-4D97-AF65-F5344CB8AC3E}">
        <p14:creationId xmlns:p14="http://schemas.microsoft.com/office/powerpoint/2010/main" val="4151559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dirty="0">
                <a:solidFill>
                  <a:srgbClr val="222222"/>
                </a:solidFill>
                <a:effectLst/>
                <a:latin typeface="arial, sans-serif"/>
              </a:rPr>
              <a:t>How/If did you make it interactive? Was there a networking component? </a:t>
            </a:r>
            <a:r>
              <a:rPr lang="en-US" dirty="0">
                <a:solidFill>
                  <a:srgbClr val="222222"/>
                </a:solidFill>
                <a:latin typeface="arial, sans-serif"/>
              </a:rPr>
              <a:t>Smaller Zoom crowd per scenario, skilled facilitators with experience in walking students through their Risk Management decisions</a:t>
            </a:r>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9</a:t>
            </a:fld>
            <a:endParaRPr lang="en-US"/>
          </a:p>
        </p:txBody>
      </p:sp>
    </p:spTree>
    <p:extLst>
      <p:ext uri="{BB962C8B-B14F-4D97-AF65-F5344CB8AC3E}">
        <p14:creationId xmlns:p14="http://schemas.microsoft.com/office/powerpoint/2010/main" val="2759068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10</a:t>
            </a:fld>
            <a:endParaRPr lang="en-US"/>
          </a:p>
        </p:txBody>
      </p:sp>
    </p:spTree>
    <p:extLst>
      <p:ext uri="{BB962C8B-B14F-4D97-AF65-F5344CB8AC3E}">
        <p14:creationId xmlns:p14="http://schemas.microsoft.com/office/powerpoint/2010/main" val="545089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buFont typeface="Arial" panose="020B0604020202020204" pitchFamily="34" charset="0"/>
              <a:buNone/>
            </a:pPr>
            <a:endParaRPr lang="en-US" b="0" i="0" dirty="0">
              <a:solidFill>
                <a:srgbClr val="222222"/>
              </a:solidFill>
              <a:effectLst/>
              <a:latin typeface="Arial" panose="020B0604020202020204" pitchFamily="34" charset="0"/>
            </a:endParaRPr>
          </a:p>
          <a:p>
            <a:pPr algn="l">
              <a:buFont typeface="Arial" panose="020B0604020202020204" pitchFamily="34" charset="0"/>
              <a:buNone/>
            </a:pPr>
            <a:endParaRPr lang="en-US" b="0" i="0" dirty="0">
              <a:solidFill>
                <a:srgbClr val="222222"/>
              </a:solidFill>
              <a:effectLst/>
              <a:latin typeface="Arial" panose="020B0604020202020204" pitchFamily="34" charset="0"/>
            </a:endParaRPr>
          </a:p>
          <a:p>
            <a:pPr algn="l"/>
            <a:r>
              <a:rPr lang="en-US" sz="1200" u="sng" dirty="0">
                <a:solidFill>
                  <a:srgbClr val="222222"/>
                </a:solidFill>
                <a:latin typeface="Comic Sans MS" panose="030F0702030302020204" pitchFamily="66" charset="0"/>
              </a:rPr>
              <a:t>The future of Hybrid Fire Training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22222"/>
                </a:solidFill>
                <a:latin typeface="Comic Sans MS" panose="030F0702030302020204" pitchFamily="66" charset="0"/>
              </a:rPr>
              <a:t>-Post-course surveys </a:t>
            </a:r>
            <a:r>
              <a:rPr lang="en-US" b="0" i="0" dirty="0">
                <a:solidFill>
                  <a:srgbClr val="222222"/>
                </a:solidFill>
                <a:effectLst/>
                <a:latin typeface="Arial" panose="020B0604020202020204" pitchFamily="34" charset="0"/>
              </a:rPr>
              <a:t>All of the post-course surveys had similar percentages of  a majority of attendees wanted to attend similar formats, even when COVID restrictions are relaxed.</a:t>
            </a:r>
          </a:p>
          <a:p>
            <a:endParaRPr lang="en-US" sz="1200" dirty="0">
              <a:solidFill>
                <a:srgbClr val="222222"/>
              </a:solidFill>
              <a:latin typeface="Comic Sans MS" panose="030F0702030302020204" pitchFamily="66" charset="0"/>
            </a:endParaRPr>
          </a:p>
          <a:p>
            <a:r>
              <a:rPr lang="en-US" sz="1200" dirty="0">
                <a:solidFill>
                  <a:srgbClr val="222222"/>
                </a:solidFill>
                <a:latin typeface="Comic Sans MS" panose="030F0702030302020204" pitchFamily="66" charset="0"/>
              </a:rPr>
              <a:t>-H</a:t>
            </a:r>
            <a:r>
              <a:rPr lang="en-US" sz="1200" b="0" i="0" dirty="0">
                <a:solidFill>
                  <a:srgbClr val="222222"/>
                </a:solidFill>
                <a:effectLst/>
                <a:latin typeface="Comic Sans MS" panose="030F0702030302020204" pitchFamily="66" charset="0"/>
              </a:rPr>
              <a:t>igh-tech sand tables (but I’d caution with getting lured by tech, make sure you have excellent instructors, uses S131 example)</a:t>
            </a:r>
          </a:p>
          <a:p>
            <a:pPr algn="l"/>
            <a:r>
              <a:rPr lang="en-US" sz="1200" dirty="0">
                <a:solidFill>
                  <a:srgbClr val="222222"/>
                </a:solidFill>
                <a:latin typeface="Comic Sans MS" panose="030F0702030302020204" pitchFamily="66" charset="0"/>
              </a:rPr>
              <a:t>-Partnering with Universities strengthened (utilize their evolving learning methods) </a:t>
            </a:r>
            <a:endParaRPr lang="en-US" sz="1200" b="0" i="0" dirty="0">
              <a:solidFill>
                <a:srgbClr val="222222"/>
              </a:solidFill>
              <a:effectLst/>
              <a:latin typeface="Comic Sans MS" panose="030F0702030302020204" pitchFamily="66" charset="0"/>
            </a:endParaRPr>
          </a:p>
          <a:p>
            <a:pPr algn="l"/>
            <a:endParaRPr lang="en-US" sz="1200" b="0" i="0" dirty="0">
              <a:solidFill>
                <a:srgbClr val="222222"/>
              </a:solidFill>
              <a:effectLst/>
              <a:latin typeface="Comic Sans MS" panose="030F0702030302020204" pitchFamily="66" charset="0"/>
            </a:endParaRPr>
          </a:p>
          <a:p>
            <a:pPr algn="l"/>
            <a:r>
              <a:rPr lang="en-US" sz="1200" dirty="0">
                <a:solidFill>
                  <a:srgbClr val="222222"/>
                </a:solidFill>
                <a:latin typeface="Comic Sans MS" panose="030F0702030302020204" pitchFamily="66" charset="0"/>
              </a:rPr>
              <a:t>The new world of a fire training academy that is not constrained by the walls, but is more v</a:t>
            </a:r>
            <a:r>
              <a:rPr lang="en-US" sz="1200" b="0" i="0" dirty="0">
                <a:solidFill>
                  <a:srgbClr val="222222"/>
                </a:solidFill>
                <a:effectLst/>
                <a:latin typeface="Comic Sans MS" panose="030F0702030302020204" pitchFamily="66" charset="0"/>
              </a:rPr>
              <a:t>irtual or blended learning experiences but would eventually move to more in-person learning including the potential of working toward a regional </a:t>
            </a:r>
            <a:r>
              <a:rPr lang="en-US" sz="1200" b="0" i="0" dirty="0" err="1">
                <a:solidFill>
                  <a:srgbClr val="222222"/>
                </a:solidFill>
                <a:effectLst/>
                <a:latin typeface="Comic Sans MS" panose="030F0702030302020204" pitchFamily="66" charset="0"/>
              </a:rPr>
              <a:t>RxB</a:t>
            </a:r>
            <a:r>
              <a:rPr lang="en-US" sz="1200" b="0" i="0" dirty="0">
                <a:solidFill>
                  <a:srgbClr val="222222"/>
                </a:solidFill>
                <a:effectLst/>
                <a:latin typeface="Comic Sans MS" panose="030F0702030302020204" pitchFamily="66" charset="0"/>
              </a:rPr>
              <a:t> training a</a:t>
            </a:r>
            <a:r>
              <a:rPr lang="en-US" b="0" i="0" dirty="0">
                <a:solidFill>
                  <a:srgbClr val="222222"/>
                </a:solidFill>
                <a:effectLst/>
                <a:latin typeface="Arial" panose="020B0604020202020204" pitchFamily="34" charset="0"/>
              </a:rPr>
              <a:t>cademy</a:t>
            </a:r>
          </a:p>
          <a:p>
            <a:pPr algn="l"/>
            <a:endParaRPr lang="en-US" b="0" i="0"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222222"/>
                </a:solidFill>
                <a:effectLst/>
                <a:latin typeface="Arial" panose="020B0604020202020204" pitchFamily="34" charset="0"/>
              </a:rPr>
              <a:t>that unites the fire community and diversifies the instructor pool, potentially on a global scale, with connections based on virtual training hubs. I'll have my "pragmatic cynical optimist" hat on that day! Thank you for coming to my TED talk, now does anybody have a million dollars?</a:t>
            </a:r>
            <a:endParaRPr lang="en-US" sz="1000" b="0" dirty="0">
              <a:effectLst/>
            </a:endParaRPr>
          </a:p>
          <a:p>
            <a:pPr algn="l"/>
            <a:endParaRPr lang="en-US" b="0" i="0" dirty="0">
              <a:solidFill>
                <a:srgbClr val="222222"/>
              </a:solidFill>
              <a:effectLst/>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85F90897-BD9C-44CF-B7B6-860D1D8F8BF6}" type="slidenum">
              <a:rPr lang="en-US" smtClean="0"/>
              <a:pPr/>
              <a:t>11</a:t>
            </a:fld>
            <a:endParaRPr lang="en-US"/>
          </a:p>
        </p:txBody>
      </p:sp>
    </p:spTree>
    <p:extLst>
      <p:ext uri="{BB962C8B-B14F-4D97-AF65-F5344CB8AC3E}">
        <p14:creationId xmlns:p14="http://schemas.microsoft.com/office/powerpoint/2010/main" val="2667797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C4F7BE7-05DD-43F8-B1C3-FF721AC8ADCE}" type="datetimeFigureOut">
              <a:rPr lang="en-US" smtClean="0"/>
              <a:pPr/>
              <a:t>9/30/2021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4F7BE7-05DD-43F8-B1C3-FF721AC8ADCE}" type="datetimeFigureOut">
              <a:rPr lang="en-US" smtClean="0"/>
              <a:pPr/>
              <a:t>9/30/2021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4F7BE7-05DD-43F8-B1C3-FF721AC8ADCE}" type="datetimeFigureOut">
              <a:rPr lang="en-US" smtClean="0"/>
              <a:pPr/>
              <a:t>9/30/2021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C4F7BE7-05DD-43F8-B1C3-FF721AC8ADCE}" type="datetimeFigureOut">
              <a:rPr lang="en-US" smtClean="0"/>
              <a:pPr/>
              <a:t>9/30/2021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C4F7BE7-05DD-43F8-B1C3-FF721AC8ADCE}" type="datetimeFigureOut">
              <a:rPr lang="en-US" smtClean="0"/>
              <a:pPr/>
              <a:t>9/30/2021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C4F7BE7-05DD-43F8-B1C3-FF721AC8ADCE}" type="datetimeFigureOut">
              <a:rPr lang="en-US" smtClean="0"/>
              <a:pPr/>
              <a:t>9/30/2021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4F7BE7-05DD-43F8-B1C3-FF721AC8ADCE}" type="datetimeFigureOut">
              <a:rPr lang="en-US" smtClean="0"/>
              <a:pPr/>
              <a:t>9/30/2021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C4F7BE7-05DD-43F8-B1C3-FF721AC8ADCE}" type="datetimeFigureOut">
              <a:rPr lang="en-US" smtClean="0"/>
              <a:pPr/>
              <a:t>9/30/2021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C4F7BE7-05DD-43F8-B1C3-FF721AC8ADCE}" type="datetimeFigureOut">
              <a:rPr lang="en-US" smtClean="0"/>
              <a:pPr/>
              <a:t>9/30/2021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4F7BE7-05DD-43F8-B1C3-FF721AC8ADCE}" type="datetimeFigureOut">
              <a:rPr lang="en-US" smtClean="0"/>
              <a:pPr/>
              <a:t>9/30/2021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4F7BE7-05DD-43F8-B1C3-FF721AC8ADCE}" type="datetimeFigureOut">
              <a:rPr lang="en-US" smtClean="0"/>
              <a:pPr/>
              <a:t>9/30/2021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5CE9BE-6871-4D84-AE85-214E912F204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4F7BE7-05DD-43F8-B1C3-FF721AC8ADCE}" type="datetimeFigureOut">
              <a:rPr lang="en-US" smtClean="0"/>
              <a:pPr/>
              <a:t>9/30/2021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5CE9BE-6871-4D84-AE85-214E912F204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sp>
        <p:nvSpPr>
          <p:cNvPr id="2054" name="Rectangle 6"/>
          <p:cNvSpPr>
            <a:spLocks noChangeArrowheads="1"/>
          </p:cNvSpPr>
          <p:nvPr/>
        </p:nvSpPr>
        <p:spPr bwMode="auto">
          <a:xfrm>
            <a:off x="304800" y="5334000"/>
            <a:ext cx="4191000" cy="1081088"/>
          </a:xfrm>
          <a:prstGeom prst="rect">
            <a:avLst/>
          </a:prstGeom>
          <a:noFill/>
          <a:ln w="9525">
            <a:noFill/>
            <a:miter lim="800000"/>
            <a:headEnd/>
            <a:tailEnd/>
          </a:ln>
          <a:effectLst/>
        </p:spPr>
        <p:txBody>
          <a:bodyPr/>
          <a:lstStyle/>
          <a:p>
            <a:pPr>
              <a:spcBef>
                <a:spcPct val="20000"/>
              </a:spcBef>
            </a:pPr>
            <a:r>
              <a:rPr lang="en-US" sz="2000" dirty="0">
                <a:latin typeface="Comic Sans MS" pitchFamily="66" charset="0"/>
              </a:rPr>
              <a:t>Zachary A. Prusak</a:t>
            </a:r>
          </a:p>
          <a:p>
            <a:pPr>
              <a:spcBef>
                <a:spcPct val="20000"/>
              </a:spcBef>
            </a:pPr>
            <a:r>
              <a:rPr lang="en-US" sz="2000" dirty="0">
                <a:latin typeface="Comic Sans MS" pitchFamily="66" charset="0"/>
              </a:rPr>
              <a:t>Wildland Fire Training Specialist</a:t>
            </a:r>
          </a:p>
          <a:p>
            <a:pPr>
              <a:spcBef>
                <a:spcPct val="20000"/>
              </a:spcBef>
            </a:pPr>
            <a:r>
              <a:rPr lang="en-US" sz="2000" dirty="0">
                <a:latin typeface="Comic Sans MS" pitchFamily="66" charset="0"/>
              </a:rPr>
              <a:t>zprusak@talltimbers.org</a:t>
            </a:r>
          </a:p>
        </p:txBody>
      </p:sp>
      <p:pic>
        <p:nvPicPr>
          <p:cNvPr id="3" name="Picture 2" descr="Text&#10;&#10;Description automatically generated">
            <a:extLst>
              <a:ext uri="{FF2B5EF4-FFF2-40B4-BE49-F238E27FC236}">
                <a16:creationId xmlns:a16="http://schemas.microsoft.com/office/drawing/2014/main" id="{D5E96C41-5188-4C8A-8F8D-D19D703232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4343400"/>
            <a:ext cx="3676650" cy="901571"/>
          </a:xfrm>
          <a:prstGeom prst="rect">
            <a:avLst/>
          </a:prstGeom>
        </p:spPr>
      </p:pic>
      <p:sp>
        <p:nvSpPr>
          <p:cNvPr id="2" name="TextBox 1">
            <a:extLst>
              <a:ext uri="{FF2B5EF4-FFF2-40B4-BE49-F238E27FC236}">
                <a16:creationId xmlns:a16="http://schemas.microsoft.com/office/drawing/2014/main" id="{FB61D7B4-8361-4B07-9AFB-D71655EEE2E1}"/>
              </a:ext>
            </a:extLst>
          </p:cNvPr>
          <p:cNvSpPr txBox="1"/>
          <p:nvPr/>
        </p:nvSpPr>
        <p:spPr>
          <a:xfrm>
            <a:off x="533400" y="824567"/>
            <a:ext cx="8229600" cy="2246769"/>
          </a:xfrm>
          <a:prstGeom prst="rect">
            <a:avLst/>
          </a:prstGeom>
          <a:noFill/>
        </p:spPr>
        <p:txBody>
          <a:bodyPr wrap="square" rtlCol="0">
            <a:spAutoFit/>
          </a:bodyPr>
          <a:lstStyle/>
          <a:p>
            <a:endParaRPr lang="en-US" sz="3200" b="0" i="0" dirty="0">
              <a:solidFill>
                <a:srgbClr val="555555"/>
              </a:solidFill>
              <a:effectLst/>
              <a:latin typeface="Comic Sans MS" panose="030F0702030302020204" pitchFamily="66" charset="0"/>
            </a:endParaRPr>
          </a:p>
          <a:p>
            <a:pPr algn="ctr"/>
            <a:r>
              <a:rPr lang="en-US" sz="5400" dirty="0">
                <a:latin typeface="Comic Sans MS" panose="030F0702030302020204" pitchFamily="66" charset="0"/>
              </a:rPr>
              <a:t>Fire Training in the Time of COVID</a:t>
            </a:r>
          </a:p>
        </p:txBody>
      </p:sp>
    </p:spTree>
    <p:extLst>
      <p:ext uri="{BB962C8B-B14F-4D97-AF65-F5344CB8AC3E}">
        <p14:creationId xmlns:p14="http://schemas.microsoft.com/office/powerpoint/2010/main" val="846096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sp>
        <p:nvSpPr>
          <p:cNvPr id="2" name="TextBox 1">
            <a:extLst>
              <a:ext uri="{FF2B5EF4-FFF2-40B4-BE49-F238E27FC236}">
                <a16:creationId xmlns:a16="http://schemas.microsoft.com/office/drawing/2014/main" id="{FB61D7B4-8361-4B07-9AFB-D71655EEE2E1}"/>
              </a:ext>
            </a:extLst>
          </p:cNvPr>
          <p:cNvSpPr txBox="1"/>
          <p:nvPr/>
        </p:nvSpPr>
        <p:spPr>
          <a:xfrm>
            <a:off x="533400" y="-228600"/>
            <a:ext cx="8229600" cy="1077218"/>
          </a:xfrm>
          <a:prstGeom prst="rect">
            <a:avLst/>
          </a:prstGeom>
          <a:noFill/>
        </p:spPr>
        <p:txBody>
          <a:bodyPr wrap="square" rtlCol="0">
            <a:spAutoFit/>
          </a:bodyPr>
          <a:lstStyle/>
          <a:p>
            <a:endParaRPr lang="en-US" sz="3200" b="0" i="0" dirty="0">
              <a:solidFill>
                <a:srgbClr val="555555"/>
              </a:solidFill>
              <a:effectLst/>
              <a:latin typeface="Comic Sans MS" panose="030F0702030302020204" pitchFamily="66" charset="0"/>
            </a:endParaRPr>
          </a:p>
          <a:p>
            <a:pPr algn="ctr"/>
            <a:r>
              <a:rPr lang="en-US" sz="3200" dirty="0">
                <a:latin typeface="Comic Sans MS" panose="030F0702030302020204" pitchFamily="66" charset="0"/>
              </a:rPr>
              <a:t>Terminology</a:t>
            </a:r>
          </a:p>
        </p:txBody>
      </p:sp>
      <p:sp>
        <p:nvSpPr>
          <p:cNvPr id="4" name="TextBox 3">
            <a:extLst>
              <a:ext uri="{FF2B5EF4-FFF2-40B4-BE49-F238E27FC236}">
                <a16:creationId xmlns:a16="http://schemas.microsoft.com/office/drawing/2014/main" id="{EC8FDF99-4EC9-4856-A20F-C146DFE61170}"/>
              </a:ext>
            </a:extLst>
          </p:cNvPr>
          <p:cNvSpPr txBox="1"/>
          <p:nvPr/>
        </p:nvSpPr>
        <p:spPr>
          <a:xfrm>
            <a:off x="381000" y="1077218"/>
            <a:ext cx="8610600" cy="4270400"/>
          </a:xfrm>
          <a:prstGeom prst="rect">
            <a:avLst/>
          </a:prstGeom>
          <a:noFill/>
        </p:spPr>
        <p:txBody>
          <a:bodyPr wrap="square" rtlCol="0">
            <a:spAutoFit/>
          </a:bodyPr>
          <a:lstStyle/>
          <a:p>
            <a:pPr marL="428625" marR="0" fontAlgn="base">
              <a:spcBef>
                <a:spcPts val="300"/>
              </a:spcBef>
              <a:spcAft>
                <a:spcPts val="0"/>
              </a:spcAft>
            </a:pPr>
            <a:r>
              <a:rPr lang="en-US" sz="2400" u="sng" dirty="0">
                <a:solidFill>
                  <a:srgbClr val="000000"/>
                </a:solidFill>
                <a:effectLst/>
                <a:latin typeface="Comic Sans MS" panose="030F0702030302020204" pitchFamily="66" charset="0"/>
                <a:ea typeface="Times New Roman" panose="02020603050405020304" pitchFamily="18" charset="0"/>
              </a:rPr>
              <a:t>LMS – Learning Management System</a:t>
            </a:r>
            <a:r>
              <a:rPr lang="en-US" sz="2400" dirty="0">
                <a:solidFill>
                  <a:srgbClr val="000000"/>
                </a:solidFill>
                <a:effectLst/>
                <a:latin typeface="Comic Sans MS" panose="030F0702030302020204" pitchFamily="66" charset="0"/>
                <a:ea typeface="Times New Roman" panose="02020603050405020304" pitchFamily="18" charset="0"/>
              </a:rPr>
              <a:t>: A software application that contains a wide variety of tools for the administration, documentation, tracking and delivery of educational courses and training programs that are developed, delivered and taught all in one space. This supports </a:t>
            </a:r>
            <a:r>
              <a:rPr lang="en-US" sz="2400" u="sng" dirty="0">
                <a:solidFill>
                  <a:srgbClr val="000000"/>
                </a:solidFill>
                <a:effectLst/>
                <a:latin typeface="Comic Sans MS" panose="030F0702030302020204" pitchFamily="66" charset="0"/>
                <a:ea typeface="Times New Roman" panose="02020603050405020304" pitchFamily="18" charset="0"/>
              </a:rPr>
              <a:t>both </a:t>
            </a:r>
            <a:r>
              <a:rPr lang="en-US" sz="2400" dirty="0">
                <a:solidFill>
                  <a:srgbClr val="000000"/>
                </a:solidFill>
                <a:effectLst/>
                <a:latin typeface="Comic Sans MS" panose="030F0702030302020204" pitchFamily="66" charset="0"/>
                <a:ea typeface="Times New Roman" panose="02020603050405020304" pitchFamily="18" charset="0"/>
              </a:rPr>
              <a:t>asynchronous and synchronous learning.</a:t>
            </a:r>
          </a:p>
          <a:p>
            <a:pPr marL="428625" marR="0" fontAlgn="base">
              <a:spcBef>
                <a:spcPts val="300"/>
              </a:spcBef>
              <a:spcAft>
                <a:spcPts val="0"/>
              </a:spcAft>
            </a:pPr>
            <a:r>
              <a:rPr lang="en-US" sz="2400" dirty="0">
                <a:solidFill>
                  <a:srgbClr val="000000"/>
                </a:solidFill>
                <a:latin typeface="Comic Sans MS" panose="030F0702030302020204" pitchFamily="66" charset="0"/>
                <a:ea typeface="Times New Roman" panose="02020603050405020304" pitchFamily="18" charset="0"/>
              </a:rPr>
              <a:t>(Canvas, Moodle, Blackboard, etc.)</a:t>
            </a:r>
            <a:r>
              <a:rPr lang="en-US" sz="2400" dirty="0">
                <a:solidFill>
                  <a:srgbClr val="000000"/>
                </a:solidFill>
                <a:effectLst/>
                <a:latin typeface="Comic Sans MS" panose="030F0702030302020204" pitchFamily="66" charset="0"/>
                <a:ea typeface="Times New Roman" panose="02020603050405020304" pitchFamily="18" charset="0"/>
              </a:rPr>
              <a:t> </a:t>
            </a:r>
            <a:endParaRPr lang="en-US" sz="2400" dirty="0">
              <a:effectLst/>
              <a:latin typeface="Comic Sans MS" panose="030F0702030302020204" pitchFamily="66" charset="0"/>
              <a:ea typeface="Times New Roman" panose="02020603050405020304" pitchFamily="18" charset="0"/>
            </a:endParaRPr>
          </a:p>
          <a:p>
            <a:pPr marL="428625" marR="0" fontAlgn="base">
              <a:spcBef>
                <a:spcPts val="300"/>
              </a:spcBef>
              <a:spcAft>
                <a:spcPts val="0"/>
              </a:spcAft>
            </a:pPr>
            <a:r>
              <a:rPr lang="en-US" sz="2400" dirty="0">
                <a:solidFill>
                  <a:srgbClr val="000000"/>
                </a:solidFill>
                <a:effectLst/>
                <a:latin typeface="Comic Sans MS" panose="030F0702030302020204" pitchFamily="66" charset="0"/>
                <a:ea typeface="Times New Roman" panose="02020603050405020304" pitchFamily="18" charset="0"/>
              </a:rPr>
              <a:t> </a:t>
            </a:r>
            <a:endParaRPr lang="en-US" sz="2400" dirty="0">
              <a:effectLst/>
              <a:latin typeface="Comic Sans MS" panose="030F0702030302020204" pitchFamily="66" charset="0"/>
              <a:ea typeface="Times New Roman" panose="02020603050405020304" pitchFamily="18" charset="0"/>
            </a:endParaRPr>
          </a:p>
          <a:p>
            <a:pPr marL="428625" marR="0" fontAlgn="base">
              <a:spcBef>
                <a:spcPts val="300"/>
              </a:spcBef>
              <a:spcAft>
                <a:spcPts val="0"/>
              </a:spcAft>
            </a:pPr>
            <a:r>
              <a:rPr lang="en-US" sz="2400" u="sng" dirty="0">
                <a:solidFill>
                  <a:srgbClr val="000000"/>
                </a:solidFill>
                <a:effectLst/>
                <a:latin typeface="Comic Sans MS" panose="030F0702030302020204" pitchFamily="66" charset="0"/>
                <a:ea typeface="Times New Roman" panose="02020603050405020304" pitchFamily="18" charset="0"/>
              </a:rPr>
              <a:t>Asynchronous Learning</a:t>
            </a:r>
            <a:r>
              <a:rPr lang="en-US" sz="2400" dirty="0">
                <a:solidFill>
                  <a:srgbClr val="000000"/>
                </a:solidFill>
                <a:effectLst/>
                <a:latin typeface="Comic Sans MS" panose="030F0702030302020204" pitchFamily="66" charset="0"/>
                <a:ea typeface="Times New Roman" panose="02020603050405020304" pitchFamily="18" charset="0"/>
              </a:rPr>
              <a:t>: This consists of on-demand and self-paced learning and uses such tools as videos, documents, quizzes and discussion boards. </a:t>
            </a:r>
            <a:r>
              <a:rPr lang="en-US" sz="1800" dirty="0">
                <a:solidFill>
                  <a:srgbClr val="000000"/>
                </a:solidFill>
                <a:effectLst/>
                <a:latin typeface="Arial" panose="020B06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1796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additive="base">
                                        <p:cTn id="1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sp>
        <p:nvSpPr>
          <p:cNvPr id="2" name="TextBox 1">
            <a:extLst>
              <a:ext uri="{FF2B5EF4-FFF2-40B4-BE49-F238E27FC236}">
                <a16:creationId xmlns:a16="http://schemas.microsoft.com/office/drawing/2014/main" id="{FB61D7B4-8361-4B07-9AFB-D71655EEE2E1}"/>
              </a:ext>
            </a:extLst>
          </p:cNvPr>
          <p:cNvSpPr txBox="1"/>
          <p:nvPr/>
        </p:nvSpPr>
        <p:spPr>
          <a:xfrm>
            <a:off x="533400" y="-152400"/>
            <a:ext cx="8229600" cy="1077218"/>
          </a:xfrm>
          <a:prstGeom prst="rect">
            <a:avLst/>
          </a:prstGeom>
          <a:noFill/>
        </p:spPr>
        <p:txBody>
          <a:bodyPr wrap="square" rtlCol="0">
            <a:spAutoFit/>
          </a:bodyPr>
          <a:lstStyle/>
          <a:p>
            <a:endParaRPr lang="en-US" sz="3200" b="0" i="0" dirty="0">
              <a:solidFill>
                <a:srgbClr val="555555"/>
              </a:solidFill>
              <a:effectLst/>
              <a:latin typeface="Comic Sans MS" panose="030F0702030302020204" pitchFamily="66" charset="0"/>
            </a:endParaRPr>
          </a:p>
          <a:p>
            <a:pPr algn="ctr"/>
            <a:r>
              <a:rPr lang="en-US" sz="3200" dirty="0">
                <a:latin typeface="Comic Sans MS" panose="030F0702030302020204" pitchFamily="66" charset="0"/>
              </a:rPr>
              <a:t>Terminology</a:t>
            </a:r>
          </a:p>
        </p:txBody>
      </p:sp>
      <p:sp>
        <p:nvSpPr>
          <p:cNvPr id="4" name="TextBox 3">
            <a:extLst>
              <a:ext uri="{FF2B5EF4-FFF2-40B4-BE49-F238E27FC236}">
                <a16:creationId xmlns:a16="http://schemas.microsoft.com/office/drawing/2014/main" id="{EC8FDF99-4EC9-4856-A20F-C146DFE61170}"/>
              </a:ext>
            </a:extLst>
          </p:cNvPr>
          <p:cNvSpPr txBox="1"/>
          <p:nvPr/>
        </p:nvSpPr>
        <p:spPr>
          <a:xfrm>
            <a:off x="381000" y="914400"/>
            <a:ext cx="8610600" cy="5732338"/>
          </a:xfrm>
          <a:prstGeom prst="rect">
            <a:avLst/>
          </a:prstGeom>
          <a:noFill/>
        </p:spPr>
        <p:txBody>
          <a:bodyPr wrap="square" rtlCol="0">
            <a:spAutoFit/>
          </a:bodyPr>
          <a:lstStyle/>
          <a:p>
            <a:pPr marL="428625" marR="0" fontAlgn="base">
              <a:spcBef>
                <a:spcPts val="300"/>
              </a:spcBef>
              <a:spcAft>
                <a:spcPts val="0"/>
              </a:spcAft>
            </a:pPr>
            <a:r>
              <a:rPr lang="en-US" sz="1800" dirty="0">
                <a:solidFill>
                  <a:srgbClr val="000000"/>
                </a:solidFill>
                <a:effectLst/>
                <a:latin typeface="Arial" panose="020B06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428625" marR="0" fontAlgn="base">
              <a:spcBef>
                <a:spcPts val="300"/>
              </a:spcBef>
              <a:spcAft>
                <a:spcPts val="0"/>
              </a:spcAft>
            </a:pPr>
            <a:r>
              <a:rPr lang="en-US" sz="2400" u="sng" dirty="0">
                <a:solidFill>
                  <a:srgbClr val="000000"/>
                </a:solidFill>
                <a:effectLst/>
                <a:latin typeface="Comic Sans MS" panose="030F0702030302020204" pitchFamily="66" charset="0"/>
                <a:ea typeface="Times New Roman" panose="02020603050405020304" pitchFamily="18" charset="0"/>
              </a:rPr>
              <a:t>Synchronous Learning</a:t>
            </a:r>
            <a:r>
              <a:rPr lang="en-US" sz="2400" dirty="0">
                <a:solidFill>
                  <a:srgbClr val="000000"/>
                </a:solidFill>
                <a:effectLst/>
                <a:latin typeface="Comic Sans MS" panose="030F0702030302020204" pitchFamily="66" charset="0"/>
                <a:ea typeface="Times New Roman" panose="02020603050405020304" pitchFamily="18" charset="0"/>
              </a:rPr>
              <a:t>: A group of students are engaging in learning simultaneously. In the old days, this meant traditional classroom face-to-face learning, but with the advent of other tools like Zoom or discussion boards/forums, synchronous learning can now be integrated within an LMS.</a:t>
            </a:r>
            <a:endParaRPr lang="en-US" sz="2400" dirty="0">
              <a:effectLst/>
              <a:latin typeface="Comic Sans MS" panose="030F0702030302020204" pitchFamily="66" charset="0"/>
              <a:ea typeface="Times New Roman" panose="02020603050405020304" pitchFamily="18" charset="0"/>
            </a:endParaRPr>
          </a:p>
          <a:p>
            <a:pPr marL="428625" marR="0" fontAlgn="base">
              <a:spcBef>
                <a:spcPts val="300"/>
              </a:spcBef>
              <a:spcAft>
                <a:spcPts val="0"/>
              </a:spcAft>
            </a:pPr>
            <a:r>
              <a:rPr lang="en-US" sz="2400" dirty="0">
                <a:solidFill>
                  <a:srgbClr val="000000"/>
                </a:solidFill>
                <a:effectLst/>
                <a:latin typeface="Comic Sans MS" panose="030F0702030302020204" pitchFamily="66" charset="0"/>
                <a:ea typeface="Times New Roman" panose="02020603050405020304" pitchFamily="18" charset="0"/>
              </a:rPr>
              <a:t> </a:t>
            </a:r>
            <a:endParaRPr lang="en-US" sz="2400" dirty="0">
              <a:effectLst/>
              <a:latin typeface="Comic Sans MS" panose="030F0702030302020204" pitchFamily="66" charset="0"/>
              <a:ea typeface="Times New Roman" panose="02020603050405020304" pitchFamily="18" charset="0"/>
            </a:endParaRPr>
          </a:p>
          <a:p>
            <a:pPr marL="428625" marR="0" fontAlgn="base">
              <a:spcBef>
                <a:spcPts val="300"/>
              </a:spcBef>
              <a:spcAft>
                <a:spcPts val="0"/>
              </a:spcAft>
            </a:pPr>
            <a:r>
              <a:rPr lang="en-US" sz="2400" u="sng" dirty="0">
                <a:solidFill>
                  <a:srgbClr val="000000"/>
                </a:solidFill>
                <a:effectLst/>
                <a:latin typeface="Comic Sans MS" panose="030F0702030302020204" pitchFamily="66" charset="0"/>
                <a:ea typeface="Times New Roman" panose="02020603050405020304" pitchFamily="18" charset="0"/>
              </a:rPr>
              <a:t>“Virtual” and “Online”</a:t>
            </a:r>
            <a:r>
              <a:rPr lang="en-US" sz="2400" dirty="0">
                <a:solidFill>
                  <a:srgbClr val="000000"/>
                </a:solidFill>
                <a:effectLst/>
                <a:latin typeface="Comic Sans MS" panose="030F0702030302020204" pitchFamily="66" charset="0"/>
                <a:ea typeface="Times New Roman" panose="02020603050405020304" pitchFamily="18" charset="0"/>
              </a:rPr>
              <a:t> can be used interchangeably when referring to training or learning that occurs within an LMS or similar platform.</a:t>
            </a:r>
            <a:endParaRPr lang="en-US" sz="2400" dirty="0">
              <a:effectLst/>
              <a:latin typeface="Comic Sans MS" panose="030F0702030302020204" pitchFamily="66" charset="0"/>
              <a:ea typeface="Times New Roman" panose="02020603050405020304" pitchFamily="18" charset="0"/>
            </a:endParaRPr>
          </a:p>
          <a:p>
            <a:pPr marL="428625" marR="0" fontAlgn="base">
              <a:spcBef>
                <a:spcPts val="300"/>
              </a:spcBef>
              <a:spcAft>
                <a:spcPts val="0"/>
              </a:spcAft>
            </a:pPr>
            <a:r>
              <a:rPr lang="en-US" sz="2400" dirty="0">
                <a:solidFill>
                  <a:srgbClr val="000000"/>
                </a:solidFill>
                <a:effectLst/>
                <a:latin typeface="Comic Sans MS" panose="030F0702030302020204" pitchFamily="66" charset="0"/>
                <a:ea typeface="Times New Roman" panose="02020603050405020304" pitchFamily="18" charset="0"/>
              </a:rPr>
              <a:t> </a:t>
            </a:r>
            <a:endParaRPr lang="en-US" sz="2400" dirty="0">
              <a:effectLst/>
              <a:latin typeface="Comic Sans MS" panose="030F0702030302020204" pitchFamily="66" charset="0"/>
              <a:ea typeface="Times New Roman" panose="02020603050405020304" pitchFamily="18" charset="0"/>
            </a:endParaRPr>
          </a:p>
          <a:p>
            <a:pPr marL="428625" marR="0" fontAlgn="base">
              <a:spcBef>
                <a:spcPts val="300"/>
              </a:spcBef>
              <a:spcAft>
                <a:spcPts val="0"/>
              </a:spcAft>
            </a:pPr>
            <a:r>
              <a:rPr lang="en-US" sz="2400" u="sng" dirty="0">
                <a:solidFill>
                  <a:srgbClr val="000000"/>
                </a:solidFill>
                <a:effectLst/>
                <a:latin typeface="Comic Sans MS" panose="030F0702030302020204" pitchFamily="66" charset="0"/>
                <a:ea typeface="Times New Roman" panose="02020603050405020304" pitchFamily="18" charset="0"/>
              </a:rPr>
              <a:t>Hybrid Course or Hybrid Training:</a:t>
            </a:r>
            <a:r>
              <a:rPr lang="en-US" sz="2400" dirty="0">
                <a:solidFill>
                  <a:srgbClr val="000000"/>
                </a:solidFill>
                <a:effectLst/>
                <a:latin typeface="Comic Sans MS" panose="030F0702030302020204" pitchFamily="66" charset="0"/>
                <a:ea typeface="Times New Roman" panose="02020603050405020304" pitchFamily="18" charset="0"/>
              </a:rPr>
              <a:t> A portion of the course occurs virtually within an LMS, and a portion occurs in-person, whether in a classroom or field day.</a:t>
            </a:r>
            <a:endParaRPr lang="en-US" sz="2400" dirty="0">
              <a:effectLst/>
              <a:latin typeface="Comic Sans MS" panose="030F0702030302020204" pitchFamily="66" charset="0"/>
              <a:ea typeface="Times New Roman" panose="02020603050405020304" pitchFamily="18" charset="0"/>
            </a:endParaRPr>
          </a:p>
        </p:txBody>
      </p:sp>
    </p:spTree>
    <p:extLst>
      <p:ext uri="{BB962C8B-B14F-4D97-AF65-F5344CB8AC3E}">
        <p14:creationId xmlns:p14="http://schemas.microsoft.com/office/powerpoint/2010/main" val="340929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wipe(down)">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 calcmode="lin" valueType="num">
                                      <p:cBhvr additive="base">
                                        <p:cTn id="1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sp>
        <p:nvSpPr>
          <p:cNvPr id="2" name="TextBox 1">
            <a:extLst>
              <a:ext uri="{FF2B5EF4-FFF2-40B4-BE49-F238E27FC236}">
                <a16:creationId xmlns:a16="http://schemas.microsoft.com/office/drawing/2014/main" id="{F8E8A1D2-5E44-4C72-9238-C0A604C7275C}"/>
              </a:ext>
            </a:extLst>
          </p:cNvPr>
          <p:cNvSpPr txBox="1"/>
          <p:nvPr/>
        </p:nvSpPr>
        <p:spPr>
          <a:xfrm>
            <a:off x="1981200" y="2163901"/>
            <a:ext cx="6629400" cy="3908762"/>
          </a:xfrm>
          <a:prstGeom prst="rect">
            <a:avLst/>
          </a:prstGeom>
          <a:noFill/>
        </p:spPr>
        <p:txBody>
          <a:bodyPr wrap="square" rtlCol="0">
            <a:spAutoFit/>
          </a:bodyPr>
          <a:lstStyle/>
          <a:p>
            <a:pPr algn="l"/>
            <a:endParaRPr lang="en-US" b="0" i="0" dirty="0">
              <a:solidFill>
                <a:srgbClr val="222222"/>
              </a:solidFill>
              <a:effectLst/>
              <a:latin typeface="Comic Sans MS" panose="030F0702030302020204" pitchFamily="66" charset="0"/>
            </a:endParaRPr>
          </a:p>
          <a:p>
            <a:pPr algn="l"/>
            <a:r>
              <a:rPr lang="en-US" sz="2400" dirty="0">
                <a:solidFill>
                  <a:srgbClr val="222222"/>
                </a:solidFill>
                <a:latin typeface="Comic Sans MS" panose="030F0702030302020204" pitchFamily="66" charset="0"/>
              </a:rPr>
              <a:t>Two recent surveys in the NE and SE US:</a:t>
            </a:r>
          </a:p>
          <a:p>
            <a:pPr algn="l"/>
            <a:endParaRPr lang="en-US" sz="2000" dirty="0">
              <a:solidFill>
                <a:srgbClr val="000000"/>
              </a:solidFill>
              <a:latin typeface="Arial" panose="020B0604020202020204" pitchFamily="34" charset="0"/>
            </a:endParaRPr>
          </a:p>
          <a:p>
            <a:pPr marL="285750" indent="-285750" rtl="0" fontAlgn="base">
              <a:spcBef>
                <a:spcPts val="0"/>
              </a:spcBef>
              <a:spcAft>
                <a:spcPts val="0"/>
              </a:spcAft>
              <a:buFont typeface="Arial" panose="020B0604020202020204" pitchFamily="34" charset="0"/>
              <a:buChar char="•"/>
            </a:pPr>
            <a:r>
              <a:rPr lang="en-US" sz="2400" b="0" i="0" strike="noStrike" dirty="0">
                <a:solidFill>
                  <a:srgbClr val="000000"/>
                </a:solidFill>
                <a:effectLst/>
                <a:latin typeface="Comic Sans MS" panose="030F0702030302020204" pitchFamily="66" charset="0"/>
              </a:rPr>
              <a:t>Difficulty accessing training </a:t>
            </a:r>
          </a:p>
          <a:p>
            <a:pPr marL="285750" indent="-285750" rtl="0" fontAlgn="base">
              <a:spcBef>
                <a:spcPts val="0"/>
              </a:spcBef>
              <a:spcAft>
                <a:spcPts val="0"/>
              </a:spcAft>
              <a:buFont typeface="Arial" panose="020B0604020202020204" pitchFamily="34" charset="0"/>
              <a:buChar char="•"/>
            </a:pPr>
            <a:r>
              <a:rPr lang="en-US" sz="2400" b="0" i="0" strike="noStrike" dirty="0">
                <a:solidFill>
                  <a:srgbClr val="000000"/>
                </a:solidFill>
                <a:effectLst/>
                <a:latin typeface="Comic Sans MS" panose="030F0702030302020204" pitchFamily="66" charset="0"/>
              </a:rPr>
              <a:t>Insufficient capacity of instructors</a:t>
            </a:r>
          </a:p>
          <a:p>
            <a:pPr marL="285750" indent="-285750">
              <a:buFont typeface="Arial" panose="020B0604020202020204" pitchFamily="34" charset="0"/>
              <a:buChar char="•"/>
            </a:pPr>
            <a:r>
              <a:rPr lang="en-US" sz="2400" strike="noStrike" dirty="0">
                <a:solidFill>
                  <a:srgbClr val="000000"/>
                </a:solidFill>
                <a:latin typeface="Comic Sans MS" panose="030F0702030302020204" pitchFamily="66" charset="0"/>
              </a:rPr>
              <a:t>Training coordination </a:t>
            </a:r>
            <a:r>
              <a:rPr lang="en-US" sz="2400" dirty="0">
                <a:solidFill>
                  <a:srgbClr val="000000"/>
                </a:solidFill>
                <a:latin typeface="Comic Sans MS" panose="030F0702030302020204" pitchFamily="66" charset="0"/>
              </a:rPr>
              <a:t>often falls short </a:t>
            </a:r>
            <a:endParaRPr lang="en-US" sz="2400" b="0" i="0" strike="noStrike" dirty="0">
              <a:solidFill>
                <a:srgbClr val="000000"/>
              </a:solidFill>
              <a:effectLst/>
              <a:latin typeface="Comic Sans MS" panose="030F0702030302020204" pitchFamily="66" charset="0"/>
            </a:endParaRPr>
          </a:p>
          <a:p>
            <a:pPr marL="285750" indent="-285750" rtl="0" fontAlgn="base">
              <a:spcBef>
                <a:spcPts val="0"/>
              </a:spcBef>
              <a:spcAft>
                <a:spcPts val="0"/>
              </a:spcAft>
              <a:buFont typeface="Arial" panose="020B0604020202020204" pitchFamily="34" charset="0"/>
              <a:buChar char="•"/>
            </a:pPr>
            <a:r>
              <a:rPr lang="en-US" sz="2400" b="0" i="0" strike="noStrike" dirty="0">
                <a:solidFill>
                  <a:srgbClr val="000000"/>
                </a:solidFill>
                <a:effectLst/>
                <a:latin typeface="Comic Sans MS" panose="030F0702030302020204" pitchFamily="66" charset="0"/>
              </a:rPr>
              <a:t>Interest in more collaboration </a:t>
            </a:r>
            <a:endParaRPr lang="en-US" sz="2400" dirty="0">
              <a:solidFill>
                <a:srgbClr val="000000"/>
              </a:solidFill>
              <a:latin typeface="Comic Sans MS" panose="030F0702030302020204" pitchFamily="66" charset="0"/>
            </a:endParaRPr>
          </a:p>
          <a:p>
            <a:pPr marL="285750" indent="-285750" rtl="0" fontAlgn="base">
              <a:spcBef>
                <a:spcPts val="0"/>
              </a:spcBef>
              <a:spcAft>
                <a:spcPts val="0"/>
              </a:spcAft>
              <a:buFont typeface="Arial" panose="020B0604020202020204" pitchFamily="34" charset="0"/>
              <a:buChar char="•"/>
            </a:pPr>
            <a:r>
              <a:rPr lang="en-US" sz="2400" dirty="0">
                <a:solidFill>
                  <a:srgbClr val="000000"/>
                </a:solidFill>
                <a:effectLst/>
                <a:highlight>
                  <a:srgbClr val="00FF00"/>
                </a:highlight>
                <a:latin typeface="Comic Sans MS" panose="030F0702030302020204" pitchFamily="66" charset="0"/>
                <a:ea typeface="Calibri" panose="020F0502020204030204" pitchFamily="34" charset="0"/>
                <a:cs typeface="Cambria" panose="02040503050406030204" pitchFamily="18" charset="0"/>
              </a:rPr>
              <a:t>There is a lack of virtual components </a:t>
            </a:r>
            <a:r>
              <a:rPr lang="en-US" sz="2400" dirty="0">
                <a:solidFill>
                  <a:srgbClr val="000000"/>
                </a:solidFill>
                <a:effectLst/>
                <a:latin typeface="Comic Sans MS" panose="030F0702030302020204" pitchFamily="66" charset="0"/>
                <a:ea typeface="Calibri" panose="020F0502020204030204" pitchFamily="34" charset="0"/>
                <a:cs typeface="Cambria" panose="02040503050406030204" pitchFamily="18" charset="0"/>
              </a:rPr>
              <a:t>that would help reduce travel and course delivery costs</a:t>
            </a:r>
          </a:p>
          <a:p>
            <a:pPr algn="l"/>
            <a:endParaRPr lang="en-US" b="0" i="0" dirty="0">
              <a:solidFill>
                <a:srgbClr val="222222"/>
              </a:solidFill>
              <a:effectLst/>
              <a:latin typeface="Arial" panose="020B0604020202020204" pitchFamily="34" charset="0"/>
            </a:endParaRPr>
          </a:p>
        </p:txBody>
      </p:sp>
      <p:sp>
        <p:nvSpPr>
          <p:cNvPr id="3" name="TextBox 2">
            <a:extLst>
              <a:ext uri="{FF2B5EF4-FFF2-40B4-BE49-F238E27FC236}">
                <a16:creationId xmlns:a16="http://schemas.microsoft.com/office/drawing/2014/main" id="{5ABB9A35-6F02-4B37-B220-6AA10160ACC5}"/>
              </a:ext>
            </a:extLst>
          </p:cNvPr>
          <p:cNvSpPr txBox="1"/>
          <p:nvPr/>
        </p:nvSpPr>
        <p:spPr>
          <a:xfrm>
            <a:off x="249477" y="1981200"/>
            <a:ext cx="1731723" cy="4247317"/>
          </a:xfrm>
          <a:prstGeom prst="rect">
            <a:avLst/>
          </a:prstGeom>
          <a:noFill/>
        </p:spPr>
        <p:txBody>
          <a:bodyPr wrap="square" rtlCol="0">
            <a:spAutoFit/>
          </a:bodyPr>
          <a:lstStyle/>
          <a:p>
            <a:r>
              <a:rPr lang="en-US" sz="1800" b="1" dirty="0">
                <a:solidFill>
                  <a:srgbClr val="000000"/>
                </a:solidFill>
                <a:latin typeface="Bookman Old Style" panose="02050604050505020204" pitchFamily="18" charset="0"/>
              </a:rPr>
              <a:t>“The maturing </a:t>
            </a:r>
            <a:r>
              <a:rPr lang="en-US" sz="1800" b="1" dirty="0" err="1">
                <a:solidFill>
                  <a:srgbClr val="000000"/>
                </a:solidFill>
                <a:latin typeface="Bookman Old Style" panose="02050604050505020204" pitchFamily="18" charset="0"/>
              </a:rPr>
              <a:t>Pyrocene</a:t>
            </a:r>
            <a:r>
              <a:rPr lang="en-US" sz="1800" b="1" dirty="0">
                <a:solidFill>
                  <a:srgbClr val="000000"/>
                </a:solidFill>
                <a:latin typeface="Bookman Old Style" panose="02050604050505020204" pitchFamily="18" charset="0"/>
              </a:rPr>
              <a:t> is not a pretty sight. We need to relearn how to coexist with it because it isn’t going away.”</a:t>
            </a:r>
          </a:p>
          <a:p>
            <a:endParaRPr lang="en-US" sz="1800" b="1" dirty="0">
              <a:solidFill>
                <a:srgbClr val="000000"/>
              </a:solidFill>
              <a:latin typeface="Bookman Old Style" panose="02050604050505020204" pitchFamily="18" charset="0"/>
            </a:endParaRPr>
          </a:p>
          <a:p>
            <a:r>
              <a:rPr lang="en-US" b="1" dirty="0">
                <a:solidFill>
                  <a:srgbClr val="000000"/>
                </a:solidFill>
                <a:latin typeface="Bookman Old Style" panose="02050604050505020204" pitchFamily="18" charset="0"/>
              </a:rPr>
              <a:t>S. </a:t>
            </a:r>
            <a:r>
              <a:rPr lang="en-US" b="1" dirty="0" err="1">
                <a:solidFill>
                  <a:srgbClr val="000000"/>
                </a:solidFill>
                <a:latin typeface="Bookman Old Style" panose="02050604050505020204" pitchFamily="18" charset="0"/>
              </a:rPr>
              <a:t>Pyne</a:t>
            </a:r>
            <a:endParaRPr lang="en-US" sz="1800" b="1" dirty="0">
              <a:solidFill>
                <a:srgbClr val="000000"/>
              </a:solidFill>
              <a:latin typeface="Bookman Old Style" panose="02050604050505020204" pitchFamily="18" charset="0"/>
            </a:endParaRPr>
          </a:p>
          <a:p>
            <a:endParaRPr lang="en-US" dirty="0"/>
          </a:p>
        </p:txBody>
      </p:sp>
      <p:sp>
        <p:nvSpPr>
          <p:cNvPr id="4" name="TextBox 3">
            <a:extLst>
              <a:ext uri="{FF2B5EF4-FFF2-40B4-BE49-F238E27FC236}">
                <a16:creationId xmlns:a16="http://schemas.microsoft.com/office/drawing/2014/main" id="{650B0E3E-5B90-42D2-A90F-8616044A7346}"/>
              </a:ext>
            </a:extLst>
          </p:cNvPr>
          <p:cNvSpPr txBox="1"/>
          <p:nvPr/>
        </p:nvSpPr>
        <p:spPr>
          <a:xfrm>
            <a:off x="457200" y="304800"/>
            <a:ext cx="8686800" cy="1200329"/>
          </a:xfrm>
          <a:prstGeom prst="rect">
            <a:avLst/>
          </a:prstGeom>
          <a:noFill/>
        </p:spPr>
        <p:txBody>
          <a:bodyPr wrap="square" rtlCol="0">
            <a:spAutoFit/>
          </a:bodyPr>
          <a:lstStyle/>
          <a:p>
            <a:pPr algn="l"/>
            <a:r>
              <a:rPr lang="en-US" sz="2400" b="1" i="0" dirty="0">
                <a:solidFill>
                  <a:srgbClr val="222222"/>
                </a:solidFill>
                <a:effectLst/>
                <a:latin typeface="Comic Sans MS" panose="030F0702030302020204" pitchFamily="66" charset="0"/>
              </a:rPr>
              <a:t>The Challenge</a:t>
            </a:r>
            <a:r>
              <a:rPr lang="en-US" sz="2400" b="0" i="0" dirty="0">
                <a:solidFill>
                  <a:srgbClr val="222222"/>
                </a:solidFill>
                <a:effectLst/>
                <a:latin typeface="Comic Sans MS" panose="030F0702030302020204" pitchFamily="66" charset="0"/>
              </a:rPr>
              <a:t>: we need </a:t>
            </a:r>
            <a:r>
              <a:rPr lang="en-US" sz="2400" dirty="0">
                <a:solidFill>
                  <a:srgbClr val="222222"/>
                </a:solidFill>
                <a:latin typeface="Comic Sans MS" panose="030F0702030302020204" pitchFamily="66" charset="0"/>
              </a:rPr>
              <a:t>increased </a:t>
            </a:r>
            <a:r>
              <a:rPr lang="en-US" sz="2400" b="0" i="0" dirty="0">
                <a:solidFill>
                  <a:srgbClr val="222222"/>
                </a:solidFill>
                <a:effectLst/>
                <a:latin typeface="Comic Sans MS" panose="030F0702030302020204" pitchFamily="66" charset="0"/>
              </a:rPr>
              <a:t>fire </a:t>
            </a:r>
            <a:r>
              <a:rPr lang="en-US" sz="2400" dirty="0">
                <a:solidFill>
                  <a:srgbClr val="222222"/>
                </a:solidFill>
                <a:latin typeface="Comic Sans MS" panose="030F0702030302020204" pitchFamily="66" charset="0"/>
              </a:rPr>
              <a:t>training and mentoring in the coming decades, both from a controlled burning and firefighting standpoint.</a:t>
            </a:r>
          </a:p>
        </p:txBody>
      </p:sp>
    </p:spTree>
    <p:extLst>
      <p:ext uri="{BB962C8B-B14F-4D97-AF65-F5344CB8AC3E}">
        <p14:creationId xmlns:p14="http://schemas.microsoft.com/office/powerpoint/2010/main" val="362264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anim calcmode="lin" valueType="num">
                                      <p:cBhvr additive="base">
                                        <p:cTn id="1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1000"/>
                                        <p:tgtEl>
                                          <p:spTgt spid="2">
                                            <p:txEl>
                                              <p:pRg st="4" end="4"/>
                                            </p:txEl>
                                          </p:spTgt>
                                        </p:tgtEl>
                                      </p:cBhvr>
                                    </p:animEffect>
                                    <p:anim calcmode="lin" valueType="num">
                                      <p:cBhvr>
                                        <p:cTn id="1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barn(inVertical)">
                                      <p:cBhvr>
                                        <p:cTn id="24" dur="500"/>
                                        <p:tgtEl>
                                          <p:spTgt spid="2">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barn(inVertical)">
                                      <p:cBhvr>
                                        <p:cTn id="35"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sp>
        <p:nvSpPr>
          <p:cNvPr id="2" name="TextBox 1">
            <a:extLst>
              <a:ext uri="{FF2B5EF4-FFF2-40B4-BE49-F238E27FC236}">
                <a16:creationId xmlns:a16="http://schemas.microsoft.com/office/drawing/2014/main" id="{F8E8A1D2-5E44-4C72-9238-C0A604C7275C}"/>
              </a:ext>
            </a:extLst>
          </p:cNvPr>
          <p:cNvSpPr txBox="1"/>
          <p:nvPr/>
        </p:nvSpPr>
        <p:spPr>
          <a:xfrm>
            <a:off x="1143000" y="457200"/>
            <a:ext cx="7772400" cy="5940088"/>
          </a:xfrm>
          <a:prstGeom prst="rect">
            <a:avLst/>
          </a:prstGeom>
          <a:noFill/>
        </p:spPr>
        <p:txBody>
          <a:bodyPr wrap="square" rtlCol="0">
            <a:spAutoFit/>
          </a:bodyPr>
          <a:lstStyle/>
          <a:p>
            <a:pPr algn="l"/>
            <a:endParaRPr lang="en-US" b="0" i="0" dirty="0">
              <a:solidFill>
                <a:srgbClr val="222222"/>
              </a:solidFill>
              <a:effectLst/>
              <a:latin typeface="arial, sans-serif"/>
            </a:endParaRPr>
          </a:p>
          <a:p>
            <a:pPr algn="l"/>
            <a:r>
              <a:rPr lang="en-US" sz="2800" b="1" dirty="0">
                <a:solidFill>
                  <a:srgbClr val="222222"/>
                </a:solidFill>
                <a:latin typeface="Comic Sans MS" panose="030F0702030302020204" pitchFamily="66" charset="0"/>
              </a:rPr>
              <a:t>S130/S190/L180 Basic Wildland Firefighting Suite </a:t>
            </a:r>
            <a:r>
              <a:rPr lang="en-US" sz="2800" b="1" dirty="0">
                <a:solidFill>
                  <a:srgbClr val="222222"/>
                </a:solidFill>
                <a:highlight>
                  <a:srgbClr val="00FF00"/>
                </a:highlight>
                <a:latin typeface="Comic Sans MS" panose="030F0702030302020204" pitchFamily="66" charset="0"/>
              </a:rPr>
              <a:t>Hybrid</a:t>
            </a:r>
          </a:p>
          <a:p>
            <a:pPr algn="l"/>
            <a:r>
              <a:rPr lang="en-US" sz="2800" dirty="0">
                <a:solidFill>
                  <a:srgbClr val="222222"/>
                </a:solidFill>
                <a:latin typeface="Comic Sans MS" panose="030F0702030302020204" pitchFamily="66" charset="0"/>
              </a:rPr>
              <a:t>-All Units and testing material converted</a:t>
            </a:r>
          </a:p>
          <a:p>
            <a:pPr algn="l"/>
            <a:r>
              <a:rPr lang="en-US" sz="2800" dirty="0">
                <a:solidFill>
                  <a:srgbClr val="222222"/>
                </a:solidFill>
                <a:latin typeface="Comic Sans MS" panose="030F0702030302020204" pitchFamily="66" charset="0"/>
              </a:rPr>
              <a:t>-50 students, all from Florida</a:t>
            </a:r>
          </a:p>
          <a:p>
            <a:pPr algn="l"/>
            <a:r>
              <a:rPr lang="en-US" sz="2800" dirty="0">
                <a:solidFill>
                  <a:srgbClr val="222222"/>
                </a:solidFill>
                <a:latin typeface="Comic Sans MS" panose="030F0702030302020204" pitchFamily="66" charset="0"/>
              </a:rPr>
              <a:t>-Mix of private, county and state</a:t>
            </a:r>
          </a:p>
          <a:p>
            <a:pPr algn="l"/>
            <a:endParaRPr lang="en-US" sz="2800" dirty="0">
              <a:solidFill>
                <a:srgbClr val="222222"/>
              </a:solidFill>
              <a:latin typeface="Comic Sans MS" panose="030F0702030302020204" pitchFamily="66" charset="0"/>
            </a:endParaRPr>
          </a:p>
          <a:p>
            <a:pPr algn="l"/>
            <a:endParaRPr lang="en-US" sz="2800" dirty="0">
              <a:solidFill>
                <a:srgbClr val="222222"/>
              </a:solidFill>
              <a:latin typeface="Comic Sans MS" panose="030F0702030302020204" pitchFamily="66" charset="0"/>
            </a:endParaRPr>
          </a:p>
          <a:p>
            <a:pPr algn="l"/>
            <a:r>
              <a:rPr lang="en-US" sz="2800" b="1" i="0" dirty="0">
                <a:solidFill>
                  <a:srgbClr val="222222"/>
                </a:solidFill>
                <a:effectLst/>
                <a:latin typeface="Comic Sans MS" panose="030F0702030302020204" pitchFamily="66" charset="0"/>
              </a:rPr>
              <a:t>S131 Firefighter Type 1 </a:t>
            </a:r>
            <a:r>
              <a:rPr lang="en-US" sz="2800" b="1" i="0" dirty="0">
                <a:solidFill>
                  <a:srgbClr val="222222"/>
                </a:solidFill>
                <a:effectLst/>
                <a:highlight>
                  <a:srgbClr val="00FF00"/>
                </a:highlight>
                <a:latin typeface="Comic Sans MS" panose="030F0702030302020204" pitchFamily="66" charset="0"/>
              </a:rPr>
              <a:t>Virtual</a:t>
            </a:r>
          </a:p>
          <a:p>
            <a:pPr algn="l"/>
            <a:r>
              <a:rPr lang="en-US" sz="2800" dirty="0">
                <a:solidFill>
                  <a:srgbClr val="222222"/>
                </a:solidFill>
                <a:latin typeface="Comic Sans MS" panose="030F0702030302020204" pitchFamily="66" charset="0"/>
              </a:rPr>
              <a:t>-Units and testing material converted</a:t>
            </a:r>
            <a:endParaRPr lang="en-US" sz="2800" i="0" dirty="0">
              <a:solidFill>
                <a:srgbClr val="222222"/>
              </a:solidFill>
              <a:effectLst/>
              <a:latin typeface="Comic Sans MS" panose="030F0702030302020204" pitchFamily="66" charset="0"/>
            </a:endParaRPr>
          </a:p>
          <a:p>
            <a:pPr algn="l"/>
            <a:r>
              <a:rPr lang="en-US" sz="2800" dirty="0">
                <a:solidFill>
                  <a:srgbClr val="222222"/>
                </a:solidFill>
                <a:latin typeface="Comic Sans MS" panose="030F0702030302020204" pitchFamily="66" charset="0"/>
              </a:rPr>
              <a:t>-</a:t>
            </a:r>
            <a:r>
              <a:rPr lang="en-US" sz="2800" b="0" i="0" dirty="0">
                <a:solidFill>
                  <a:srgbClr val="222222"/>
                </a:solidFill>
                <a:effectLst/>
                <a:latin typeface="Comic Sans MS" panose="030F0702030302020204" pitchFamily="66" charset="0"/>
              </a:rPr>
              <a:t>40 students from nine states</a:t>
            </a:r>
          </a:p>
          <a:p>
            <a:pPr algn="l"/>
            <a:r>
              <a:rPr lang="en-US" sz="2800" dirty="0">
                <a:solidFill>
                  <a:srgbClr val="222222"/>
                </a:solidFill>
                <a:latin typeface="Comic Sans MS" panose="030F0702030302020204" pitchFamily="66" charset="0"/>
              </a:rPr>
              <a:t>-</a:t>
            </a:r>
            <a:r>
              <a:rPr lang="en-US" sz="2800" b="0" i="0" dirty="0">
                <a:solidFill>
                  <a:srgbClr val="222222"/>
                </a:solidFill>
                <a:effectLst/>
                <a:latin typeface="Comic Sans MS" panose="030F0702030302020204" pitchFamily="66" charset="0"/>
              </a:rPr>
              <a:t>21 organizations</a:t>
            </a:r>
          </a:p>
          <a:p>
            <a:pPr algn="l">
              <a:buFont typeface="Arial" panose="020B0604020202020204" pitchFamily="34" charset="0"/>
              <a:buChar char="•"/>
            </a:pPr>
            <a:endParaRPr lang="en-US" b="0" i="0" dirty="0">
              <a:solidFill>
                <a:srgbClr val="222222"/>
              </a:solidFill>
              <a:effectLst/>
              <a:latin typeface="Arial" panose="020B0604020202020204" pitchFamily="34" charset="0"/>
            </a:endParaRPr>
          </a:p>
          <a:p>
            <a:pPr algn="l"/>
            <a:endParaRPr lang="en-US" dirty="0">
              <a:solidFill>
                <a:srgbClr val="222222"/>
              </a:solidFill>
              <a:latin typeface="arial, sans-serif"/>
            </a:endParaRPr>
          </a:p>
          <a:p>
            <a:pPr algn="l"/>
            <a:endParaRPr lang="en-US" b="0" i="0" dirty="0">
              <a:solidFill>
                <a:srgbClr val="222222"/>
              </a:solidFill>
              <a:effectLst/>
              <a:latin typeface="arial, sans-serif"/>
            </a:endParaRPr>
          </a:p>
        </p:txBody>
      </p:sp>
    </p:spTree>
    <p:extLst>
      <p:ext uri="{BB962C8B-B14F-4D97-AF65-F5344CB8AC3E}">
        <p14:creationId xmlns:p14="http://schemas.microsoft.com/office/powerpoint/2010/main" val="321959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animEffect transition="in" filter="barn(inVertical)">
                                      <p:cBhvr>
                                        <p:cTn id="25" dur="500"/>
                                        <p:tgtEl>
                                          <p:spTgt spid="2">
                                            <p:txEl>
                                              <p:pRg st="7" end="7"/>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barn(inVertical)">
                                      <p:cBhvr>
                                        <p:cTn id="28" dur="500"/>
                                        <p:tgtEl>
                                          <p:spTgt spid="2">
                                            <p:txEl>
                                              <p:pRg st="8" end="8"/>
                                            </p:txEl>
                                          </p:spTgt>
                                        </p:tgtEl>
                                      </p:cBhvr>
                                    </p:animEffect>
                                  </p:childTnLst>
                                </p:cTn>
                              </p:par>
                              <p:par>
                                <p:cTn id="29" presetID="16" presetClass="entr" presetSubtype="21" fill="hold" nodeType="with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animEffect transition="in" filter="barn(inVertical)">
                                      <p:cBhvr>
                                        <p:cTn id="31" dur="500"/>
                                        <p:tgtEl>
                                          <p:spTgt spid="2">
                                            <p:txEl>
                                              <p:pRg st="9" end="9"/>
                                            </p:txEl>
                                          </p:spTgt>
                                        </p:tgtEl>
                                      </p:cBhvr>
                                    </p:animEffect>
                                  </p:childTnLst>
                                </p:cTn>
                              </p:par>
                              <p:par>
                                <p:cTn id="32" presetID="16" presetClass="entr" presetSubtype="21" fill="hold" nodeType="withEffect">
                                  <p:stCondLst>
                                    <p:cond delay="0"/>
                                  </p:stCondLst>
                                  <p:childTnLst>
                                    <p:set>
                                      <p:cBhvr>
                                        <p:cTn id="33" dur="1" fill="hold">
                                          <p:stCondLst>
                                            <p:cond delay="0"/>
                                          </p:stCondLst>
                                        </p:cTn>
                                        <p:tgtEl>
                                          <p:spTgt spid="2">
                                            <p:txEl>
                                              <p:pRg st="10" end="10"/>
                                            </p:txEl>
                                          </p:spTgt>
                                        </p:tgtEl>
                                        <p:attrNameLst>
                                          <p:attrName>style.visibility</p:attrName>
                                        </p:attrNameLst>
                                      </p:cBhvr>
                                      <p:to>
                                        <p:strVal val="visible"/>
                                      </p:to>
                                    </p:set>
                                    <p:animEffect transition="in" filter="barn(inVertical)">
                                      <p:cBhvr>
                                        <p:cTn id="34"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sp>
        <p:nvSpPr>
          <p:cNvPr id="2" name="TextBox 1">
            <a:extLst>
              <a:ext uri="{FF2B5EF4-FFF2-40B4-BE49-F238E27FC236}">
                <a16:creationId xmlns:a16="http://schemas.microsoft.com/office/drawing/2014/main" id="{F8E8A1D2-5E44-4C72-9238-C0A604C7275C}"/>
              </a:ext>
            </a:extLst>
          </p:cNvPr>
          <p:cNvSpPr txBox="1"/>
          <p:nvPr/>
        </p:nvSpPr>
        <p:spPr>
          <a:xfrm>
            <a:off x="304800" y="457200"/>
            <a:ext cx="8839200" cy="6124754"/>
          </a:xfrm>
          <a:prstGeom prst="rect">
            <a:avLst/>
          </a:prstGeom>
          <a:noFill/>
        </p:spPr>
        <p:txBody>
          <a:bodyPr wrap="square" rtlCol="0">
            <a:spAutoFit/>
          </a:bodyPr>
          <a:lstStyle/>
          <a:p>
            <a:pPr algn="l"/>
            <a:r>
              <a:rPr lang="en-US" sz="2800" b="1" i="0" dirty="0">
                <a:solidFill>
                  <a:srgbClr val="222222"/>
                </a:solidFill>
                <a:effectLst/>
                <a:latin typeface="Comic Sans MS" panose="030F0702030302020204" pitchFamily="66" charset="0"/>
              </a:rPr>
              <a:t>Partnered with UF/NATA, u</a:t>
            </a:r>
            <a:r>
              <a:rPr lang="en-US" sz="2800" b="1" dirty="0">
                <a:solidFill>
                  <a:srgbClr val="222222"/>
                </a:solidFill>
                <a:latin typeface="Comic Sans MS" panose="030F0702030302020204" pitchFamily="66" charset="0"/>
              </a:rPr>
              <a:t>tilized Canvas as the LMS and Zoom for meetings</a:t>
            </a:r>
          </a:p>
          <a:p>
            <a:pPr algn="l"/>
            <a:endParaRPr lang="en-US" sz="2800" dirty="0">
              <a:solidFill>
                <a:srgbClr val="222222"/>
              </a:solidFill>
              <a:latin typeface="Comic Sans MS" panose="030F0702030302020204" pitchFamily="66" charset="0"/>
            </a:endParaRPr>
          </a:p>
          <a:p>
            <a:pPr algn="l"/>
            <a:r>
              <a:rPr lang="en-US" sz="2800" u="sng" dirty="0">
                <a:solidFill>
                  <a:srgbClr val="222222"/>
                </a:solidFill>
                <a:latin typeface="Comic Sans MS" panose="030F0702030302020204" pitchFamily="66" charset="0"/>
              </a:rPr>
              <a:t>S130/S190/L180</a:t>
            </a:r>
          </a:p>
          <a:p>
            <a:pPr algn="l"/>
            <a:r>
              <a:rPr lang="en-US" sz="2800" dirty="0">
                <a:solidFill>
                  <a:srgbClr val="222222"/>
                </a:solidFill>
                <a:latin typeface="Comic Sans MS" panose="030F0702030302020204" pitchFamily="66" charset="0"/>
              </a:rPr>
              <a:t>-Three weeks to complete 33 hours of online work</a:t>
            </a:r>
          </a:p>
          <a:p>
            <a:pPr algn="l"/>
            <a:r>
              <a:rPr lang="en-US" sz="2800" dirty="0">
                <a:solidFill>
                  <a:srgbClr val="222222"/>
                </a:solidFill>
                <a:latin typeface="Comic Sans MS" panose="030F0702030302020204" pitchFamily="66" charset="0"/>
              </a:rPr>
              <a:t>-Field Day component utilized partner sites, 10 students each </a:t>
            </a:r>
          </a:p>
          <a:p>
            <a:pPr algn="l"/>
            <a:r>
              <a:rPr lang="en-US" sz="2800" dirty="0">
                <a:solidFill>
                  <a:srgbClr val="222222"/>
                </a:solidFill>
                <a:latin typeface="Comic Sans MS" panose="030F0702030302020204" pitchFamily="66" charset="0"/>
              </a:rPr>
              <a:t>-Staff: two from NATA, myself and six to 12 Field Day instructors per site</a:t>
            </a:r>
            <a:endParaRPr lang="en-US" sz="2800" b="0" i="0" dirty="0">
              <a:solidFill>
                <a:srgbClr val="222222"/>
              </a:solidFill>
              <a:effectLst/>
              <a:latin typeface="Comic Sans MS" panose="030F0702030302020204" pitchFamily="66" charset="0"/>
            </a:endParaRPr>
          </a:p>
          <a:p>
            <a:pPr algn="l">
              <a:buFont typeface="Arial" panose="020B0604020202020204" pitchFamily="34" charset="0"/>
              <a:buChar char="•"/>
            </a:pPr>
            <a:endParaRPr lang="en-US" sz="2800" b="0" i="0" dirty="0">
              <a:solidFill>
                <a:srgbClr val="222222"/>
              </a:solidFill>
              <a:effectLst/>
              <a:latin typeface="Comic Sans MS" panose="030F0702030302020204" pitchFamily="66" charset="0"/>
            </a:endParaRPr>
          </a:p>
          <a:p>
            <a:pPr algn="l"/>
            <a:r>
              <a:rPr lang="en-US" sz="2800" u="sng" dirty="0">
                <a:solidFill>
                  <a:srgbClr val="222222"/>
                </a:solidFill>
                <a:latin typeface="Comic Sans MS" panose="030F0702030302020204" pitchFamily="66" charset="0"/>
              </a:rPr>
              <a:t>S131</a:t>
            </a:r>
            <a:r>
              <a:rPr lang="en-US" sz="2800" dirty="0">
                <a:solidFill>
                  <a:srgbClr val="222222"/>
                </a:solidFill>
                <a:latin typeface="Comic Sans MS" panose="030F0702030302020204" pitchFamily="66" charset="0"/>
              </a:rPr>
              <a:t> </a:t>
            </a:r>
          </a:p>
          <a:p>
            <a:pPr algn="l"/>
            <a:r>
              <a:rPr lang="en-US" sz="2800" dirty="0">
                <a:solidFill>
                  <a:srgbClr val="222222"/>
                </a:solidFill>
                <a:latin typeface="Comic Sans MS" panose="030F0702030302020204" pitchFamily="66" charset="0"/>
              </a:rPr>
              <a:t>-Two weeks to complete nine hours of online work </a:t>
            </a:r>
          </a:p>
          <a:p>
            <a:pPr algn="l"/>
            <a:r>
              <a:rPr lang="en-US" sz="2800" dirty="0">
                <a:solidFill>
                  <a:srgbClr val="222222"/>
                </a:solidFill>
                <a:latin typeface="Comic Sans MS" panose="030F0702030302020204" pitchFamily="66" charset="0"/>
              </a:rPr>
              <a:t>-Staff: two from NATA, myself and four instructors for three-hour Zoom scenario day</a:t>
            </a:r>
          </a:p>
        </p:txBody>
      </p:sp>
    </p:spTree>
    <p:extLst>
      <p:ext uri="{BB962C8B-B14F-4D97-AF65-F5344CB8AC3E}">
        <p14:creationId xmlns:p14="http://schemas.microsoft.com/office/powerpoint/2010/main" val="425110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fade">
                                      <p:cBhvr>
                                        <p:cTn id="10" dur="500"/>
                                        <p:tgtEl>
                                          <p:spTgt spid="2">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fade">
                                      <p:cBhvr>
                                        <p:cTn id="13" dur="500"/>
                                        <p:tgtEl>
                                          <p:spTgt spid="2">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5" end="5"/>
                                            </p:txEl>
                                          </p:spTgt>
                                        </p:tgtEl>
                                        <p:attrNameLst>
                                          <p:attrName>style.visibility</p:attrName>
                                        </p:attrNameLst>
                                      </p:cBhvr>
                                      <p:to>
                                        <p:strVal val="visible"/>
                                      </p:to>
                                    </p:set>
                                    <p:animEffect transition="in" filter="fade">
                                      <p:cBhvr>
                                        <p:cTn id="16" dur="500"/>
                                        <p:tgtEl>
                                          <p:spTgt spid="2">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animEffect transition="in" filter="fade">
                                      <p:cBhvr>
                                        <p:cTn id="21" dur="1000"/>
                                        <p:tgtEl>
                                          <p:spTgt spid="2">
                                            <p:txEl>
                                              <p:pRg st="7" end="7"/>
                                            </p:txEl>
                                          </p:spTgt>
                                        </p:tgtEl>
                                      </p:cBhvr>
                                    </p:animEffect>
                                    <p:anim calcmode="lin" valueType="num">
                                      <p:cBhvr>
                                        <p:cTn id="22"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7" end="7"/>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
                                            <p:txEl>
                                              <p:pRg st="8" end="8"/>
                                            </p:txEl>
                                          </p:spTgt>
                                        </p:tgtEl>
                                        <p:attrNameLst>
                                          <p:attrName>style.visibility</p:attrName>
                                        </p:attrNameLst>
                                      </p:cBhvr>
                                      <p:to>
                                        <p:strVal val="visible"/>
                                      </p:to>
                                    </p:set>
                                    <p:animEffect transition="in" filter="fade">
                                      <p:cBhvr>
                                        <p:cTn id="26" dur="1000"/>
                                        <p:tgtEl>
                                          <p:spTgt spid="2">
                                            <p:txEl>
                                              <p:pRg st="8" end="8"/>
                                            </p:txEl>
                                          </p:spTgt>
                                        </p:tgtEl>
                                      </p:cBhvr>
                                    </p:animEffect>
                                    <p:anim calcmode="lin" valueType="num">
                                      <p:cBhvr>
                                        <p:cTn id="27"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8" end="8"/>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animEffect transition="in" filter="fade">
                                      <p:cBhvr>
                                        <p:cTn id="31" dur="1000"/>
                                        <p:tgtEl>
                                          <p:spTgt spid="2">
                                            <p:txEl>
                                              <p:pRg st="9" end="9"/>
                                            </p:txEl>
                                          </p:spTgt>
                                        </p:tgtEl>
                                      </p:cBhvr>
                                    </p:animEffect>
                                    <p:anim calcmode="lin" valueType="num">
                                      <p:cBhvr>
                                        <p:cTn id="32"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pic>
        <p:nvPicPr>
          <p:cNvPr id="3" name="Picture 2" descr="Graphical user interface, application&#10;&#10;Description automatically generated">
            <a:extLst>
              <a:ext uri="{FF2B5EF4-FFF2-40B4-BE49-F238E27FC236}">
                <a16:creationId xmlns:a16="http://schemas.microsoft.com/office/drawing/2014/main" id="{A217B62D-C795-4E85-8593-45DE1A92472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518" r="833" b="7037"/>
          <a:stretch/>
        </p:blipFill>
        <p:spPr>
          <a:xfrm>
            <a:off x="-8112" y="-76200"/>
            <a:ext cx="7612070" cy="3646118"/>
          </a:xfrm>
          <a:prstGeom prst="rect">
            <a:avLst/>
          </a:prstGeom>
        </p:spPr>
      </p:pic>
      <p:pic>
        <p:nvPicPr>
          <p:cNvPr id="6" name="Picture 5" descr="Graphical user interface, text, Word&#10;&#10;Description automatically generated">
            <a:extLst>
              <a:ext uri="{FF2B5EF4-FFF2-40B4-BE49-F238E27FC236}">
                <a16:creationId xmlns:a16="http://schemas.microsoft.com/office/drawing/2014/main" id="{454594C1-AB11-425D-8BF3-1F81E7C3C65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14" t="9768" r="1299" b="6183"/>
          <a:stretch/>
        </p:blipFill>
        <p:spPr>
          <a:xfrm>
            <a:off x="1540043" y="3505200"/>
            <a:ext cx="7603957" cy="3657600"/>
          </a:xfrm>
          <a:prstGeom prst="rect">
            <a:avLst/>
          </a:prstGeom>
        </p:spPr>
      </p:pic>
    </p:spTree>
    <p:extLst>
      <p:ext uri="{BB962C8B-B14F-4D97-AF65-F5344CB8AC3E}">
        <p14:creationId xmlns:p14="http://schemas.microsoft.com/office/powerpoint/2010/main" val="2505018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pic>
        <p:nvPicPr>
          <p:cNvPr id="5" name="Picture 4" descr="A picture containing grass, sky, outdoor, person&#10;&#10;Description automatically generated">
            <a:extLst>
              <a:ext uri="{FF2B5EF4-FFF2-40B4-BE49-F238E27FC236}">
                <a16:creationId xmlns:a16="http://schemas.microsoft.com/office/drawing/2014/main" id="{AB2A84F3-8B2F-466A-B949-02899410D5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209" y="2117942"/>
            <a:ext cx="3557991" cy="4816258"/>
          </a:xfrm>
          <a:prstGeom prst="rect">
            <a:avLst/>
          </a:prstGeom>
        </p:spPr>
      </p:pic>
      <p:pic>
        <p:nvPicPr>
          <p:cNvPr id="4" name="Picture 3" descr="A group of people sitting on a bench next to a body of water&#10;&#10;Description automatically generated with medium confidence">
            <a:extLst>
              <a:ext uri="{FF2B5EF4-FFF2-40B4-BE49-F238E27FC236}">
                <a16:creationId xmlns:a16="http://schemas.microsoft.com/office/drawing/2014/main" id="{26203824-9355-498A-BD57-BF6FAC6266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5082435" y="185185"/>
            <a:ext cx="4114800" cy="3086100"/>
          </a:xfrm>
          <a:prstGeom prst="rect">
            <a:avLst/>
          </a:prstGeom>
        </p:spPr>
      </p:pic>
      <p:pic>
        <p:nvPicPr>
          <p:cNvPr id="10" name="Picture 9" descr="A picture containing tree, outdoor, person, plant&#10;&#10;Description automatically generated">
            <a:extLst>
              <a:ext uri="{FF2B5EF4-FFF2-40B4-BE49-F238E27FC236}">
                <a16:creationId xmlns:a16="http://schemas.microsoft.com/office/drawing/2014/main" id="{85830F95-4CAE-4D94-83C8-52F09FD1876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2400" y="3393414"/>
            <a:ext cx="5181600" cy="3449335"/>
          </a:xfrm>
          <a:prstGeom prst="rect">
            <a:avLst/>
          </a:prstGeom>
        </p:spPr>
      </p:pic>
      <p:pic>
        <p:nvPicPr>
          <p:cNvPr id="13" name="Picture 12" descr="A picture containing tree, outdoor, grass, sky&#10;&#10;Description automatically generated">
            <a:extLst>
              <a:ext uri="{FF2B5EF4-FFF2-40B4-BE49-F238E27FC236}">
                <a16:creationId xmlns:a16="http://schemas.microsoft.com/office/drawing/2014/main" id="{4A3FAA46-3A20-4401-B73B-75E42FD4C48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666" y="114436"/>
            <a:ext cx="4979148" cy="3314564"/>
          </a:xfrm>
          <a:prstGeom prst="rect">
            <a:avLst/>
          </a:prstGeom>
        </p:spPr>
      </p:pic>
    </p:spTree>
    <p:extLst>
      <p:ext uri="{BB962C8B-B14F-4D97-AF65-F5344CB8AC3E}">
        <p14:creationId xmlns:p14="http://schemas.microsoft.com/office/powerpoint/2010/main" val="3970474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688931"/>
            <a:ext cx="9144000" cy="6858000"/>
          </a:xfrm>
          <a:prstGeom prst="rect">
            <a:avLst/>
          </a:prstGeom>
          <a:noFill/>
        </p:spPr>
      </p:pic>
      <p:pic>
        <p:nvPicPr>
          <p:cNvPr id="7" name="Picture 6" descr="Graphical user interface, application&#10;&#10;Description automatically generated">
            <a:extLst>
              <a:ext uri="{FF2B5EF4-FFF2-40B4-BE49-F238E27FC236}">
                <a16:creationId xmlns:a16="http://schemas.microsoft.com/office/drawing/2014/main" id="{1F1B9B98-6B6A-45D8-A286-745AB42C93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05000" y="-167504"/>
            <a:ext cx="7954433" cy="4474369"/>
          </a:xfrm>
          <a:prstGeom prst="rect">
            <a:avLst/>
          </a:prstGeom>
        </p:spPr>
      </p:pic>
      <p:pic>
        <p:nvPicPr>
          <p:cNvPr id="4" name="Picture 3" descr="A person doing a flip on a skateboard&#10;&#10;Description automatically generated with medium confidence">
            <a:extLst>
              <a:ext uri="{FF2B5EF4-FFF2-40B4-BE49-F238E27FC236}">
                <a16:creationId xmlns:a16="http://schemas.microsoft.com/office/drawing/2014/main" id="{E63ED4FD-E03C-4A9C-B0D9-709D5F20DC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4369206" y="3429000"/>
            <a:ext cx="4622800" cy="3467100"/>
          </a:xfrm>
          <a:prstGeom prst="rect">
            <a:avLst/>
          </a:prstGeom>
        </p:spPr>
      </p:pic>
    </p:spTree>
    <p:extLst>
      <p:ext uri="{BB962C8B-B14F-4D97-AF65-F5344CB8AC3E}">
        <p14:creationId xmlns:p14="http://schemas.microsoft.com/office/powerpoint/2010/main" val="512552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sp>
        <p:nvSpPr>
          <p:cNvPr id="2" name="TextBox 1">
            <a:extLst>
              <a:ext uri="{FF2B5EF4-FFF2-40B4-BE49-F238E27FC236}">
                <a16:creationId xmlns:a16="http://schemas.microsoft.com/office/drawing/2014/main" id="{F8E8A1D2-5E44-4C72-9238-C0A604C7275C}"/>
              </a:ext>
            </a:extLst>
          </p:cNvPr>
          <p:cNvSpPr txBox="1"/>
          <p:nvPr/>
        </p:nvSpPr>
        <p:spPr>
          <a:xfrm>
            <a:off x="685800" y="228601"/>
            <a:ext cx="8458200" cy="7571303"/>
          </a:xfrm>
          <a:prstGeom prst="rect">
            <a:avLst/>
          </a:prstGeom>
          <a:noFill/>
        </p:spPr>
        <p:txBody>
          <a:bodyPr wrap="square" rtlCol="0">
            <a:spAutoFit/>
          </a:bodyPr>
          <a:lstStyle/>
          <a:p>
            <a:pPr algn="l">
              <a:buFont typeface="Arial" panose="020B0604020202020204" pitchFamily="34" charset="0"/>
              <a:buChar char="•"/>
            </a:pPr>
            <a:endParaRPr lang="en-US" b="0" i="0" dirty="0">
              <a:solidFill>
                <a:srgbClr val="222222"/>
              </a:solidFill>
              <a:effectLst/>
              <a:latin typeface="Arial" panose="020B0604020202020204" pitchFamily="34" charset="0"/>
            </a:endParaRPr>
          </a:p>
          <a:p>
            <a:pPr algn="l"/>
            <a:r>
              <a:rPr lang="en-US" u="sng" dirty="0">
                <a:solidFill>
                  <a:srgbClr val="222222"/>
                </a:solidFill>
                <a:latin typeface="Comic Sans MS" panose="030F0702030302020204" pitchFamily="66" charset="0"/>
              </a:rPr>
              <a:t>Challenges </a:t>
            </a:r>
          </a:p>
          <a:p>
            <a:pPr algn="l"/>
            <a:r>
              <a:rPr lang="en-US" dirty="0">
                <a:solidFill>
                  <a:srgbClr val="222222"/>
                </a:solidFill>
                <a:latin typeface="Comic Sans MS" panose="030F0702030302020204" pitchFamily="66" charset="0"/>
              </a:rPr>
              <a:t>-Finding people who can develop and teach an online course</a:t>
            </a:r>
          </a:p>
          <a:p>
            <a:pPr algn="l"/>
            <a:r>
              <a:rPr lang="en-US" dirty="0">
                <a:solidFill>
                  <a:srgbClr val="222222"/>
                </a:solidFill>
                <a:latin typeface="Comic Sans MS" panose="030F0702030302020204" pitchFamily="66" charset="0"/>
              </a:rPr>
              <a:t>-Learning curve for students who have never taken an online course</a:t>
            </a:r>
          </a:p>
          <a:p>
            <a:r>
              <a:rPr lang="en-US" dirty="0">
                <a:solidFill>
                  <a:srgbClr val="222222"/>
                </a:solidFill>
                <a:latin typeface="Comic Sans MS" panose="030F0702030302020204" pitchFamily="66" charset="0"/>
              </a:rPr>
              <a:t>-</a:t>
            </a:r>
            <a:r>
              <a:rPr lang="en-US" sz="1800" b="0" i="0" dirty="0">
                <a:solidFill>
                  <a:srgbClr val="222222"/>
                </a:solidFill>
                <a:effectLst/>
                <a:latin typeface="Comic Sans MS" panose="030F0702030302020204" pitchFamily="66" charset="0"/>
              </a:rPr>
              <a:t>Need some form of an LMS </a:t>
            </a:r>
          </a:p>
          <a:p>
            <a:r>
              <a:rPr lang="en-US" dirty="0">
                <a:solidFill>
                  <a:srgbClr val="222222"/>
                </a:solidFill>
                <a:latin typeface="Comic Sans MS" panose="030F0702030302020204" pitchFamily="66" charset="0"/>
              </a:rPr>
              <a:t>-Sending students physical materials</a:t>
            </a:r>
          </a:p>
          <a:p>
            <a:pPr algn="l"/>
            <a:r>
              <a:rPr lang="en-US" dirty="0">
                <a:solidFill>
                  <a:srgbClr val="222222"/>
                </a:solidFill>
                <a:latin typeface="Comic Sans MS" panose="030F0702030302020204" pitchFamily="66" charset="0"/>
              </a:rPr>
              <a:t>-Internet access may be limited, need a computer/smart phone</a:t>
            </a:r>
          </a:p>
          <a:p>
            <a:pPr algn="l"/>
            <a:endParaRPr lang="en-US" dirty="0">
              <a:solidFill>
                <a:srgbClr val="222222"/>
              </a:solidFill>
              <a:latin typeface="Comic Sans MS" panose="030F0702030302020204" pitchFamily="66" charset="0"/>
            </a:endParaRPr>
          </a:p>
          <a:p>
            <a:pPr algn="l"/>
            <a:r>
              <a:rPr lang="en-US" u="sng" dirty="0">
                <a:solidFill>
                  <a:srgbClr val="222222"/>
                </a:solidFill>
                <a:latin typeface="Comic Sans MS" panose="030F0702030302020204" pitchFamily="66" charset="0"/>
              </a:rPr>
              <a:t>Pros</a:t>
            </a:r>
          </a:p>
          <a:p>
            <a:pPr algn="l"/>
            <a:r>
              <a:rPr lang="en-US" dirty="0">
                <a:solidFill>
                  <a:srgbClr val="222222"/>
                </a:solidFill>
                <a:latin typeface="Comic Sans MS" panose="030F0702030302020204" pitchFamily="66" charset="0"/>
              </a:rPr>
              <a:t>-Increased accessibility and flexible “at your own pace” time</a:t>
            </a:r>
          </a:p>
          <a:p>
            <a:pPr algn="l"/>
            <a:r>
              <a:rPr lang="en-US" dirty="0">
                <a:solidFill>
                  <a:srgbClr val="222222"/>
                </a:solidFill>
                <a:latin typeface="Comic Sans MS" panose="030F0702030302020204" pitchFamily="66" charset="0"/>
              </a:rPr>
              <a:t>-Less expensive overall</a:t>
            </a:r>
          </a:p>
          <a:p>
            <a:pPr algn="l"/>
            <a:r>
              <a:rPr lang="en-US" dirty="0">
                <a:solidFill>
                  <a:srgbClr val="222222"/>
                </a:solidFill>
                <a:latin typeface="Comic Sans MS" panose="030F0702030302020204" pitchFamily="66" charset="0"/>
              </a:rPr>
              <a:t>-More diverse instructor pool, able to switch out Units/material easily</a:t>
            </a:r>
          </a:p>
          <a:p>
            <a:pPr algn="l"/>
            <a:r>
              <a:rPr lang="en-US" dirty="0">
                <a:solidFill>
                  <a:srgbClr val="222222"/>
                </a:solidFill>
                <a:latin typeface="Comic Sans MS" panose="030F0702030302020204" pitchFamily="66" charset="0"/>
              </a:rPr>
              <a:t>-Less on-site logistics</a:t>
            </a:r>
          </a:p>
          <a:p>
            <a:pPr algn="l"/>
            <a:r>
              <a:rPr lang="en-US" dirty="0">
                <a:solidFill>
                  <a:srgbClr val="222222"/>
                </a:solidFill>
                <a:latin typeface="Comic Sans MS" panose="030F0702030302020204" pitchFamily="66" charset="0"/>
              </a:rPr>
              <a:t>-Increase in student diversity</a:t>
            </a:r>
          </a:p>
          <a:p>
            <a:pPr algn="l"/>
            <a:endParaRPr lang="en-US" dirty="0">
              <a:solidFill>
                <a:srgbClr val="222222"/>
              </a:solidFill>
              <a:latin typeface="Comic Sans MS" panose="030F0702030302020204" pitchFamily="66" charset="0"/>
            </a:endParaRPr>
          </a:p>
          <a:p>
            <a:pPr algn="l"/>
            <a:r>
              <a:rPr lang="en-US" u="sng" dirty="0">
                <a:solidFill>
                  <a:srgbClr val="222222"/>
                </a:solidFill>
                <a:latin typeface="Comic Sans MS" panose="030F0702030302020204" pitchFamily="66" charset="0"/>
              </a:rPr>
              <a:t>Cons</a:t>
            </a:r>
          </a:p>
          <a:p>
            <a:pPr algn="l"/>
            <a:r>
              <a:rPr lang="en-US" dirty="0">
                <a:solidFill>
                  <a:srgbClr val="222222"/>
                </a:solidFill>
                <a:latin typeface="Comic Sans MS" panose="030F0702030302020204" pitchFamily="66" charset="0"/>
              </a:rPr>
              <a:t>-Some students prefer face-to-face training</a:t>
            </a:r>
          </a:p>
          <a:p>
            <a:pPr algn="l"/>
            <a:r>
              <a:rPr lang="en-US" dirty="0">
                <a:solidFill>
                  <a:srgbClr val="222222"/>
                </a:solidFill>
                <a:latin typeface="Comic Sans MS" panose="030F0702030302020204" pitchFamily="66" charset="0"/>
              </a:rPr>
              <a:t>-Inexperienced students may be intimidated by platform</a:t>
            </a:r>
          </a:p>
          <a:p>
            <a:pPr algn="l"/>
            <a:r>
              <a:rPr lang="en-US" dirty="0">
                <a:solidFill>
                  <a:srgbClr val="222222"/>
                </a:solidFill>
                <a:latin typeface="Comic Sans MS" panose="030F0702030302020204" pitchFamily="66" charset="0"/>
              </a:rPr>
              <a:t>-Are they paying attention? </a:t>
            </a:r>
          </a:p>
          <a:p>
            <a:pPr algn="l"/>
            <a:endParaRPr lang="en-US" dirty="0">
              <a:solidFill>
                <a:srgbClr val="222222"/>
              </a:solidFill>
              <a:latin typeface="Comic Sans MS" panose="030F0702030302020204" pitchFamily="66" charset="0"/>
            </a:endParaRPr>
          </a:p>
          <a:p>
            <a:pPr algn="l"/>
            <a:r>
              <a:rPr lang="en-US" u="sng" dirty="0">
                <a:solidFill>
                  <a:srgbClr val="222222"/>
                </a:solidFill>
                <a:latin typeface="Comic Sans MS" panose="030F0702030302020204" pitchFamily="66" charset="0"/>
              </a:rPr>
              <a:t>Lessons Learned</a:t>
            </a:r>
          </a:p>
          <a:p>
            <a:pPr algn="l"/>
            <a:r>
              <a:rPr lang="en-US" dirty="0">
                <a:solidFill>
                  <a:srgbClr val="222222"/>
                </a:solidFill>
                <a:latin typeface="Comic Sans MS" panose="030F0702030302020204" pitchFamily="66" charset="0"/>
              </a:rPr>
              <a:t>-Increase the amount of synchronous office hours</a:t>
            </a:r>
          </a:p>
          <a:p>
            <a:pPr algn="l"/>
            <a:r>
              <a:rPr lang="en-US" dirty="0">
                <a:solidFill>
                  <a:srgbClr val="222222"/>
                </a:solidFill>
                <a:latin typeface="Comic Sans MS" panose="030F0702030302020204" pitchFamily="66" charset="0"/>
              </a:rPr>
              <a:t>-Be sure to craft testing methods to learning objectives </a:t>
            </a:r>
          </a:p>
          <a:p>
            <a:pPr algn="l"/>
            <a:endParaRPr lang="en-US" dirty="0">
              <a:solidFill>
                <a:srgbClr val="222222"/>
              </a:solidFill>
              <a:latin typeface="Comic Sans MS" panose="030F0702030302020204" pitchFamily="66" charset="0"/>
            </a:endParaRPr>
          </a:p>
          <a:p>
            <a:pPr algn="l"/>
            <a:endParaRPr lang="en-US" sz="1800" b="0" i="0" dirty="0">
              <a:solidFill>
                <a:srgbClr val="222222"/>
              </a:solidFill>
              <a:effectLst/>
              <a:latin typeface="Comic Sans MS" panose="030F0702030302020204" pitchFamily="66" charset="0"/>
            </a:endParaRPr>
          </a:p>
          <a:p>
            <a:pPr algn="l"/>
            <a:endParaRPr lang="en-US" dirty="0">
              <a:solidFill>
                <a:srgbClr val="222222"/>
              </a:solidFill>
              <a:latin typeface="arial, sans-serif"/>
            </a:endParaRPr>
          </a:p>
        </p:txBody>
      </p:sp>
    </p:spTree>
    <p:extLst>
      <p:ext uri="{BB962C8B-B14F-4D97-AF65-F5344CB8AC3E}">
        <p14:creationId xmlns:p14="http://schemas.microsoft.com/office/powerpoint/2010/main" val="1016691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00"/>
                                        <p:tgtEl>
                                          <p:spTgt spid="2">
                                            <p:txEl>
                                              <p:pRg st="2" end="2"/>
                                            </p:txEl>
                                          </p:spTgt>
                                        </p:tgtEl>
                                      </p:cBhvr>
                                    </p:animEffect>
                                    <p:anim calcmode="lin" valueType="num">
                                      <p:cBhvr>
                                        <p:cTn id="1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1000"/>
                                        <p:tgtEl>
                                          <p:spTgt spid="2">
                                            <p:txEl>
                                              <p:pRg st="3" end="3"/>
                                            </p:txEl>
                                          </p:spTgt>
                                        </p:tgtEl>
                                      </p:cBhvr>
                                    </p:animEffect>
                                    <p:anim calcmode="lin" valueType="num">
                                      <p:cBhvr>
                                        <p:cTn id="1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1000"/>
                                        <p:tgtEl>
                                          <p:spTgt spid="2">
                                            <p:txEl>
                                              <p:pRg st="4" end="4"/>
                                            </p:txEl>
                                          </p:spTgt>
                                        </p:tgtEl>
                                      </p:cBhvr>
                                    </p:animEffect>
                                    <p:anim calcmode="lin" valueType="num">
                                      <p:cBhvr>
                                        <p:cTn id="2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1000"/>
                                        <p:tgtEl>
                                          <p:spTgt spid="2">
                                            <p:txEl>
                                              <p:pRg st="5" end="5"/>
                                            </p:txEl>
                                          </p:spTgt>
                                        </p:tgtEl>
                                      </p:cBhvr>
                                    </p:animEffect>
                                    <p:anim calcmode="lin" valueType="num">
                                      <p:cBhvr>
                                        <p:cTn id="2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fade">
                                      <p:cBhvr>
                                        <p:cTn id="32" dur="1000"/>
                                        <p:tgtEl>
                                          <p:spTgt spid="2">
                                            <p:txEl>
                                              <p:pRg st="6" end="6"/>
                                            </p:txEl>
                                          </p:spTgt>
                                        </p:tgtEl>
                                      </p:cBhvr>
                                    </p:animEffect>
                                    <p:anim calcmode="lin" valueType="num">
                                      <p:cBhvr>
                                        <p:cTn id="3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Effect transition="in" filter="fade">
                                      <p:cBhvr>
                                        <p:cTn id="39" dur="500"/>
                                        <p:tgtEl>
                                          <p:spTgt spid="2">
                                            <p:txEl>
                                              <p:pRg st="8" end="8"/>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500"/>
                                        <p:tgtEl>
                                          <p:spTgt spid="2">
                                            <p:txEl>
                                              <p:pRg st="9" end="9"/>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2">
                                            <p:txEl>
                                              <p:pRg st="10" end="10"/>
                                            </p:txEl>
                                          </p:spTgt>
                                        </p:tgtEl>
                                        <p:attrNameLst>
                                          <p:attrName>style.visibility</p:attrName>
                                        </p:attrNameLst>
                                      </p:cBhvr>
                                      <p:to>
                                        <p:strVal val="visible"/>
                                      </p:to>
                                    </p:set>
                                    <p:animEffect transition="in" filter="fade">
                                      <p:cBhvr>
                                        <p:cTn id="45" dur="500"/>
                                        <p:tgtEl>
                                          <p:spTgt spid="2">
                                            <p:txEl>
                                              <p:pRg st="10" end="10"/>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2">
                                            <p:txEl>
                                              <p:pRg st="11" end="11"/>
                                            </p:txEl>
                                          </p:spTgt>
                                        </p:tgtEl>
                                        <p:attrNameLst>
                                          <p:attrName>style.visibility</p:attrName>
                                        </p:attrNameLst>
                                      </p:cBhvr>
                                      <p:to>
                                        <p:strVal val="visible"/>
                                      </p:to>
                                    </p:set>
                                    <p:animEffect transition="in" filter="fade">
                                      <p:cBhvr>
                                        <p:cTn id="48" dur="500"/>
                                        <p:tgtEl>
                                          <p:spTgt spid="2">
                                            <p:txEl>
                                              <p:pRg st="11" end="11"/>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2">
                                            <p:txEl>
                                              <p:pRg st="12" end="12"/>
                                            </p:txEl>
                                          </p:spTgt>
                                        </p:tgtEl>
                                        <p:attrNameLst>
                                          <p:attrName>style.visibility</p:attrName>
                                        </p:attrNameLst>
                                      </p:cBhvr>
                                      <p:to>
                                        <p:strVal val="visible"/>
                                      </p:to>
                                    </p:set>
                                    <p:animEffect transition="in" filter="fade">
                                      <p:cBhvr>
                                        <p:cTn id="51" dur="500"/>
                                        <p:tgtEl>
                                          <p:spTgt spid="2">
                                            <p:txEl>
                                              <p:pRg st="12" end="12"/>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2">
                                            <p:txEl>
                                              <p:pRg st="13" end="13"/>
                                            </p:txEl>
                                          </p:spTgt>
                                        </p:tgtEl>
                                        <p:attrNameLst>
                                          <p:attrName>style.visibility</p:attrName>
                                        </p:attrNameLst>
                                      </p:cBhvr>
                                      <p:to>
                                        <p:strVal val="visible"/>
                                      </p:to>
                                    </p:set>
                                    <p:animEffect transition="in" filter="fade">
                                      <p:cBhvr>
                                        <p:cTn id="54" dur="500"/>
                                        <p:tgtEl>
                                          <p:spTgt spid="2">
                                            <p:txEl>
                                              <p:pRg st="13" end="13"/>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2">
                                            <p:txEl>
                                              <p:pRg st="15" end="15"/>
                                            </p:txEl>
                                          </p:spTgt>
                                        </p:tgtEl>
                                        <p:attrNameLst>
                                          <p:attrName>style.visibility</p:attrName>
                                        </p:attrNameLst>
                                      </p:cBhvr>
                                      <p:to>
                                        <p:strVal val="visible"/>
                                      </p:to>
                                    </p:set>
                                    <p:animEffect transition="in" filter="wipe(down)">
                                      <p:cBhvr>
                                        <p:cTn id="59" dur="500"/>
                                        <p:tgtEl>
                                          <p:spTgt spid="2">
                                            <p:txEl>
                                              <p:pRg st="15" end="15"/>
                                            </p:txEl>
                                          </p:spTgt>
                                        </p:tgtEl>
                                      </p:cBhvr>
                                    </p:animEffect>
                                  </p:childTnLst>
                                </p:cTn>
                              </p:par>
                              <p:par>
                                <p:cTn id="60" presetID="22" presetClass="entr" presetSubtype="4" fill="hold" nodeType="withEffect">
                                  <p:stCondLst>
                                    <p:cond delay="0"/>
                                  </p:stCondLst>
                                  <p:childTnLst>
                                    <p:set>
                                      <p:cBhvr>
                                        <p:cTn id="61" dur="1" fill="hold">
                                          <p:stCondLst>
                                            <p:cond delay="0"/>
                                          </p:stCondLst>
                                        </p:cTn>
                                        <p:tgtEl>
                                          <p:spTgt spid="2">
                                            <p:txEl>
                                              <p:pRg st="16" end="16"/>
                                            </p:txEl>
                                          </p:spTgt>
                                        </p:tgtEl>
                                        <p:attrNameLst>
                                          <p:attrName>style.visibility</p:attrName>
                                        </p:attrNameLst>
                                      </p:cBhvr>
                                      <p:to>
                                        <p:strVal val="visible"/>
                                      </p:to>
                                    </p:set>
                                    <p:animEffect transition="in" filter="wipe(down)">
                                      <p:cBhvr>
                                        <p:cTn id="62" dur="500"/>
                                        <p:tgtEl>
                                          <p:spTgt spid="2">
                                            <p:txEl>
                                              <p:pRg st="16" end="16"/>
                                            </p:txEl>
                                          </p:spTgt>
                                        </p:tgtEl>
                                      </p:cBhvr>
                                    </p:animEffect>
                                  </p:childTnLst>
                                </p:cTn>
                              </p:par>
                              <p:par>
                                <p:cTn id="63" presetID="22" presetClass="entr" presetSubtype="4" fill="hold" nodeType="withEffect">
                                  <p:stCondLst>
                                    <p:cond delay="0"/>
                                  </p:stCondLst>
                                  <p:childTnLst>
                                    <p:set>
                                      <p:cBhvr>
                                        <p:cTn id="64" dur="1" fill="hold">
                                          <p:stCondLst>
                                            <p:cond delay="0"/>
                                          </p:stCondLst>
                                        </p:cTn>
                                        <p:tgtEl>
                                          <p:spTgt spid="2">
                                            <p:txEl>
                                              <p:pRg st="17" end="17"/>
                                            </p:txEl>
                                          </p:spTgt>
                                        </p:tgtEl>
                                        <p:attrNameLst>
                                          <p:attrName>style.visibility</p:attrName>
                                        </p:attrNameLst>
                                      </p:cBhvr>
                                      <p:to>
                                        <p:strVal val="visible"/>
                                      </p:to>
                                    </p:set>
                                    <p:animEffect transition="in" filter="wipe(down)">
                                      <p:cBhvr>
                                        <p:cTn id="65" dur="500"/>
                                        <p:tgtEl>
                                          <p:spTgt spid="2">
                                            <p:txEl>
                                              <p:pRg st="17" end="17"/>
                                            </p:txEl>
                                          </p:spTgt>
                                        </p:tgtEl>
                                      </p:cBhvr>
                                    </p:animEffect>
                                  </p:childTnLst>
                                </p:cTn>
                              </p:par>
                              <p:par>
                                <p:cTn id="66" presetID="22" presetClass="entr" presetSubtype="4" fill="hold" nodeType="withEffect">
                                  <p:stCondLst>
                                    <p:cond delay="0"/>
                                  </p:stCondLst>
                                  <p:childTnLst>
                                    <p:set>
                                      <p:cBhvr>
                                        <p:cTn id="67" dur="1" fill="hold">
                                          <p:stCondLst>
                                            <p:cond delay="0"/>
                                          </p:stCondLst>
                                        </p:cTn>
                                        <p:tgtEl>
                                          <p:spTgt spid="2">
                                            <p:txEl>
                                              <p:pRg st="18" end="18"/>
                                            </p:txEl>
                                          </p:spTgt>
                                        </p:tgtEl>
                                        <p:attrNameLst>
                                          <p:attrName>style.visibility</p:attrName>
                                        </p:attrNameLst>
                                      </p:cBhvr>
                                      <p:to>
                                        <p:strVal val="visible"/>
                                      </p:to>
                                    </p:set>
                                    <p:animEffect transition="in" filter="wipe(down)">
                                      <p:cBhvr>
                                        <p:cTn id="68" dur="500"/>
                                        <p:tgtEl>
                                          <p:spTgt spid="2">
                                            <p:txEl>
                                              <p:pRg st="18" end="18"/>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
                                            <p:txEl>
                                              <p:pRg st="20" end="20"/>
                                            </p:txEl>
                                          </p:spTgt>
                                        </p:tgtEl>
                                        <p:attrNameLst>
                                          <p:attrName>style.visibility</p:attrName>
                                        </p:attrNameLst>
                                      </p:cBhvr>
                                      <p:to>
                                        <p:strVal val="visible"/>
                                      </p:to>
                                    </p:set>
                                    <p:anim calcmode="lin" valueType="num">
                                      <p:cBhvr additive="base">
                                        <p:cTn id="73" dur="500" fill="hold"/>
                                        <p:tgtEl>
                                          <p:spTgt spid="2">
                                            <p:txEl>
                                              <p:pRg st="20" end="2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2">
                                            <p:txEl>
                                              <p:pRg st="20" end="20"/>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2">
                                            <p:txEl>
                                              <p:pRg st="21" end="21"/>
                                            </p:txEl>
                                          </p:spTgt>
                                        </p:tgtEl>
                                        <p:attrNameLst>
                                          <p:attrName>style.visibility</p:attrName>
                                        </p:attrNameLst>
                                      </p:cBhvr>
                                      <p:to>
                                        <p:strVal val="visible"/>
                                      </p:to>
                                    </p:set>
                                    <p:anim calcmode="lin" valueType="num">
                                      <p:cBhvr additive="base">
                                        <p:cTn id="77" dur="500" fill="hold"/>
                                        <p:tgtEl>
                                          <p:spTgt spid="2">
                                            <p:txEl>
                                              <p:pRg st="21" end="21"/>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2">
                                            <p:txEl>
                                              <p:pRg st="21" end="21"/>
                                            </p:txEl>
                                          </p:spTgt>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2">
                                            <p:txEl>
                                              <p:pRg st="22" end="22"/>
                                            </p:txEl>
                                          </p:spTgt>
                                        </p:tgtEl>
                                        <p:attrNameLst>
                                          <p:attrName>style.visibility</p:attrName>
                                        </p:attrNameLst>
                                      </p:cBhvr>
                                      <p:to>
                                        <p:strVal val="visible"/>
                                      </p:to>
                                    </p:set>
                                    <p:anim calcmode="lin" valueType="num">
                                      <p:cBhvr additive="base">
                                        <p:cTn id="81" dur="500" fill="hold"/>
                                        <p:tgtEl>
                                          <p:spTgt spid="2">
                                            <p:txEl>
                                              <p:pRg st="22" end="22"/>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2">
                                            <p:txEl>
                                              <p:pRg st="22" end="2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Fire in Florida</a:t>
            </a:r>
          </a:p>
        </p:txBody>
      </p:sp>
      <p:sp>
        <p:nvSpPr>
          <p:cNvPr id="2051" name="Rectangle 3"/>
          <p:cNvSpPr>
            <a:spLocks noGrp="1" noChangeArrowheads="1"/>
          </p:cNvSpPr>
          <p:nvPr>
            <p:ph type="subTitle" idx="1"/>
          </p:nvPr>
        </p:nvSpPr>
        <p:spPr/>
        <p:txBody>
          <a:bodyPr/>
          <a:lstStyle/>
          <a:p>
            <a:endParaRPr lang="en-US"/>
          </a:p>
        </p:txBody>
      </p:sp>
      <p:pic>
        <p:nvPicPr>
          <p:cNvPr id="2052" name="Picture 4" descr="5 DWP Flatwoods"/>
          <p:cNvPicPr>
            <a:picLocks noChangeAspect="1" noChangeArrowheads="1"/>
          </p:cNvPicPr>
          <p:nvPr/>
        </p:nvPicPr>
        <p:blipFill>
          <a:blip r:embed="rId3" cstate="print">
            <a:lum bright="70000" contrast="-70000"/>
          </a:blip>
          <a:srcRect/>
          <a:stretch>
            <a:fillRect/>
          </a:stretch>
        </p:blipFill>
        <p:spPr bwMode="auto">
          <a:xfrm>
            <a:off x="0" y="0"/>
            <a:ext cx="9144000" cy="6858000"/>
          </a:xfrm>
          <a:prstGeom prst="rect">
            <a:avLst/>
          </a:prstGeom>
          <a:noFill/>
        </p:spPr>
      </p:pic>
      <p:sp>
        <p:nvSpPr>
          <p:cNvPr id="2" name="TextBox 1">
            <a:extLst>
              <a:ext uri="{FF2B5EF4-FFF2-40B4-BE49-F238E27FC236}">
                <a16:creationId xmlns:a16="http://schemas.microsoft.com/office/drawing/2014/main" id="{F8E8A1D2-5E44-4C72-9238-C0A604C7275C}"/>
              </a:ext>
            </a:extLst>
          </p:cNvPr>
          <p:cNvSpPr txBox="1"/>
          <p:nvPr/>
        </p:nvSpPr>
        <p:spPr>
          <a:xfrm>
            <a:off x="228600" y="76200"/>
            <a:ext cx="8915400" cy="4062651"/>
          </a:xfrm>
          <a:prstGeom prst="rect">
            <a:avLst/>
          </a:prstGeom>
          <a:noFill/>
        </p:spPr>
        <p:txBody>
          <a:bodyPr wrap="square" rtlCol="0">
            <a:spAutoFit/>
          </a:bodyPr>
          <a:lstStyle/>
          <a:p>
            <a:pPr algn="l">
              <a:buFont typeface="Arial" panose="020B0604020202020204" pitchFamily="34" charset="0"/>
              <a:buChar char="•"/>
            </a:pPr>
            <a:endParaRPr lang="en-US" b="0" i="0" dirty="0">
              <a:solidFill>
                <a:srgbClr val="222222"/>
              </a:solidFill>
              <a:effectLst/>
              <a:latin typeface="Arial" panose="020B0604020202020204" pitchFamily="34" charset="0"/>
            </a:endParaRPr>
          </a:p>
          <a:p>
            <a:pPr algn="l"/>
            <a:r>
              <a:rPr lang="en-US" sz="2000" u="sng" dirty="0">
                <a:solidFill>
                  <a:srgbClr val="222222"/>
                </a:solidFill>
                <a:latin typeface="Comic Sans MS" panose="030F0702030302020204" pitchFamily="66" charset="0"/>
              </a:rPr>
              <a:t>The Future of Hybrid Fire Training</a:t>
            </a:r>
          </a:p>
          <a:p>
            <a:pPr algn="l"/>
            <a:r>
              <a:rPr lang="en-US" sz="2000" dirty="0">
                <a:solidFill>
                  <a:srgbClr val="222222"/>
                </a:solidFill>
                <a:latin typeface="Comic Sans MS" panose="030F0702030302020204" pitchFamily="66" charset="0"/>
              </a:rPr>
              <a:t>-Post-course surveys were positive</a:t>
            </a:r>
          </a:p>
          <a:p>
            <a:pPr algn="l"/>
            <a:r>
              <a:rPr lang="en-US" sz="2000" b="0" i="0" dirty="0">
                <a:solidFill>
                  <a:srgbClr val="222222"/>
                </a:solidFill>
                <a:effectLst/>
                <a:latin typeface="Comic Sans MS" panose="030F0702030302020204" pitchFamily="66" charset="0"/>
              </a:rPr>
              <a:t>-Wide-range of possibilities: </a:t>
            </a:r>
            <a:r>
              <a:rPr lang="en-US" sz="2000" dirty="0">
                <a:solidFill>
                  <a:srgbClr val="222222"/>
                </a:solidFill>
                <a:latin typeface="Comic Sans MS" panose="030F0702030302020204" pitchFamily="66" charset="0"/>
              </a:rPr>
              <a:t>integrating hybrid training with Fire Councils, Prescribed Burn Associations for sites and instructors/mentors </a:t>
            </a:r>
          </a:p>
          <a:p>
            <a:r>
              <a:rPr lang="en-US" sz="2000" dirty="0">
                <a:solidFill>
                  <a:srgbClr val="222222"/>
                </a:solidFill>
                <a:latin typeface="Comic Sans MS" panose="030F0702030302020204" pitchFamily="66" charset="0"/>
              </a:rPr>
              <a:t>-H</a:t>
            </a:r>
            <a:r>
              <a:rPr lang="en-US" sz="2000" b="0" i="0" dirty="0">
                <a:solidFill>
                  <a:srgbClr val="222222"/>
                </a:solidFill>
                <a:effectLst/>
                <a:latin typeface="Comic Sans MS" panose="030F0702030302020204" pitchFamily="66" charset="0"/>
              </a:rPr>
              <a:t>igh-tech</a:t>
            </a:r>
            <a:r>
              <a:rPr lang="en-US" sz="2000" dirty="0">
                <a:solidFill>
                  <a:srgbClr val="222222"/>
                </a:solidFill>
                <a:latin typeface="Comic Sans MS" panose="030F0702030302020204" pitchFamily="66" charset="0"/>
              </a:rPr>
              <a:t> sand tables? Also Articulate and H5P</a:t>
            </a:r>
            <a:endParaRPr lang="en-US" sz="2000" b="0" i="0" dirty="0">
              <a:solidFill>
                <a:srgbClr val="222222"/>
              </a:solidFill>
              <a:effectLst/>
              <a:latin typeface="Comic Sans MS" panose="030F0702030302020204" pitchFamily="66" charset="0"/>
            </a:endParaRPr>
          </a:p>
          <a:p>
            <a:r>
              <a:rPr lang="en-US" sz="2000" dirty="0">
                <a:solidFill>
                  <a:srgbClr val="222222"/>
                </a:solidFill>
                <a:latin typeface="Comic Sans MS" panose="030F0702030302020204" pitchFamily="66" charset="0"/>
              </a:rPr>
              <a:t>-Global reach, increase the diversity of languages and sites</a:t>
            </a:r>
            <a:endParaRPr lang="en-US" sz="2000" b="0" i="0" dirty="0">
              <a:solidFill>
                <a:srgbClr val="222222"/>
              </a:solidFill>
              <a:effectLst/>
              <a:latin typeface="Comic Sans MS" panose="030F0702030302020204" pitchFamily="66" charset="0"/>
            </a:endParaRPr>
          </a:p>
          <a:p>
            <a:pPr algn="l"/>
            <a:r>
              <a:rPr lang="en-US" sz="2000" dirty="0">
                <a:solidFill>
                  <a:srgbClr val="222222"/>
                </a:solidFill>
                <a:latin typeface="Comic Sans MS" panose="030F0702030302020204" pitchFamily="66" charset="0"/>
              </a:rPr>
              <a:t>-Partnering with Universities/Extension for “Master Burner” courses</a:t>
            </a:r>
            <a:endParaRPr lang="en-US" sz="2000" b="0" i="0" dirty="0">
              <a:solidFill>
                <a:srgbClr val="222222"/>
              </a:solidFill>
              <a:effectLst/>
              <a:latin typeface="Comic Sans MS" panose="030F0702030302020204" pitchFamily="66" charset="0"/>
            </a:endParaRPr>
          </a:p>
          <a:p>
            <a:pPr algn="l"/>
            <a:r>
              <a:rPr lang="en-US" sz="2000" b="0" i="0" dirty="0">
                <a:solidFill>
                  <a:srgbClr val="222222"/>
                </a:solidFill>
                <a:effectLst/>
                <a:latin typeface="Comic Sans MS" panose="030F0702030302020204" pitchFamily="66" charset="0"/>
              </a:rPr>
              <a:t>-A “virtual hub” of more streamlined fire training accessibility and increased capacity to meet the needs of the future </a:t>
            </a:r>
          </a:p>
          <a:p>
            <a:pPr algn="l"/>
            <a:r>
              <a:rPr lang="en-US" sz="2000" b="0" i="0" dirty="0">
                <a:solidFill>
                  <a:srgbClr val="222222"/>
                </a:solidFill>
                <a:effectLst/>
                <a:latin typeface="Comic Sans MS" panose="030F0702030302020204" pitchFamily="66" charset="0"/>
              </a:rPr>
              <a:t>-Training App</a:t>
            </a:r>
          </a:p>
          <a:p>
            <a:r>
              <a:rPr lang="en-US" sz="2000" b="0" i="0" dirty="0">
                <a:solidFill>
                  <a:srgbClr val="222222"/>
                </a:solidFill>
                <a:effectLst/>
                <a:latin typeface="Comic Sans MS" panose="030F0702030302020204" pitchFamily="66" charset="0"/>
              </a:rPr>
              <a:t>-Collaborations are spring</a:t>
            </a:r>
            <a:r>
              <a:rPr lang="en-US" sz="2000" dirty="0">
                <a:solidFill>
                  <a:srgbClr val="222222"/>
                </a:solidFill>
                <a:latin typeface="Comic Sans MS" panose="030F0702030302020204" pitchFamily="66" charset="0"/>
              </a:rPr>
              <a:t>ing up that did not exist previously </a:t>
            </a:r>
          </a:p>
          <a:p>
            <a:pPr algn="l"/>
            <a:endParaRPr lang="en-US" sz="2000" b="0" i="0" dirty="0">
              <a:solidFill>
                <a:srgbClr val="222222"/>
              </a:solidFill>
              <a:effectLst/>
              <a:latin typeface="Comic Sans MS" panose="030F0702030302020204" pitchFamily="66" charset="0"/>
            </a:endParaRPr>
          </a:p>
        </p:txBody>
      </p:sp>
      <p:pic>
        <p:nvPicPr>
          <p:cNvPr id="7" name="Picture 6" descr="A group of people posing for a photo&#10;&#10;Description automatically generated">
            <a:extLst>
              <a:ext uri="{FF2B5EF4-FFF2-40B4-BE49-F238E27FC236}">
                <a16:creationId xmlns:a16="http://schemas.microsoft.com/office/drawing/2014/main" id="{D1FE48F7-D046-46A1-AF68-ED4FD68021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2500" y="4263451"/>
            <a:ext cx="4191000" cy="2665476"/>
          </a:xfrm>
          <a:prstGeom prst="rect">
            <a:avLst/>
          </a:prstGeom>
        </p:spPr>
      </p:pic>
      <p:pic>
        <p:nvPicPr>
          <p:cNvPr id="8" name="Picture 7">
            <a:extLst>
              <a:ext uri="{FF2B5EF4-FFF2-40B4-BE49-F238E27FC236}">
                <a16:creationId xmlns:a16="http://schemas.microsoft.com/office/drawing/2014/main" id="{53581292-DE2D-4E82-85A3-37F734017E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00" y="4298622"/>
            <a:ext cx="4191000" cy="2787978"/>
          </a:xfrm>
          <a:prstGeom prst="rect">
            <a:avLst/>
          </a:prstGeom>
        </p:spPr>
      </p:pic>
    </p:spTree>
    <p:extLst>
      <p:ext uri="{BB962C8B-B14F-4D97-AF65-F5344CB8AC3E}">
        <p14:creationId xmlns:p14="http://schemas.microsoft.com/office/powerpoint/2010/main" val="2684652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animEffect transition="in" filter="barn(inVertical)">
                                      <p:cBhvr>
                                        <p:cTn id="11" dur="500"/>
                                        <p:tgtEl>
                                          <p:spTgt spid="2">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2">
                                            <p:txEl>
                                              <p:pRg st="4" end="4"/>
                                            </p:txEl>
                                          </p:spTgt>
                                        </p:tgtEl>
                                        <p:attrNameLst>
                                          <p:attrName>style.visibility</p:attrName>
                                        </p:attrNameLst>
                                      </p:cBhvr>
                                      <p:to>
                                        <p:strVal val="visible"/>
                                      </p:to>
                                    </p:set>
                                    <p:animEffect transition="in" filter="wipe(down)">
                                      <p:cBhvr>
                                        <p:cTn id="16" dur="500"/>
                                        <p:tgtEl>
                                          <p:spTgt spid="2">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wipe(down)">
                                      <p:cBhvr>
                                        <p:cTn id="28" dur="500"/>
                                        <p:tgtEl>
                                          <p:spTgt spid="2">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Effect transition="in" filter="barn(inVertical)">
                                      <p:cBhvr>
                                        <p:cTn id="33" dur="500"/>
                                        <p:tgtEl>
                                          <p:spTgt spid="2">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
                                            <p:txEl>
                                              <p:pRg st="8" end="8"/>
                                            </p:txEl>
                                          </p:spTgt>
                                        </p:tgtEl>
                                        <p:attrNameLst>
                                          <p:attrName>style.visibility</p:attrName>
                                        </p:attrNameLst>
                                      </p:cBhvr>
                                      <p:to>
                                        <p:strVal val="visible"/>
                                      </p:to>
                                    </p:set>
                                    <p:anim calcmode="lin" valueType="num">
                                      <p:cBhvr additive="base">
                                        <p:cTn id="38"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1104</TotalTime>
  <Words>1273</Words>
  <Application>Microsoft Office PowerPoint</Application>
  <PresentationFormat>On-screen Show (4:3)</PresentationFormat>
  <Paragraphs>146</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arial, sans-serif</vt:lpstr>
      <vt:lpstr>Bookman Old Style</vt:lpstr>
      <vt:lpstr>Calibri</vt:lpstr>
      <vt:lpstr>Comic Sans MS</vt:lpstr>
      <vt:lpstr>Roboto</vt:lpstr>
      <vt:lpstr>Times New Roman</vt:lpstr>
      <vt:lpstr>Office Theme</vt:lpstr>
      <vt:lpstr>Fire in Florida</vt:lpstr>
      <vt:lpstr>Fire in Florida</vt:lpstr>
      <vt:lpstr>Fire in Florida</vt:lpstr>
      <vt:lpstr>Fire in Florida</vt:lpstr>
      <vt:lpstr>Fire in Florida</vt:lpstr>
      <vt:lpstr>Fire in Florida</vt:lpstr>
      <vt:lpstr>Fire in Florida</vt:lpstr>
      <vt:lpstr>Fire in Florida</vt:lpstr>
      <vt:lpstr>Fire in Florida</vt:lpstr>
      <vt:lpstr>Fire in Florida</vt:lpstr>
      <vt:lpstr>Fire in Florida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Fire in Florida</dc:title>
  <dc:creator>Zachary A. Prusak</dc:creator>
  <cp:lastModifiedBy>Zachary</cp:lastModifiedBy>
  <cp:revision>24</cp:revision>
  <cp:lastPrinted>2021-05-27T21:57:51Z</cp:lastPrinted>
  <dcterms:created xsi:type="dcterms:W3CDTF">2020-09-17T16:55:18Z</dcterms:created>
  <dcterms:modified xsi:type="dcterms:W3CDTF">2021-09-30T17:39:25Z</dcterms:modified>
</cp:coreProperties>
</file>