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2" r:id="rId4"/>
    <p:sldId id="261" r:id="rId5"/>
    <p:sldId id="257" r:id="rId6"/>
    <p:sldId id="266" r:id="rId7"/>
    <p:sldId id="267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C6D12-FAC7-4A12-B9A2-10FF89BB9838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C92ECB-4EA2-416B-AD41-907C32DCD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130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 s classes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92ECB-4EA2-416B-AD41-907C32DCD78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552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Palm Coast Observer Oct 22</a:t>
            </a:r>
            <a:r>
              <a:rPr lang="en-US" baseline="30000" dirty="0"/>
              <a:t>nd</a:t>
            </a:r>
            <a:r>
              <a:rPr lang="en-US" dirty="0"/>
              <a:t>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92ECB-4EA2-416B-AD41-907C32DCD78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51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92ECB-4EA2-416B-AD41-907C32DCD7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57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2" name="Rectangle 70">
            <a:extLst>
              <a:ext uri="{FF2B5EF4-FFF2-40B4-BE49-F238E27FC236}">
                <a16:creationId xmlns:a16="http://schemas.microsoft.com/office/drawing/2014/main" xmlns="" id="{6104E08B-FB60-4434-B4E7-0A7C457D72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6">
            <a:extLst>
              <a:ext uri="{FF2B5EF4-FFF2-40B4-BE49-F238E27FC236}">
                <a16:creationId xmlns:a16="http://schemas.microsoft.com/office/drawing/2014/main" xmlns="" id="{C374E83A-C52E-4001-A061-8E9BFBF3BE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xmlns="" id="{4C1E7081-2810-48E7-83E9-2C86B9521D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0064" r="-2" b="-1666"/>
          <a:stretch/>
        </p:blipFill>
        <p:spPr bwMode="auto">
          <a:xfrm>
            <a:off x="6504536" y="0"/>
            <a:ext cx="5691916" cy="695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A7E11F-9059-499C-B16D-68F4E8B28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8522" y="1480930"/>
            <a:ext cx="5301138" cy="3254321"/>
          </a:xfrm>
        </p:spPr>
        <p:txBody>
          <a:bodyPr>
            <a:normAutofit/>
          </a:bodyPr>
          <a:lstStyle/>
          <a:p>
            <a:pPr algn="l"/>
            <a:r>
              <a:rPr lang="en-US" sz="5600">
                <a:latin typeface="+mn-lt"/>
                <a:cs typeface="Arial" panose="020B0604020202020204" pitchFamily="34" charset="0"/>
              </a:rPr>
              <a:t>FL Burners Value in Western Fire Contracting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016FBC5-27C2-435D-A6D2-611777515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5752" y="4735251"/>
            <a:ext cx="2771678" cy="182903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Avenir Next LT Pro" panose="020B0604020202020204" pitchFamily="34" charset="0"/>
              </a:rPr>
              <a:t>David Hogrefe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Avenir Next LT Pro" panose="020B0604020202020204" pitchFamily="34" charset="0"/>
              </a:rPr>
              <a:t>10-1-2021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0445FA7-2218-4037-A4BF-B4FCA12828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858" r="-1" b="29357"/>
          <a:stretch/>
        </p:blipFill>
        <p:spPr>
          <a:xfrm>
            <a:off x="4037430" y="4845906"/>
            <a:ext cx="2753869" cy="190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817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9ADB86-B5EE-4769-AA23-A0DFC0AC9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621" y="694638"/>
            <a:ext cx="5143501" cy="1662414"/>
          </a:xfrm>
        </p:spPr>
        <p:txBody>
          <a:bodyPr>
            <a:normAutofit fontScale="90000"/>
          </a:bodyPr>
          <a:lstStyle/>
          <a:p>
            <a:r>
              <a:rPr lang="en-US" dirty="0"/>
              <a:t>Minimum Requirements:</a:t>
            </a:r>
            <a:br>
              <a:rPr lang="en-US" dirty="0"/>
            </a:br>
            <a:r>
              <a:rPr lang="en-US" sz="3100" dirty="0"/>
              <a:t>What to do to get ready for 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B0BAEB-9980-45AF-9434-542AF646D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8500" y="2681416"/>
            <a:ext cx="4879208" cy="327248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ICS-100, L-180, S-130, S-190, IS-700</a:t>
            </a:r>
          </a:p>
          <a:p>
            <a:r>
              <a:rPr lang="en-US" dirty="0"/>
              <a:t>Arduous </a:t>
            </a:r>
            <a:r>
              <a:rPr lang="en-US" dirty="0" smtClean="0"/>
              <a:t>pack </a:t>
            </a:r>
            <a:r>
              <a:rPr lang="en-US" dirty="0"/>
              <a:t>test (45lbs 3mi in 45 mins or less)</a:t>
            </a:r>
          </a:p>
          <a:p>
            <a:r>
              <a:rPr lang="en-US" dirty="0"/>
              <a:t>RT-130 annual</a:t>
            </a:r>
          </a:p>
          <a:p>
            <a:r>
              <a:rPr lang="en-US" dirty="0"/>
              <a:t>Proper PPE </a:t>
            </a:r>
          </a:p>
          <a:p>
            <a:r>
              <a:rPr lang="en-US" dirty="0"/>
              <a:t>Fire shelter</a:t>
            </a:r>
          </a:p>
          <a:p>
            <a:r>
              <a:rPr lang="en-US" dirty="0"/>
              <a:t>Radio</a:t>
            </a:r>
          </a:p>
          <a:p>
            <a:r>
              <a:rPr lang="en-US" dirty="0"/>
              <a:t>Bring your task books!</a:t>
            </a:r>
          </a:p>
          <a:p>
            <a:endParaRPr lang="en-US" dirty="0"/>
          </a:p>
        </p:txBody>
      </p:sp>
      <p:pic>
        <p:nvPicPr>
          <p:cNvPr id="3074" name="Picture 2" descr="No photo description available.">
            <a:extLst>
              <a:ext uri="{FF2B5EF4-FFF2-40B4-BE49-F238E27FC236}">
                <a16:creationId xmlns:a16="http://schemas.microsoft.com/office/drawing/2014/main" xmlns="" id="{838E94C8-BC14-45FE-9FDD-974D2A12C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78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74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502CA8-CEC7-406C-90F8-B7165A551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622" y="759940"/>
            <a:ext cx="4876800" cy="1485900"/>
          </a:xfrm>
        </p:spPr>
        <p:txBody>
          <a:bodyPr/>
          <a:lstStyle/>
          <a:p>
            <a:r>
              <a:rPr lang="en-US" dirty="0"/>
              <a:t>What to Bring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55713E-2855-46CB-8965-1F6499085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898" y="1986348"/>
            <a:ext cx="4399004" cy="3581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Where are you going? </a:t>
            </a:r>
          </a:p>
          <a:p>
            <a:pPr>
              <a:spcAft>
                <a:spcPts val="0"/>
              </a:spcAft>
            </a:pPr>
            <a:r>
              <a:rPr lang="en-US" dirty="0"/>
              <a:t>Incident complexity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	--</a:t>
            </a:r>
            <a:r>
              <a:rPr lang="en-US" dirty="0"/>
              <a:t> Type 1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	--</a:t>
            </a:r>
            <a:r>
              <a:rPr lang="en-US" dirty="0"/>
              <a:t> Severity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	--</a:t>
            </a:r>
            <a:r>
              <a:rPr lang="en-US" dirty="0"/>
              <a:t> IA</a:t>
            </a:r>
          </a:p>
          <a:p>
            <a:r>
              <a:rPr lang="en-US" dirty="0"/>
              <a:t>Local weather? </a:t>
            </a:r>
          </a:p>
          <a:p>
            <a:r>
              <a:rPr lang="en-US" dirty="0"/>
              <a:t>Time of year?</a:t>
            </a:r>
          </a:p>
          <a:p>
            <a:r>
              <a:rPr lang="en-US" dirty="0"/>
              <a:t>Driving out? Flying out?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/>
              <a:t>	-- </a:t>
            </a:r>
            <a:r>
              <a:rPr lang="en-US" dirty="0"/>
              <a:t>Gear weight</a:t>
            </a:r>
          </a:p>
          <a:p>
            <a:r>
              <a:rPr lang="en-US" dirty="0"/>
              <a:t>Be ready to camp/spike out</a:t>
            </a:r>
          </a:p>
        </p:txBody>
      </p:sp>
      <p:pic>
        <p:nvPicPr>
          <p:cNvPr id="5122" name="Picture 2" descr="No photo description available.">
            <a:extLst>
              <a:ext uri="{FF2B5EF4-FFF2-40B4-BE49-F238E27FC236}">
                <a16:creationId xmlns:a16="http://schemas.microsoft.com/office/drawing/2014/main" xmlns="" id="{B32B93EA-BE5A-4359-A19D-13626C23E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78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852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713A01-25D9-4232-9C39-2AC3DD293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906" y="290241"/>
            <a:ext cx="10289894" cy="1881459"/>
          </a:xfrm>
        </p:spPr>
        <p:txBody>
          <a:bodyPr/>
          <a:lstStyle/>
          <a:p>
            <a:r>
              <a:rPr lang="en-US" dirty="0"/>
              <a:t>Resource Types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F98336E-4453-477B-B354-85126E72AC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44214" y="1066800"/>
            <a:ext cx="4447786" cy="4953000"/>
          </a:xfrm>
        </p:spPr>
        <p:txBody>
          <a:bodyPr/>
          <a:lstStyle/>
          <a:p>
            <a:r>
              <a:rPr lang="en-US" dirty="0"/>
              <a:t>DOZERS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043AD64-761E-4698-B8C1-C1412403BD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906" y="4646140"/>
            <a:ext cx="7636987" cy="1373659"/>
          </a:xfrm>
        </p:spPr>
        <p:txBody>
          <a:bodyPr/>
          <a:lstStyle/>
          <a:p>
            <a:r>
              <a:rPr lang="en-US" dirty="0"/>
              <a:t>HAND </a:t>
            </a:r>
          </a:p>
          <a:p>
            <a:pPr marL="0" indent="0">
              <a:buNone/>
            </a:pPr>
            <a:r>
              <a:rPr lang="en-US" dirty="0"/>
              <a:t>      CREWS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F5958759-764B-4273-8862-92B54080D3E0}"/>
              </a:ext>
            </a:extLst>
          </p:cNvPr>
          <p:cNvSpPr txBox="1">
            <a:spLocks/>
          </p:cNvSpPr>
          <p:nvPr/>
        </p:nvSpPr>
        <p:spPr>
          <a:xfrm>
            <a:off x="682906" y="1079499"/>
            <a:ext cx="3854370" cy="49403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ENGINES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439E418-1EDE-4865-A83A-3C35AA6545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77"/>
          <a:stretch/>
        </p:blipFill>
        <p:spPr>
          <a:xfrm>
            <a:off x="2122359" y="2981552"/>
            <a:ext cx="5033861" cy="4808010"/>
          </a:xfrm>
          <a:prstGeom prst="rect">
            <a:avLst/>
          </a:prstGeom>
        </p:spPr>
      </p:pic>
      <p:pic>
        <p:nvPicPr>
          <p:cNvPr id="4098" name="Picture 2" descr="No photo description available.">
            <a:extLst>
              <a:ext uri="{FF2B5EF4-FFF2-40B4-BE49-F238E27FC236}">
                <a16:creationId xmlns:a16="http://schemas.microsoft.com/office/drawing/2014/main" xmlns="" id="{A8637F6A-850B-4838-B32B-81DAC064E1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6" t="47777" r="19832" b="24895"/>
          <a:stretch/>
        </p:blipFill>
        <p:spPr bwMode="auto">
          <a:xfrm>
            <a:off x="1739354" y="1472443"/>
            <a:ext cx="5416866" cy="214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o photo description available.">
            <a:extLst>
              <a:ext uri="{FF2B5EF4-FFF2-40B4-BE49-F238E27FC236}">
                <a16:creationId xmlns:a16="http://schemas.microsoft.com/office/drawing/2014/main" xmlns="" id="{D1EB2330-F5B3-4117-9880-9BA7163763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14" b="-1"/>
          <a:stretch/>
        </p:blipFill>
        <p:spPr bwMode="auto">
          <a:xfrm>
            <a:off x="7156220" y="1472443"/>
            <a:ext cx="5416865" cy="453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20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6F743-CF51-4B17-A431-FDE3CBC03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Florida Western Fire Contractors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0F9549-D00D-40EF-AC0B-909F4C7AD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Southeast Forest Resources – Owner Steve </a:t>
            </a:r>
            <a:r>
              <a:rPr lang="en-US" dirty="0" err="1"/>
              <a:t>Guckian</a:t>
            </a:r>
            <a:endParaRPr lang="en-US" dirty="0"/>
          </a:p>
          <a:p>
            <a:r>
              <a:rPr lang="en-US" dirty="0"/>
              <a:t>Wildlands Fire Service – Owner Doug Williams</a:t>
            </a:r>
          </a:p>
          <a:p>
            <a:r>
              <a:rPr lang="en-US" dirty="0"/>
              <a:t>Bird Dog – Owner Carlos </a:t>
            </a:r>
            <a:r>
              <a:rPr lang="en-US" dirty="0" err="1"/>
              <a:t>Guiterrez</a:t>
            </a:r>
            <a:r>
              <a:rPr lang="en-US" dirty="0"/>
              <a:t> </a:t>
            </a:r>
          </a:p>
          <a:p>
            <a:r>
              <a:rPr lang="en-US" dirty="0"/>
              <a:t>Attack One – Owner Kevin Carter</a:t>
            </a:r>
          </a:p>
          <a:p>
            <a:r>
              <a:rPr lang="en-US" dirty="0"/>
              <a:t>Williams Fire – Owner Darryl Williams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963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38F527-B013-499E-8515-A352B6468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03" y="432487"/>
            <a:ext cx="4716224" cy="191503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North Complex Fire </a:t>
            </a:r>
            <a:br>
              <a:rPr lang="en-US" b="1" dirty="0"/>
            </a:br>
            <a:r>
              <a:rPr lang="en-US" b="1" dirty="0"/>
              <a:t>Plumas </a:t>
            </a:r>
            <a:r>
              <a:rPr lang="en-US" b="1" dirty="0" err="1"/>
              <a:t>Nat’l</a:t>
            </a:r>
            <a:r>
              <a:rPr lang="en-US" b="1" dirty="0"/>
              <a:t> Forest</a:t>
            </a:r>
          </a:p>
        </p:txBody>
      </p:sp>
      <p:pic>
        <p:nvPicPr>
          <p:cNvPr id="12" name="Picture Placeholder 11" descr="A group of firefighters standing next to a white truck&#10;&#10;Description automatically generated with medium confidence">
            <a:extLst>
              <a:ext uri="{FF2B5EF4-FFF2-40B4-BE49-F238E27FC236}">
                <a16:creationId xmlns:a16="http://schemas.microsoft.com/office/drawing/2014/main" xmlns="" id="{47FB542F-ACE1-4E70-929C-BB36200065A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22689" r="22689"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7C6CED2-B6F7-4B60-B846-892B9E2E4FFF}"/>
              </a:ext>
            </a:extLst>
          </p:cNvPr>
          <p:cNvSpPr txBox="1"/>
          <p:nvPr/>
        </p:nvSpPr>
        <p:spPr>
          <a:xfrm>
            <a:off x="0" y="2001528"/>
            <a:ext cx="537519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215,000 acres in 24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Organized the clearing of a safety zone before fire front arrival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45mph winds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200ft flame lengths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Sheltered in equipment (Hot inside)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 safety zone for 24hrs; 3 fire fronts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Smoked in at night &amp; blocked in by down trees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Saved the lives of 11 people and millions of dollars in equipment</a:t>
            </a:r>
          </a:p>
          <a:p>
            <a:endParaRPr lang="en-US" sz="2000" dirty="0"/>
          </a:p>
          <a:p>
            <a:r>
              <a:rPr lang="en-US" dirty="0"/>
              <a:t>*Info from Palm Coast Observer Oct 22</a:t>
            </a:r>
            <a:r>
              <a:rPr lang="en-US" baseline="30000" dirty="0"/>
              <a:t>nd</a:t>
            </a:r>
            <a:r>
              <a:rPr lang="en-US" dirty="0"/>
              <a:t> 2020 article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5B111B8-3C79-433C-AA43-FF388D5C8D3F}"/>
              </a:ext>
            </a:extLst>
          </p:cNvPr>
          <p:cNvSpPr txBox="1"/>
          <p:nvPr/>
        </p:nvSpPr>
        <p:spPr>
          <a:xfrm>
            <a:off x="296703" y="1759024"/>
            <a:ext cx="41554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Engine Boss Mike Orlando</a:t>
            </a:r>
          </a:p>
          <a:p>
            <a:pPr algn="ctr"/>
            <a:r>
              <a:rPr lang="en-US" sz="2000" b="1" dirty="0">
                <a:latin typeface="+mj-lt"/>
              </a:rPr>
              <a:t>9/8/2020</a:t>
            </a:r>
          </a:p>
        </p:txBody>
      </p:sp>
    </p:spTree>
    <p:extLst>
      <p:ext uri="{BB962C8B-B14F-4D97-AF65-F5344CB8AC3E}">
        <p14:creationId xmlns:p14="http://schemas.microsoft.com/office/powerpoint/2010/main" val="822999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outdoor, sky, tree, ground&#10;&#10;Description automatically generated">
            <a:extLst>
              <a:ext uri="{FF2B5EF4-FFF2-40B4-BE49-F238E27FC236}">
                <a16:creationId xmlns:a16="http://schemas.microsoft.com/office/drawing/2014/main" xmlns="" id="{2A86D3E7-2ECF-47DF-B08D-9F53F1C80B9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896766" y="0"/>
            <a:ext cx="5143500" cy="6858000"/>
          </a:xfrm>
        </p:spPr>
      </p:pic>
      <p:pic>
        <p:nvPicPr>
          <p:cNvPr id="8" name="Content Placeholder 7" descr="A picture containing outdoor, sky, sunset, clouds&#10;&#10;Description automatically generated">
            <a:extLst>
              <a:ext uri="{FF2B5EF4-FFF2-40B4-BE49-F238E27FC236}">
                <a16:creationId xmlns:a16="http://schemas.microsoft.com/office/drawing/2014/main" xmlns="" id="{16E046C2-2946-4762-8936-6ABE44F1D3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43351" y="-1"/>
            <a:ext cx="5145177" cy="6860235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0445F9F-553A-4571-BC4C-D093583EF9FF}"/>
              </a:ext>
            </a:extLst>
          </p:cNvPr>
          <p:cNvSpPr txBox="1"/>
          <p:nvPr/>
        </p:nvSpPr>
        <p:spPr>
          <a:xfrm>
            <a:off x="1153356" y="4052110"/>
            <a:ext cx="17107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Enlarging a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Safety Zone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771084A-8866-4AD7-BCDA-40D6775DDFDC}"/>
              </a:ext>
            </a:extLst>
          </p:cNvPr>
          <p:cNvSpPr txBox="1"/>
          <p:nvPr/>
        </p:nvSpPr>
        <p:spPr>
          <a:xfrm>
            <a:off x="8229599" y="5723242"/>
            <a:ext cx="4082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Sheltering in equipment</a:t>
            </a:r>
          </a:p>
        </p:txBody>
      </p:sp>
      <p:pic>
        <p:nvPicPr>
          <p:cNvPr id="12" name="Picture 11" descr="A person holding a bow and arrow&#10;&#10;Description automatically generated with low confidence">
            <a:extLst>
              <a:ext uri="{FF2B5EF4-FFF2-40B4-BE49-F238E27FC236}">
                <a16:creationId xmlns:a16="http://schemas.microsoft.com/office/drawing/2014/main" xmlns="" id="{76EED041-A364-4A20-AAC3-2D1DCF9471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00" t="34291" r="21354"/>
          <a:stretch/>
        </p:blipFill>
        <p:spPr>
          <a:xfrm>
            <a:off x="3723409" y="1357179"/>
            <a:ext cx="3520549" cy="43660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A359E61-7C0B-4EB6-9A99-247615DE92E3}"/>
              </a:ext>
            </a:extLst>
          </p:cNvPr>
          <p:cNvSpPr txBox="1"/>
          <p:nvPr/>
        </p:nvSpPr>
        <p:spPr>
          <a:xfrm>
            <a:off x="4007050" y="383693"/>
            <a:ext cx="3236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Relaying fire’s </a:t>
            </a:r>
          </a:p>
          <a:p>
            <a:pPr algn="ctr"/>
            <a:r>
              <a:rPr lang="en-US" sz="2000" b="1" dirty="0"/>
              <a:t>progression to air support</a:t>
            </a:r>
          </a:p>
        </p:txBody>
      </p:sp>
    </p:spTree>
    <p:extLst>
      <p:ext uri="{BB962C8B-B14F-4D97-AF65-F5344CB8AC3E}">
        <p14:creationId xmlns:p14="http://schemas.microsoft.com/office/powerpoint/2010/main" val="3956527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o photo description available.">
            <a:extLst>
              <a:ext uri="{FF2B5EF4-FFF2-40B4-BE49-F238E27FC236}">
                <a16:creationId xmlns:a16="http://schemas.microsoft.com/office/drawing/2014/main" xmlns="" id="{4337008D-ED1E-4422-B48B-0DE22AF6B7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3" r="16684"/>
          <a:stretch/>
        </p:blipFill>
        <p:spPr bwMode="auto">
          <a:xfrm>
            <a:off x="6990634" y="0"/>
            <a:ext cx="609293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o photo description available.">
            <a:extLst>
              <a:ext uri="{FF2B5EF4-FFF2-40B4-BE49-F238E27FC236}">
                <a16:creationId xmlns:a16="http://schemas.microsoft.com/office/drawing/2014/main" xmlns="" id="{1B73B5C3-A6D8-4B85-BE45-BA7423DA71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7" r="-1" b="9479"/>
          <a:stretch/>
        </p:blipFill>
        <p:spPr bwMode="auto">
          <a:xfrm>
            <a:off x="-1117258" y="10"/>
            <a:ext cx="609904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o photo description available.">
            <a:extLst>
              <a:ext uri="{FF2B5EF4-FFF2-40B4-BE49-F238E27FC236}">
                <a16:creationId xmlns:a16="http://schemas.microsoft.com/office/drawing/2014/main" xmlns="" id="{CBB35351-614D-411C-AE83-9D8BAB057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698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332819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{249B505A-E064-4A52-AE76-DA900D545262}tf10001105</Template>
  <TotalTime>3057</TotalTime>
  <Words>203</Words>
  <Application>Microsoft Office PowerPoint</Application>
  <PresentationFormat>Widescreen</PresentationFormat>
  <Paragraphs>60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Next LT Pro</vt:lpstr>
      <vt:lpstr>Calibri</vt:lpstr>
      <vt:lpstr>Franklin Gothic Book</vt:lpstr>
      <vt:lpstr>Crop</vt:lpstr>
      <vt:lpstr>FL Burners Value in Western Fire Contracting</vt:lpstr>
      <vt:lpstr>Minimum Requirements: What to do to get ready for 22</vt:lpstr>
      <vt:lpstr>What to Bring</vt:lpstr>
      <vt:lpstr>Resource Types to Consider</vt:lpstr>
      <vt:lpstr>Florida Western Fire Contractors</vt:lpstr>
      <vt:lpstr>North Complex Fire  Plumas Nat’l Forest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Western Contracting</dc:title>
  <dc:creator>david Hogrefe</dc:creator>
  <cp:lastModifiedBy>Admin</cp:lastModifiedBy>
  <cp:revision>30</cp:revision>
  <dcterms:created xsi:type="dcterms:W3CDTF">2021-08-14T22:54:44Z</dcterms:created>
  <dcterms:modified xsi:type="dcterms:W3CDTF">2021-09-23T01:54:54Z</dcterms:modified>
</cp:coreProperties>
</file>