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8"/>
  </p:notesMasterIdLst>
  <p:handoutMasterIdLst>
    <p:handoutMasterId r:id="rId29"/>
  </p:handoutMasterIdLst>
  <p:sldIdLst>
    <p:sldId id="256" r:id="rId6"/>
    <p:sldId id="258" r:id="rId7"/>
    <p:sldId id="275" r:id="rId8"/>
    <p:sldId id="280" r:id="rId9"/>
    <p:sldId id="264" r:id="rId10"/>
    <p:sldId id="281" r:id="rId11"/>
    <p:sldId id="292" r:id="rId12"/>
    <p:sldId id="307" r:id="rId13"/>
    <p:sldId id="308" r:id="rId14"/>
    <p:sldId id="309" r:id="rId15"/>
    <p:sldId id="310" r:id="rId16"/>
    <p:sldId id="311" r:id="rId17"/>
    <p:sldId id="312" r:id="rId18"/>
    <p:sldId id="313" r:id="rId19"/>
    <p:sldId id="314" r:id="rId20"/>
    <p:sldId id="267" r:id="rId21"/>
    <p:sldId id="269" r:id="rId22"/>
    <p:sldId id="268" r:id="rId23"/>
    <p:sldId id="305" r:id="rId24"/>
    <p:sldId id="270" r:id="rId25"/>
    <p:sldId id="271" r:id="rId26"/>
    <p:sldId id="278"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EFE"/>
    <a:srgbClr val="7DB842"/>
    <a:srgbClr val="ECDB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92408" autoAdjust="0"/>
  </p:normalViewPr>
  <p:slideViewPr>
    <p:cSldViewPr>
      <p:cViewPr varScale="1">
        <p:scale>
          <a:sx n="104" d="100"/>
          <a:sy n="104" d="100"/>
        </p:scale>
        <p:origin x="177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44"/>
    </mc:Choice>
    <mc:Fallback>
      <c:style val="44"/>
    </mc:Fallback>
  </mc:AlternateContent>
  <c:chart>
    <c:autoTitleDeleted val="1"/>
    <c:plotArea>
      <c:layout>
        <c:manualLayout>
          <c:layoutTarget val="inner"/>
          <c:xMode val="edge"/>
          <c:yMode val="edge"/>
          <c:x val="1.8273427627102191E-2"/>
          <c:y val="5.2631578947368432E-2"/>
          <c:w val="0.94504167881792567"/>
          <c:h val="0.75727471566054294"/>
        </c:manualLayout>
      </c:layout>
      <c:barChart>
        <c:barDir val="col"/>
        <c:grouping val="clustered"/>
        <c:varyColors val="0"/>
        <c:ser>
          <c:idx val="0"/>
          <c:order val="0"/>
          <c:tx>
            <c:strRef>
              <c:f>Sheet1!$B$1</c:f>
              <c:strCache>
                <c:ptCount val="1"/>
                <c:pt idx="0">
                  <c:v>Column1</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trendline>
            <c:trendlineType val="linear"/>
            <c:dispRSqr val="0"/>
            <c:dispEq val="0"/>
          </c:trendline>
          <c:cat>
            <c:numRef>
              <c:f>Sheet1!$A$2:$A$21</c:f>
              <c:numCache>
                <c:formatCode>General</c:formatCode>
                <c:ptCount val="20"/>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numCache>
            </c:numRef>
          </c:cat>
          <c:val>
            <c:numRef>
              <c:f>Sheet1!$B$2:$B$21</c:f>
              <c:numCache>
                <c:formatCode>0.0</c:formatCode>
                <c:ptCount val="20"/>
                <c:pt idx="0">
                  <c:v>2.3145380000000002</c:v>
                </c:pt>
                <c:pt idx="1">
                  <c:v>2.2688269999999999</c:v>
                </c:pt>
                <c:pt idx="2">
                  <c:v>2.1579000000000002</c:v>
                </c:pt>
                <c:pt idx="3">
                  <c:v>2.0246249999999999</c:v>
                </c:pt>
                <c:pt idx="4">
                  <c:v>1.8780809999999999</c:v>
                </c:pt>
                <c:pt idx="5">
                  <c:v>2.2966440000000001</c:v>
                </c:pt>
                <c:pt idx="6">
                  <c:v>2.286089</c:v>
                </c:pt>
                <c:pt idx="7">
                  <c:v>2.7382960000000001</c:v>
                </c:pt>
                <c:pt idx="8">
                  <c:v>1.998983</c:v>
                </c:pt>
                <c:pt idx="9">
                  <c:v>2.147275</c:v>
                </c:pt>
                <c:pt idx="10">
                  <c:v>2.2999999999999998</c:v>
                </c:pt>
                <c:pt idx="11">
                  <c:v>2.5</c:v>
                </c:pt>
                <c:pt idx="12">
                  <c:v>2.5</c:v>
                </c:pt>
                <c:pt idx="13">
                  <c:v>2.5</c:v>
                </c:pt>
                <c:pt idx="14">
                  <c:v>2.1</c:v>
                </c:pt>
                <c:pt idx="15">
                  <c:v>2.5</c:v>
                </c:pt>
                <c:pt idx="16">
                  <c:v>2.4</c:v>
                </c:pt>
                <c:pt idx="17">
                  <c:v>2.1</c:v>
                </c:pt>
                <c:pt idx="18">
                  <c:v>2.2000000000000002</c:v>
                </c:pt>
                <c:pt idx="19">
                  <c:v>2.1</c:v>
                </c:pt>
              </c:numCache>
            </c:numRef>
          </c:val>
          <c:extLst>
            <c:ext xmlns:c16="http://schemas.microsoft.com/office/drawing/2014/chart" uri="{C3380CC4-5D6E-409C-BE32-E72D297353CC}">
              <c16:uniqueId val="{00000001-2D90-4586-801C-90AB01579115}"/>
            </c:ext>
          </c:extLst>
        </c:ser>
        <c:dLbls>
          <c:showLegendKey val="0"/>
          <c:showVal val="1"/>
          <c:showCatName val="0"/>
          <c:showSerName val="0"/>
          <c:showPercent val="0"/>
          <c:showBubbleSize val="0"/>
        </c:dLbls>
        <c:gapWidth val="150"/>
        <c:overlap val="-25"/>
        <c:axId val="114807552"/>
        <c:axId val="114809088"/>
      </c:barChart>
      <c:catAx>
        <c:axId val="114807552"/>
        <c:scaling>
          <c:orientation val="minMax"/>
        </c:scaling>
        <c:delete val="0"/>
        <c:axPos val="b"/>
        <c:numFmt formatCode="General" sourceLinked="1"/>
        <c:majorTickMark val="none"/>
        <c:minorTickMark val="none"/>
        <c:tickLblPos val="nextTo"/>
        <c:crossAx val="114809088"/>
        <c:crosses val="autoZero"/>
        <c:auto val="1"/>
        <c:lblAlgn val="ctr"/>
        <c:lblOffset val="100"/>
        <c:noMultiLvlLbl val="0"/>
      </c:catAx>
      <c:valAx>
        <c:axId val="114809088"/>
        <c:scaling>
          <c:orientation val="minMax"/>
        </c:scaling>
        <c:delete val="1"/>
        <c:axPos val="l"/>
        <c:numFmt formatCode="0.0" sourceLinked="1"/>
        <c:majorTickMark val="out"/>
        <c:minorTickMark val="none"/>
        <c:tickLblPos val="none"/>
        <c:crossAx val="11480755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6" tIns="46588" rIns="93176" bIns="46588"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6" tIns="46588" rIns="93176" bIns="46588" rtlCol="0"/>
          <a:lstStyle>
            <a:lvl1pPr algn="r">
              <a:defRPr sz="1200"/>
            </a:lvl1pPr>
          </a:lstStyle>
          <a:p>
            <a:fld id="{ABD5C03B-A5CF-47A1-A445-94A1A5F32B81}" type="datetimeFigureOut">
              <a:rPr lang="en-US" smtClean="0"/>
              <a:pPr/>
              <a:t>12/15/2022</a:t>
            </a:fld>
            <a:endParaRPr lang="en-US"/>
          </a:p>
        </p:txBody>
      </p:sp>
      <p:sp>
        <p:nvSpPr>
          <p:cNvPr id="4" name="Footer Placeholder 3"/>
          <p:cNvSpPr>
            <a:spLocks noGrp="1"/>
          </p:cNvSpPr>
          <p:nvPr>
            <p:ph type="ftr" sz="quarter" idx="2"/>
          </p:nvPr>
        </p:nvSpPr>
        <p:spPr>
          <a:xfrm>
            <a:off x="0" y="8829966"/>
            <a:ext cx="3037840" cy="464820"/>
          </a:xfrm>
          <a:prstGeom prst="rect">
            <a:avLst/>
          </a:prstGeom>
        </p:spPr>
        <p:txBody>
          <a:bodyPr vert="horz" lIns="93176" tIns="46588" rIns="93176" bIns="46588"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6"/>
            <a:ext cx="3037840" cy="464820"/>
          </a:xfrm>
          <a:prstGeom prst="rect">
            <a:avLst/>
          </a:prstGeom>
        </p:spPr>
        <p:txBody>
          <a:bodyPr vert="horz" lIns="93176" tIns="46588" rIns="93176" bIns="46588" rtlCol="0" anchor="b"/>
          <a:lstStyle>
            <a:lvl1pPr algn="r">
              <a:defRPr sz="1200"/>
            </a:lvl1pPr>
          </a:lstStyle>
          <a:p>
            <a:fld id="{DB7CB0A6-A78B-4C8A-9008-396FDFC052A3}"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6" tIns="46588" rIns="93176" bIns="46588"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6" tIns="46588" rIns="93176" bIns="46588" rtlCol="0"/>
          <a:lstStyle>
            <a:lvl1pPr algn="r">
              <a:defRPr sz="1200"/>
            </a:lvl1pPr>
          </a:lstStyle>
          <a:p>
            <a:fld id="{184FB30A-155F-4734-B098-48CC90DF3230}" type="datetimeFigureOut">
              <a:rPr lang="en-US" smtClean="0"/>
              <a:pPr/>
              <a:t>12/15/2022</a:t>
            </a:fld>
            <a:endParaRPr lang="en-US"/>
          </a:p>
        </p:txBody>
      </p:sp>
      <p:sp>
        <p:nvSpPr>
          <p:cNvPr id="4" name="Slide Image Placeholder 3"/>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3176" tIns="46588" rIns="93176" bIns="46588" rtlCol="0" anchor="ctr"/>
          <a:lstStyle/>
          <a:p>
            <a:endParaRPr lang="en-US"/>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3176" tIns="46588" rIns="93176" bIns="4658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6"/>
            <a:ext cx="3037840" cy="464820"/>
          </a:xfrm>
          <a:prstGeom prst="rect">
            <a:avLst/>
          </a:prstGeom>
        </p:spPr>
        <p:txBody>
          <a:bodyPr vert="horz" lIns="93176" tIns="46588" rIns="93176" bIns="4658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3176" tIns="46588" rIns="93176" bIns="46588" rtlCol="0" anchor="b"/>
          <a:lstStyle>
            <a:lvl1pPr algn="r">
              <a:defRPr sz="1200"/>
            </a:lvl1pPr>
          </a:lstStyle>
          <a:p>
            <a:fld id="{30CAE445-6C97-47B7-A480-C2523B3424E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CAE445-6C97-47B7-A480-C2523B3424E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AE445-6C97-47B7-A480-C2523B3424E1}" type="slidenum">
              <a:rPr lang="en-US" smtClean="0"/>
              <a:pPr/>
              <a:t>2</a:t>
            </a:fld>
            <a:endParaRPr lang="en-US"/>
          </a:p>
        </p:txBody>
      </p:sp>
    </p:spTree>
    <p:extLst>
      <p:ext uri="{BB962C8B-B14F-4D97-AF65-F5344CB8AC3E}">
        <p14:creationId xmlns:p14="http://schemas.microsoft.com/office/powerpoint/2010/main" val="935578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2020/2021 was a little higher than last year.</a:t>
            </a:r>
          </a:p>
          <a:p>
            <a:endParaRPr lang="en-US" dirty="0"/>
          </a:p>
          <a:p>
            <a:r>
              <a:rPr lang="en-US" dirty="0"/>
              <a:t>Considering the wet winter and COVID-19 I think we did pretty good.</a:t>
            </a:r>
          </a:p>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3</a:t>
            </a:fld>
            <a:endParaRPr lang="en-US"/>
          </a:p>
        </p:txBody>
      </p:sp>
    </p:spTree>
    <p:extLst>
      <p:ext uri="{BB962C8B-B14F-4D97-AF65-F5344CB8AC3E}">
        <p14:creationId xmlns:p14="http://schemas.microsoft.com/office/powerpoint/2010/main" val="1283084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4</a:t>
            </a:fld>
            <a:endParaRPr lang="en-US"/>
          </a:p>
        </p:txBody>
      </p:sp>
    </p:spTree>
    <p:extLst>
      <p:ext uri="{BB962C8B-B14F-4D97-AF65-F5344CB8AC3E}">
        <p14:creationId xmlns:p14="http://schemas.microsoft.com/office/powerpoint/2010/main" val="786145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Seventh year for the program.</a:t>
            </a:r>
          </a:p>
          <a:p>
            <a:endParaRPr lang="en-US" dirty="0"/>
          </a:p>
          <a:p>
            <a:r>
              <a:rPr lang="en-US" dirty="0"/>
              <a:t>Over the years this has been a very successful program that has helped get more quality prescribed fire acres across the state.</a:t>
            </a:r>
          </a:p>
          <a:p>
            <a:endParaRPr lang="en-US" dirty="0"/>
          </a:p>
          <a:p>
            <a:r>
              <a:rPr lang="en-US" dirty="0"/>
              <a:t>Increased funding this year with a late start</a:t>
            </a:r>
          </a:p>
          <a:p>
            <a:endParaRPr lang="en-US" dirty="0"/>
          </a:p>
          <a:p>
            <a:pPr marL="0" indent="0">
              <a:buFont typeface="Arial" panose="020B0604020202020204" pitchFamily="34" charset="0"/>
              <a:buNone/>
            </a:pPr>
            <a:r>
              <a:rPr lang="en-US" dirty="0"/>
              <a:t>2.6 million in proposals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-Mostly mechanical fuel reduction and fireline installation.</a:t>
            </a:r>
          </a:p>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5</a:t>
            </a:fld>
            <a:endParaRPr lang="en-US"/>
          </a:p>
        </p:txBody>
      </p:sp>
    </p:spTree>
    <p:extLst>
      <p:ext uri="{BB962C8B-B14F-4D97-AF65-F5344CB8AC3E}">
        <p14:creationId xmlns:p14="http://schemas.microsoft.com/office/powerpoint/2010/main" val="1553001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Messaging Campaign to promote the use of prescribed fire.</a:t>
            </a:r>
          </a:p>
        </p:txBody>
      </p:sp>
      <p:sp>
        <p:nvSpPr>
          <p:cNvPr id="4" name="Slide Number Placeholder 3"/>
          <p:cNvSpPr>
            <a:spLocks noGrp="1"/>
          </p:cNvSpPr>
          <p:nvPr>
            <p:ph type="sldNum" sz="quarter" idx="5"/>
          </p:nvPr>
        </p:nvSpPr>
        <p:spPr/>
        <p:txBody>
          <a:bodyPr/>
          <a:lstStyle/>
          <a:p>
            <a:fld id="{30CAE445-6C97-47B7-A480-C2523B3424E1}" type="slidenum">
              <a:rPr lang="en-US" smtClean="0"/>
              <a:pPr/>
              <a:t>6</a:t>
            </a:fld>
            <a:endParaRPr lang="en-US"/>
          </a:p>
        </p:txBody>
      </p:sp>
    </p:spTree>
    <p:extLst>
      <p:ext uri="{BB962C8B-B14F-4D97-AF65-F5344CB8AC3E}">
        <p14:creationId xmlns:p14="http://schemas.microsoft.com/office/powerpoint/2010/main" val="413855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Southern Group of State Foresters, in coordination with Florida Forest Service, Florida Park Service, Texas A&amp;M Forest Service and Tall Timbers. Developed the Prescribed Burn Planner to help burners track burn units and monitor weather conditions.</a:t>
            </a:r>
          </a:p>
        </p:txBody>
      </p:sp>
      <p:sp>
        <p:nvSpPr>
          <p:cNvPr id="4" name="Slide Number Placeholder 3"/>
          <p:cNvSpPr>
            <a:spLocks noGrp="1"/>
          </p:cNvSpPr>
          <p:nvPr>
            <p:ph type="sldNum" sz="quarter" idx="5"/>
          </p:nvPr>
        </p:nvSpPr>
        <p:spPr/>
        <p:txBody>
          <a:bodyPr/>
          <a:lstStyle/>
          <a:p>
            <a:fld id="{30CAE445-6C97-47B7-A480-C2523B3424E1}" type="slidenum">
              <a:rPr lang="en-US" smtClean="0"/>
              <a:pPr/>
              <a:t>7</a:t>
            </a:fld>
            <a:endParaRPr lang="en-US"/>
          </a:p>
        </p:txBody>
      </p:sp>
    </p:spTree>
    <p:extLst>
      <p:ext uri="{BB962C8B-B14F-4D97-AF65-F5344CB8AC3E}">
        <p14:creationId xmlns:p14="http://schemas.microsoft.com/office/powerpoint/2010/main" val="2143031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8</a:t>
            </a:fld>
            <a:endParaRPr lang="en-US"/>
          </a:p>
        </p:txBody>
      </p:sp>
    </p:spTree>
    <p:extLst>
      <p:ext uri="{BB962C8B-B14F-4D97-AF65-F5344CB8AC3E}">
        <p14:creationId xmlns:p14="http://schemas.microsoft.com/office/powerpoint/2010/main" val="2475315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9</a:t>
            </a:fld>
            <a:endParaRPr lang="en-US"/>
          </a:p>
        </p:txBody>
      </p:sp>
    </p:spTree>
    <p:extLst>
      <p:ext uri="{BB962C8B-B14F-4D97-AF65-F5344CB8AC3E}">
        <p14:creationId xmlns:p14="http://schemas.microsoft.com/office/powerpoint/2010/main" val="3116499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10</a:t>
            </a:fld>
            <a:endParaRPr lang="en-US"/>
          </a:p>
        </p:txBody>
      </p:sp>
    </p:spTree>
    <p:extLst>
      <p:ext uri="{BB962C8B-B14F-4D97-AF65-F5344CB8AC3E}">
        <p14:creationId xmlns:p14="http://schemas.microsoft.com/office/powerpoint/2010/main" val="40143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11</a:t>
            </a:fld>
            <a:endParaRPr lang="en-US"/>
          </a:p>
        </p:txBody>
      </p:sp>
    </p:spTree>
    <p:extLst>
      <p:ext uri="{BB962C8B-B14F-4D97-AF65-F5344CB8AC3E}">
        <p14:creationId xmlns:p14="http://schemas.microsoft.com/office/powerpoint/2010/main" val="3270337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12</a:t>
            </a:fld>
            <a:endParaRPr lang="en-US"/>
          </a:p>
        </p:txBody>
      </p:sp>
    </p:spTree>
    <p:extLst>
      <p:ext uri="{BB962C8B-B14F-4D97-AF65-F5344CB8AC3E}">
        <p14:creationId xmlns:p14="http://schemas.microsoft.com/office/powerpoint/2010/main" val="3931141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13</a:t>
            </a:fld>
            <a:endParaRPr lang="en-US"/>
          </a:p>
        </p:txBody>
      </p:sp>
    </p:spTree>
    <p:extLst>
      <p:ext uri="{BB962C8B-B14F-4D97-AF65-F5344CB8AC3E}">
        <p14:creationId xmlns:p14="http://schemas.microsoft.com/office/powerpoint/2010/main" val="3508197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14</a:t>
            </a:fld>
            <a:endParaRPr lang="en-US"/>
          </a:p>
        </p:txBody>
      </p:sp>
    </p:spTree>
    <p:extLst>
      <p:ext uri="{BB962C8B-B14F-4D97-AF65-F5344CB8AC3E}">
        <p14:creationId xmlns:p14="http://schemas.microsoft.com/office/powerpoint/2010/main" val="2965075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15</a:t>
            </a:fld>
            <a:endParaRPr lang="en-US"/>
          </a:p>
        </p:txBody>
      </p:sp>
    </p:spTree>
    <p:extLst>
      <p:ext uri="{BB962C8B-B14F-4D97-AF65-F5344CB8AC3E}">
        <p14:creationId xmlns:p14="http://schemas.microsoft.com/office/powerpoint/2010/main" val="20788740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AE445-6C97-47B7-A480-C2523B3424E1}" type="slidenum">
              <a:rPr lang="en-US" smtClean="0"/>
              <a:pPr/>
              <a:t>16</a:t>
            </a:fld>
            <a:endParaRPr lang="en-US"/>
          </a:p>
        </p:txBody>
      </p:sp>
    </p:spTree>
    <p:extLst>
      <p:ext uri="{BB962C8B-B14F-4D97-AF65-F5344CB8AC3E}">
        <p14:creationId xmlns:p14="http://schemas.microsoft.com/office/powerpoint/2010/main" val="2396349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be emailing status updates to those that have an email associated with their account.  If you want to get email status update, log into WebOBA and add your email address.</a:t>
            </a:r>
          </a:p>
          <a:p>
            <a:endParaRPr lang="en-US" dirty="0"/>
          </a:p>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17</a:t>
            </a:fld>
            <a:endParaRPr lang="en-US"/>
          </a:p>
        </p:txBody>
      </p:sp>
    </p:spTree>
    <p:extLst>
      <p:ext uri="{BB962C8B-B14F-4D97-AF65-F5344CB8AC3E}">
        <p14:creationId xmlns:p14="http://schemas.microsoft.com/office/powerpoint/2010/main" val="19035522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encourage the use of WebOBA. </a:t>
            </a:r>
          </a:p>
          <a:p>
            <a:endParaRPr lang="en-US" dirty="0"/>
          </a:p>
          <a:p>
            <a:r>
              <a:rPr lang="en-US" dirty="0"/>
              <a:t>If you use WebOBA make sure to have an email address in your contact information.  When your request is processed you should get an email with either your authorization number or notification (and reason) for a denied request.</a:t>
            </a:r>
          </a:p>
          <a:p>
            <a:endParaRPr lang="en-US" dirty="0"/>
          </a:p>
        </p:txBody>
      </p:sp>
      <p:sp>
        <p:nvSpPr>
          <p:cNvPr id="4" name="Slide Number Placeholder 3"/>
          <p:cNvSpPr>
            <a:spLocks noGrp="1"/>
          </p:cNvSpPr>
          <p:nvPr>
            <p:ph type="sldNum" sz="quarter" idx="5"/>
          </p:nvPr>
        </p:nvSpPr>
        <p:spPr/>
        <p:txBody>
          <a:bodyPr/>
          <a:lstStyle/>
          <a:p>
            <a:fld id="{30CAE445-6C97-47B7-A480-C2523B3424E1}" type="slidenum">
              <a:rPr lang="en-US" smtClean="0"/>
              <a:pPr/>
              <a:t>18</a:t>
            </a:fld>
            <a:endParaRPr lang="en-US"/>
          </a:p>
        </p:txBody>
      </p:sp>
    </p:spTree>
    <p:extLst>
      <p:ext uri="{BB962C8B-B14F-4D97-AF65-F5344CB8AC3E}">
        <p14:creationId xmlns:p14="http://schemas.microsoft.com/office/powerpoint/2010/main" val="5784216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AE445-6C97-47B7-A480-C2523B3424E1}" type="slidenum">
              <a:rPr lang="en-US" smtClean="0"/>
              <a:pPr/>
              <a:t>19</a:t>
            </a:fld>
            <a:endParaRPr lang="en-US"/>
          </a:p>
        </p:txBody>
      </p:sp>
    </p:spTree>
    <p:extLst>
      <p:ext uri="{BB962C8B-B14F-4D97-AF65-F5344CB8AC3E}">
        <p14:creationId xmlns:p14="http://schemas.microsoft.com/office/powerpoint/2010/main" val="1135492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mainly participate in burns, you can use the attached form to submit your burn activity.  Please be sure to fill in all the fields when submitting your information.</a:t>
            </a:r>
          </a:p>
        </p:txBody>
      </p:sp>
      <p:sp>
        <p:nvSpPr>
          <p:cNvPr id="4" name="Slide Number Placeholder 3"/>
          <p:cNvSpPr>
            <a:spLocks noGrp="1"/>
          </p:cNvSpPr>
          <p:nvPr>
            <p:ph type="sldNum" sz="quarter" idx="5"/>
          </p:nvPr>
        </p:nvSpPr>
        <p:spPr/>
        <p:txBody>
          <a:bodyPr/>
          <a:lstStyle/>
          <a:p>
            <a:fld id="{30CAE445-6C97-47B7-A480-C2523B3424E1}" type="slidenum">
              <a:rPr lang="en-US" smtClean="0"/>
              <a:pPr/>
              <a:t>20</a:t>
            </a:fld>
            <a:endParaRPr lang="en-US"/>
          </a:p>
        </p:txBody>
      </p:sp>
    </p:spTree>
    <p:extLst>
      <p:ext uri="{BB962C8B-B14F-4D97-AF65-F5344CB8AC3E}">
        <p14:creationId xmlns:p14="http://schemas.microsoft.com/office/powerpoint/2010/main" val="12606451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AE445-6C97-47B7-A480-C2523B3424E1}" type="slidenum">
              <a:rPr lang="en-US" smtClean="0"/>
              <a:pPr/>
              <a:t>21</a:t>
            </a:fld>
            <a:endParaRPr lang="en-US"/>
          </a:p>
        </p:txBody>
      </p:sp>
    </p:spTree>
    <p:extLst>
      <p:ext uri="{BB962C8B-B14F-4D97-AF65-F5344CB8AC3E}">
        <p14:creationId xmlns:p14="http://schemas.microsoft.com/office/powerpoint/2010/main" val="26584095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30CAE445-6C97-47B7-A480-C2523B3424E1}" type="slidenum">
              <a:rPr lang="en-US" smtClean="0"/>
              <a:pPr/>
              <a:t>22</a:t>
            </a:fld>
            <a:endParaRPr lang="en-US"/>
          </a:p>
        </p:txBody>
      </p:sp>
    </p:spTree>
    <p:extLst>
      <p:ext uri="{BB962C8B-B14F-4D97-AF65-F5344CB8AC3E}">
        <p14:creationId xmlns:p14="http://schemas.microsoft.com/office/powerpoint/2010/main" val="3391929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marL="0" marR="0" indent="0" defTabSz="914400" rtl="0" eaLnBrk="1" fontAlgn="auto" latinLnBrk="0" hangingPunct="1">
              <a:lnSpc>
                <a:spcPct val="100000"/>
              </a:lnSpc>
              <a:spcBef>
                <a:spcPct val="0"/>
              </a:spcBef>
              <a:spcAft>
                <a:spcPts val="0"/>
              </a:spcAft>
              <a:tabLst/>
              <a:defRPr b="0">
                <a:solidFill>
                  <a:srgbClr val="7DB842"/>
                </a:solidFill>
                <a:latin typeface="Franklin Gothic Demi" pitchFamily="34" charset="0"/>
              </a:defRPr>
            </a:lvl1pPr>
          </a:lstStyle>
          <a:p>
            <a:pPr marL="0" marR="0" lvl="0" indent="0" defTabSz="914400" rtl="0" eaLnBrk="1" fontAlgn="auto" latinLnBrk="0" hangingPunct="1">
              <a:lnSpc>
                <a:spcPct val="100000"/>
              </a:lnSpc>
              <a:spcBef>
                <a:spcPct val="0"/>
              </a:spcBef>
              <a:spcAft>
                <a:spcPts val="0"/>
              </a:spcAft>
              <a:tabLst/>
              <a:defRPr/>
            </a:pPr>
            <a:r>
              <a:rPr kumimoji="0" lang="en-US" sz="4400" b="1" i="0" u="none" strike="noStrike" kern="1200" cap="none" spc="0" normalizeH="0" baseline="0" noProof="0" dirty="0">
                <a:ln>
                  <a:noFill/>
                </a:ln>
                <a:solidFill>
                  <a:schemeClr val="bg2"/>
                </a:solidFill>
                <a:effectLst/>
                <a:uLnTx/>
                <a:uFillTx/>
                <a:latin typeface="Franklin Gothic Demi" pitchFamily="34" charset="0"/>
                <a:ea typeface="+mj-ea"/>
                <a:cs typeface="+mj-cs"/>
              </a:rPr>
              <a:t>Header</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0DC2E93-18DC-4239-BBB7-332C3EDAC1FB}" type="datetimeFigureOut">
              <a:rPr lang="en-US" smtClean="0"/>
              <a:pPr/>
              <a:t>12/15/2022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FF8B78E-9F05-4D5D-8C02-0AE6C0BF914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DC2E93-18DC-4239-BBB7-332C3EDAC1FB}" type="datetimeFigureOut">
              <a:rPr lang="en-US" smtClean="0"/>
              <a:pPr/>
              <a:t>12/15/2022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8B78E-9F05-4D5D-8C02-0AE6C0BF914D}" type="slidenum">
              <a:rPr lang="en-US" smtClean="0"/>
              <a:pPr/>
              <a:t>‹#›</a:t>
            </a:fld>
            <a:endParaRPr lang="en-US"/>
          </a:p>
        </p:txBody>
      </p:sp>
    </p:spTree>
    <p:extLst>
      <p:ext uri="{BB962C8B-B14F-4D97-AF65-F5344CB8AC3E}">
        <p14:creationId xmlns:p14="http://schemas.microsoft.com/office/powerpoint/2010/main" val="3083866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9" name="Picture 8" descr="FFSLogo_TreesOnly.jpg"/>
          <p:cNvPicPr>
            <a:picLocks noChangeAspect="1"/>
          </p:cNvPicPr>
          <p:nvPr userDrawn="1"/>
        </p:nvPicPr>
        <p:blipFill>
          <a:blip r:embed="rId2" cstate="screen">
            <a:clrChange>
              <a:clrFrom>
                <a:srgbClr val="FFFFFF"/>
              </a:clrFrom>
              <a:clrTo>
                <a:srgbClr val="FFFFFF">
                  <a:alpha val="0"/>
                </a:srgbClr>
              </a:clrTo>
            </a:clrChange>
          </a:blip>
          <a:srcRect/>
          <a:stretch>
            <a:fillRect/>
          </a:stretch>
        </p:blipFill>
        <p:spPr>
          <a:xfrm>
            <a:off x="762000" y="0"/>
            <a:ext cx="7696200" cy="4953001"/>
          </a:xfrm>
          <a:prstGeom prst="rect">
            <a:avLst/>
          </a:prstGeom>
        </p:spPr>
      </p:pic>
      <p:sp>
        <p:nvSpPr>
          <p:cNvPr id="10" name="Rectangle 9"/>
          <p:cNvSpPr/>
          <p:nvPr userDrawn="1"/>
        </p:nvSpPr>
        <p:spPr>
          <a:xfrm>
            <a:off x="0" y="4038600"/>
            <a:ext cx="9144000" cy="609600"/>
          </a:xfrm>
          <a:prstGeom prst="rect">
            <a:avLst/>
          </a:prstGeom>
          <a:solidFill>
            <a:srgbClr val="7DB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cxnSp>
        <p:nvCxnSpPr>
          <p:cNvPr id="13" name="Straight Connector 12"/>
          <p:cNvCxnSpPr/>
          <p:nvPr userDrawn="1"/>
        </p:nvCxnSpPr>
        <p:spPr>
          <a:xfrm>
            <a:off x="0" y="4648200"/>
            <a:ext cx="9144000" cy="0"/>
          </a:xfrm>
          <a:prstGeom prst="line">
            <a:avLst/>
          </a:prstGeom>
          <a:ln w="44450">
            <a:solidFill>
              <a:srgbClr val="ECDB14"/>
            </a:solidFill>
          </a:ln>
        </p:spPr>
        <p:style>
          <a:lnRef idx="1">
            <a:schemeClr val="accent1"/>
          </a:lnRef>
          <a:fillRef idx="0">
            <a:schemeClr val="accent1"/>
          </a:fillRef>
          <a:effectRef idx="0">
            <a:schemeClr val="accent1"/>
          </a:effectRef>
          <a:fontRef idx="minor">
            <a:schemeClr val="tx1"/>
          </a:fontRef>
        </p:style>
      </p:cxnSp>
      <p:pic>
        <p:nvPicPr>
          <p:cNvPr id="14" name="Picture 13" descr="FFSLogo_TwoColor_Official.jpg"/>
          <p:cNvPicPr>
            <a:picLocks noChangeAspect="1"/>
          </p:cNvPicPr>
          <p:nvPr userDrawn="1"/>
        </p:nvPicPr>
        <p:blipFill>
          <a:blip r:embed="rId3" cstate="screen">
            <a:clrChange>
              <a:clrFrom>
                <a:srgbClr val="FFFFFF"/>
              </a:clrFrom>
              <a:clrTo>
                <a:srgbClr val="FFFFFF">
                  <a:alpha val="0"/>
                </a:srgbClr>
              </a:clrTo>
            </a:clrChange>
          </a:blip>
          <a:srcRect/>
          <a:stretch>
            <a:fillRect/>
          </a:stretch>
        </p:blipFill>
        <p:spPr>
          <a:xfrm>
            <a:off x="304800" y="4800600"/>
            <a:ext cx="1905000" cy="19050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screen">
            <a:alphaModFix amt="10000"/>
            <a:lum/>
          </a:blip>
          <a:srcRect/>
          <a:stretch>
            <a:fillRect l="-28000" t="-75000" r="-28000" b="-7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tabLst/>
              <a:defRPr/>
            </a:pPr>
            <a:r>
              <a:rPr kumimoji="0" lang="en-US" sz="4400" b="1" i="0" u="none" strike="noStrike" kern="1200" cap="none" spc="0" normalizeH="0" baseline="0" noProof="0" dirty="0">
                <a:ln>
                  <a:noFill/>
                </a:ln>
                <a:solidFill>
                  <a:schemeClr val="bg2"/>
                </a:solidFill>
                <a:effectLst/>
                <a:uLnTx/>
                <a:uFillTx/>
                <a:latin typeface="Franklin Gothic Demi" pitchFamily="34" charset="0"/>
                <a:ea typeface="+mj-ea"/>
                <a:cs typeface="+mj-cs"/>
              </a:rPr>
              <a:t>Header</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39DA6731-7885-449A-8523-0E0428E963F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9084" y="5943413"/>
            <a:ext cx="6985831" cy="898545"/>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63" r:id="rId2"/>
  </p:sldLayoutIdLst>
  <p:txStyles>
    <p:titleStyle>
      <a:lvl1pPr marL="0" marR="0" indent="0" algn="ctr" defTabSz="914400" rtl="0" eaLnBrk="1" fontAlgn="auto" latinLnBrk="0" hangingPunct="1">
        <a:lnSpc>
          <a:spcPct val="100000"/>
        </a:lnSpc>
        <a:spcBef>
          <a:spcPct val="0"/>
        </a:spcBef>
        <a:spcAft>
          <a:spcPts val="0"/>
        </a:spcAft>
        <a:buNone/>
        <a:tabLst/>
        <a:defRPr sz="4400" b="0" kern="1200">
          <a:solidFill>
            <a:srgbClr val="7DB842"/>
          </a:solidFill>
          <a:latin typeface="Franklin Gothic Demi"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screen">
            <a:alphaModFix amt="10000"/>
            <a:lum/>
          </a:blip>
          <a:srcRect/>
          <a:stretch>
            <a:fillRect l="-28000" t="-75000" r="-28000" b="-74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5.gi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3.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alphaModFix amt="0"/>
            <a:lum/>
          </a:blip>
          <a:srcRect/>
          <a:stretch>
            <a:fillRect l="-28000" t="-75000" r="-28000" b="-74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79446D-D996-42D0-97A4-75974B59571B}"/>
              </a:ext>
            </a:extLst>
          </p:cNvPr>
          <p:cNvSpPr/>
          <p:nvPr/>
        </p:nvSpPr>
        <p:spPr>
          <a:xfrm>
            <a:off x="1600200" y="4038600"/>
            <a:ext cx="7543800" cy="584775"/>
          </a:xfrm>
          <a:prstGeom prst="rect">
            <a:avLst/>
          </a:prstGeom>
        </p:spPr>
        <p:txBody>
          <a:bodyPr wrap="square">
            <a:spAutoFit/>
          </a:bodyPr>
          <a:lstStyle/>
          <a:p>
            <a:pPr algn="r"/>
            <a:r>
              <a:rPr lang="en-US" sz="3200" b="1" dirty="0">
                <a:solidFill>
                  <a:schemeClr val="bg1"/>
                </a:solidFill>
                <a:latin typeface="Franklin Gothic Demi" pitchFamily="34" charset="0"/>
              </a:rPr>
              <a:t>FFS Update – Fall 2022</a:t>
            </a:r>
            <a:endParaRPr lang="en-US" dirty="0"/>
          </a:p>
        </p:txBody>
      </p:sp>
      <p:sp>
        <p:nvSpPr>
          <p:cNvPr id="5" name="Rectangle 4">
            <a:extLst>
              <a:ext uri="{FF2B5EF4-FFF2-40B4-BE49-F238E27FC236}">
                <a16:creationId xmlns:a16="http://schemas.microsoft.com/office/drawing/2014/main" id="{6EE64DEF-74AD-432B-BEA1-1988A2A00C12}"/>
              </a:ext>
            </a:extLst>
          </p:cNvPr>
          <p:cNvSpPr/>
          <p:nvPr/>
        </p:nvSpPr>
        <p:spPr>
          <a:xfrm>
            <a:off x="1578429" y="4634824"/>
            <a:ext cx="7543800" cy="261610"/>
          </a:xfrm>
          <a:prstGeom prst="rect">
            <a:avLst/>
          </a:prstGeom>
        </p:spPr>
        <p:txBody>
          <a:bodyPr wrap="square">
            <a:spAutoFit/>
          </a:bodyPr>
          <a:lstStyle/>
          <a:p>
            <a:pPr algn="r"/>
            <a:r>
              <a:rPr lang="en-US" sz="1100" b="1" dirty="0">
                <a:solidFill>
                  <a:srgbClr val="7DB842"/>
                </a:solidFill>
                <a:latin typeface="Franklin Gothic Demi" pitchFamily="34" charset="0"/>
              </a:rPr>
              <a:t>Central Florida Prescribed Fire Council Meeting 12/16/2022</a:t>
            </a:r>
            <a:endParaRPr lang="en-US" sz="1100" dirty="0">
              <a:solidFill>
                <a:srgbClr val="7DB842"/>
              </a:solidFill>
            </a:endParaRPr>
          </a:p>
        </p:txBody>
      </p:sp>
      <p:sp>
        <p:nvSpPr>
          <p:cNvPr id="6" name="Subtitle 2">
            <a:extLst>
              <a:ext uri="{FF2B5EF4-FFF2-40B4-BE49-F238E27FC236}">
                <a16:creationId xmlns:a16="http://schemas.microsoft.com/office/drawing/2014/main" id="{592035B9-F8BA-427D-A34A-8D0E38FC2347}"/>
              </a:ext>
            </a:extLst>
          </p:cNvPr>
          <p:cNvSpPr txBox="1">
            <a:spLocks/>
          </p:cNvSpPr>
          <p:nvPr/>
        </p:nvSpPr>
        <p:spPr>
          <a:xfrm>
            <a:off x="2590800" y="5164362"/>
            <a:ext cx="6400800" cy="12954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800" dirty="0">
                <a:solidFill>
                  <a:srgbClr val="078342"/>
                </a:solidFill>
              </a:rPr>
              <a:t>John Saddler</a:t>
            </a:r>
          </a:p>
          <a:p>
            <a:pPr algn="r"/>
            <a:r>
              <a:rPr lang="en-US" sz="2800" dirty="0">
                <a:solidFill>
                  <a:srgbClr val="078342"/>
                </a:solidFill>
              </a:rPr>
              <a:t>Prescribed Fire Manager</a:t>
            </a:r>
          </a:p>
          <a:p>
            <a:pPr algn="r"/>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2"/>
                </a:solidFill>
              </a:rPr>
              <a:t>FFS Update</a:t>
            </a:r>
            <a:endParaRPr lang="en-US" dirty="0"/>
          </a:p>
        </p:txBody>
      </p:sp>
      <p:sp>
        <p:nvSpPr>
          <p:cNvPr id="3" name="Content Placeholder 2"/>
          <p:cNvSpPr>
            <a:spLocks noGrp="1"/>
          </p:cNvSpPr>
          <p:nvPr>
            <p:ph idx="1"/>
          </p:nvPr>
        </p:nvSpPr>
        <p:spPr>
          <a:xfrm>
            <a:off x="457200" y="1600200"/>
            <a:ext cx="8229600" cy="4525963"/>
          </a:xfrm>
        </p:spPr>
        <p:txBody>
          <a:bodyPr/>
          <a:lstStyle/>
          <a:p>
            <a:r>
              <a:rPr lang="en-US" dirty="0">
                <a:solidFill>
                  <a:srgbClr val="078342"/>
                </a:solidFill>
              </a:rPr>
              <a:t>Good Year for Burning</a:t>
            </a:r>
          </a:p>
          <a:p>
            <a:r>
              <a:rPr lang="en-US" dirty="0">
                <a:solidFill>
                  <a:srgbClr val="078342"/>
                </a:solidFill>
              </a:rPr>
              <a:t>Upcoming Training</a:t>
            </a:r>
          </a:p>
          <a:p>
            <a:r>
              <a:rPr lang="en-US" dirty="0">
                <a:solidFill>
                  <a:srgbClr val="078342"/>
                </a:solidFill>
              </a:rPr>
              <a:t>Prescribed Fire Enhancement Program</a:t>
            </a:r>
          </a:p>
          <a:p>
            <a:r>
              <a:rPr lang="en-US" dirty="0">
                <a:solidFill>
                  <a:srgbClr val="078342"/>
                </a:solidFill>
              </a:rPr>
              <a:t>Why Prescribed Fire?</a:t>
            </a:r>
          </a:p>
          <a:p>
            <a:r>
              <a:rPr lang="en-US" dirty="0">
                <a:solidFill>
                  <a:srgbClr val="078342"/>
                </a:solidFill>
              </a:rPr>
              <a:t>Prescribed Burn Planner</a:t>
            </a:r>
          </a:p>
          <a:p>
            <a:r>
              <a:rPr lang="en-US" dirty="0">
                <a:solidFill>
                  <a:srgbClr val="078342"/>
                </a:solidFill>
              </a:rPr>
              <a:t>Burner Review</a:t>
            </a:r>
          </a:p>
          <a:p>
            <a:pPr marL="0" indent="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74CA9A0-363B-4885-B620-7B322F1C8A1A}"/>
              </a:ext>
            </a:extLst>
          </p:cNvPr>
          <p:cNvSpPr>
            <a:spLocks noGrp="1"/>
          </p:cNvSpPr>
          <p:nvPr>
            <p:ph type="title"/>
          </p:nvPr>
        </p:nvSpPr>
        <p:spPr>
          <a:xfrm>
            <a:off x="0" y="160337"/>
            <a:ext cx="9144000" cy="1143000"/>
          </a:xfrm>
        </p:spPr>
        <p:txBody>
          <a:bodyPr>
            <a:normAutofit/>
          </a:bodyPr>
          <a:lstStyle/>
          <a:p>
            <a:r>
              <a:rPr lang="en-US" sz="3600" b="1" dirty="0">
                <a:solidFill>
                  <a:schemeClr val="bg2"/>
                </a:solidFill>
                <a:latin typeface="Franklin Gothic Demi" pitchFamily="34" charset="0"/>
              </a:rPr>
              <a:t>Authorized Prescribed Burn Acres By F/Y</a:t>
            </a:r>
            <a:br>
              <a:rPr lang="en-US" sz="3200" b="1" dirty="0">
                <a:solidFill>
                  <a:schemeClr val="bg2"/>
                </a:solidFill>
              </a:rPr>
            </a:br>
            <a:r>
              <a:rPr lang="en-US" sz="2400" b="1" dirty="0">
                <a:solidFill>
                  <a:schemeClr val="bg2"/>
                </a:solidFill>
              </a:rPr>
              <a:t>(Million Acres)</a:t>
            </a:r>
          </a:p>
        </p:txBody>
      </p:sp>
      <p:graphicFrame>
        <p:nvGraphicFramePr>
          <p:cNvPr id="7" name="Content Placeholder 5">
            <a:extLst>
              <a:ext uri="{FF2B5EF4-FFF2-40B4-BE49-F238E27FC236}">
                <a16:creationId xmlns:a16="http://schemas.microsoft.com/office/drawing/2014/main" id="{D7761524-B61E-4ECC-B412-DD6484DA30F4}"/>
              </a:ext>
            </a:extLst>
          </p:cNvPr>
          <p:cNvGraphicFramePr>
            <a:graphicFrameLocks/>
          </p:cNvGraphicFramePr>
          <p:nvPr>
            <p:extLst>
              <p:ext uri="{D42A27DB-BD31-4B8C-83A1-F6EECF244321}">
                <p14:modId xmlns:p14="http://schemas.microsoft.com/office/powerpoint/2010/main" val="3582587946"/>
              </p:ext>
            </p:extLst>
          </p:nvPr>
        </p:nvGraphicFramePr>
        <p:xfrm>
          <a:off x="266700" y="1303337"/>
          <a:ext cx="8610600" cy="44878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25611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2EE97-C9F7-45F7-BF77-F2D9964C529C}"/>
              </a:ext>
            </a:extLst>
          </p:cNvPr>
          <p:cNvSpPr>
            <a:spLocks noGrp="1"/>
          </p:cNvSpPr>
          <p:nvPr>
            <p:ph type="ctrTitle"/>
          </p:nvPr>
        </p:nvSpPr>
        <p:spPr>
          <a:xfrm>
            <a:off x="381000" y="457200"/>
            <a:ext cx="8382000" cy="933450"/>
          </a:xfrm>
        </p:spPr>
        <p:txBody>
          <a:bodyPr>
            <a:normAutofit fontScale="90000"/>
          </a:bodyPr>
          <a:lstStyle/>
          <a:p>
            <a:r>
              <a:rPr lang="en-US" b="1" dirty="0">
                <a:solidFill>
                  <a:schemeClr val="bg2"/>
                </a:solidFill>
              </a:rPr>
              <a:t>2022-23 CPBMT Course Schedule</a:t>
            </a:r>
            <a:endParaRPr lang="en-US" dirty="0"/>
          </a:p>
        </p:txBody>
      </p:sp>
      <p:sp>
        <p:nvSpPr>
          <p:cNvPr id="8" name="TextBox 7">
            <a:extLst>
              <a:ext uri="{FF2B5EF4-FFF2-40B4-BE49-F238E27FC236}">
                <a16:creationId xmlns:a16="http://schemas.microsoft.com/office/drawing/2014/main" id="{28D26B50-C4CF-479C-9CD3-BDA0CA9F0F75}"/>
              </a:ext>
            </a:extLst>
          </p:cNvPr>
          <p:cNvSpPr txBox="1"/>
          <p:nvPr/>
        </p:nvSpPr>
        <p:spPr>
          <a:xfrm>
            <a:off x="556161" y="1600200"/>
            <a:ext cx="8382000" cy="3970318"/>
          </a:xfrm>
          <a:prstGeom prst="rect">
            <a:avLst/>
          </a:prstGeom>
          <a:noFill/>
        </p:spPr>
        <p:txBody>
          <a:bodyPr wrap="square">
            <a:spAutoFit/>
          </a:bodyPr>
          <a:lstStyle/>
          <a:p>
            <a:r>
              <a:rPr lang="en-US" sz="3600" b="1" strike="sngStrike" dirty="0">
                <a:solidFill>
                  <a:srgbClr val="078342"/>
                </a:solidFill>
              </a:rPr>
              <a:t>Jacksonville</a:t>
            </a:r>
            <a:r>
              <a:rPr lang="en-US" sz="3600" strike="sngStrike" dirty="0">
                <a:solidFill>
                  <a:srgbClr val="078342"/>
                </a:solidFill>
              </a:rPr>
              <a:t>: December 5-9, 2022</a:t>
            </a:r>
          </a:p>
          <a:p>
            <a:r>
              <a:rPr lang="en-US" sz="3600" b="1" strike="sngStrike" dirty="0">
                <a:solidFill>
                  <a:srgbClr val="078342"/>
                </a:solidFill>
              </a:rPr>
              <a:t>Bradenton: </a:t>
            </a:r>
            <a:r>
              <a:rPr lang="en-US" sz="3600" strike="sngStrike" dirty="0">
                <a:solidFill>
                  <a:srgbClr val="078342"/>
                </a:solidFill>
              </a:rPr>
              <a:t>December 12-16, 2022</a:t>
            </a:r>
          </a:p>
          <a:p>
            <a:r>
              <a:rPr lang="en-US" sz="3600" b="1" strike="sngStrike" dirty="0">
                <a:solidFill>
                  <a:srgbClr val="078342"/>
                </a:solidFill>
              </a:rPr>
              <a:t>Welaka: </a:t>
            </a:r>
            <a:r>
              <a:rPr lang="en-US" sz="3600" strike="sngStrike" dirty="0">
                <a:solidFill>
                  <a:srgbClr val="078342"/>
                </a:solidFill>
              </a:rPr>
              <a:t>December 12-16, 2022</a:t>
            </a:r>
            <a:endParaRPr lang="en-US" sz="3600" b="1" strike="sngStrike" dirty="0">
              <a:solidFill>
                <a:srgbClr val="078342"/>
              </a:solidFill>
            </a:endParaRPr>
          </a:p>
          <a:p>
            <a:r>
              <a:rPr lang="en-US" sz="3600" b="1" strike="sngStrike" dirty="0">
                <a:solidFill>
                  <a:srgbClr val="078342"/>
                </a:solidFill>
              </a:rPr>
              <a:t>West Palm Beach: </a:t>
            </a:r>
            <a:r>
              <a:rPr lang="en-US" sz="3600" strike="sngStrike" dirty="0">
                <a:solidFill>
                  <a:srgbClr val="078342"/>
                </a:solidFill>
              </a:rPr>
              <a:t>January 9-13, 2023</a:t>
            </a:r>
            <a:endParaRPr lang="en-US" sz="3600" strike="sngStrike" dirty="0"/>
          </a:p>
          <a:p>
            <a:r>
              <a:rPr lang="en-US" sz="3600" b="1" dirty="0">
                <a:solidFill>
                  <a:srgbClr val="078342"/>
                </a:solidFill>
              </a:rPr>
              <a:t>Tallahassee: </a:t>
            </a:r>
            <a:r>
              <a:rPr lang="en-US" sz="3600" dirty="0">
                <a:solidFill>
                  <a:srgbClr val="078342"/>
                </a:solidFill>
              </a:rPr>
              <a:t>January 23-27, 2023</a:t>
            </a:r>
          </a:p>
          <a:p>
            <a:r>
              <a:rPr lang="en-US" sz="3600" b="1" dirty="0">
                <a:solidFill>
                  <a:srgbClr val="078342"/>
                </a:solidFill>
              </a:rPr>
              <a:t>Brooksville: </a:t>
            </a:r>
            <a:r>
              <a:rPr lang="en-US" sz="3600" dirty="0">
                <a:solidFill>
                  <a:srgbClr val="078342"/>
                </a:solidFill>
              </a:rPr>
              <a:t>February 6-10, 2023</a:t>
            </a:r>
          </a:p>
          <a:p>
            <a:r>
              <a:rPr lang="en-US" sz="3600" b="1" dirty="0">
                <a:solidFill>
                  <a:srgbClr val="078342"/>
                </a:solidFill>
              </a:rPr>
              <a:t>Apopka</a:t>
            </a:r>
            <a:r>
              <a:rPr lang="en-US" sz="3600" dirty="0">
                <a:solidFill>
                  <a:srgbClr val="078342"/>
                </a:solidFill>
              </a:rPr>
              <a:t>: February 20-24, 2023</a:t>
            </a:r>
          </a:p>
        </p:txBody>
      </p:sp>
    </p:spTree>
    <p:extLst>
      <p:ext uri="{BB962C8B-B14F-4D97-AF65-F5344CB8AC3E}">
        <p14:creationId xmlns:p14="http://schemas.microsoft.com/office/powerpoint/2010/main" val="3780724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0DFDBE-C706-4732-83C1-E770D019B1FB}"/>
              </a:ext>
            </a:extLst>
          </p:cNvPr>
          <p:cNvSpPr>
            <a:spLocks noGrp="1"/>
          </p:cNvSpPr>
          <p:nvPr>
            <p:ph idx="1"/>
          </p:nvPr>
        </p:nvSpPr>
        <p:spPr/>
        <p:txBody>
          <a:bodyPr/>
          <a:lstStyle/>
          <a:p>
            <a:pPr marL="0" indent="0">
              <a:buNone/>
            </a:pPr>
            <a:r>
              <a:rPr lang="en-US" b="1" dirty="0">
                <a:solidFill>
                  <a:srgbClr val="078342"/>
                </a:solidFill>
              </a:rPr>
              <a:t>Funding to Enhance Rx Burning</a:t>
            </a:r>
          </a:p>
          <a:p>
            <a:pPr lvl="1"/>
            <a:r>
              <a:rPr lang="en-US" dirty="0">
                <a:solidFill>
                  <a:srgbClr val="078342"/>
                </a:solidFill>
              </a:rPr>
              <a:t>Extra funds this year</a:t>
            </a:r>
          </a:p>
          <a:p>
            <a:pPr marL="914400" lvl="2" indent="0">
              <a:buNone/>
            </a:pPr>
            <a:endParaRPr lang="en-US" dirty="0">
              <a:solidFill>
                <a:srgbClr val="078342"/>
              </a:solidFill>
            </a:endParaRPr>
          </a:p>
          <a:p>
            <a:pPr lvl="1"/>
            <a:r>
              <a:rPr lang="en-US" dirty="0">
                <a:solidFill>
                  <a:srgbClr val="078342"/>
                </a:solidFill>
              </a:rPr>
              <a:t>Most projects will be funded</a:t>
            </a:r>
          </a:p>
          <a:p>
            <a:pPr marL="0" indent="0">
              <a:buNone/>
            </a:pPr>
            <a:endParaRPr lang="en-US" dirty="0"/>
          </a:p>
        </p:txBody>
      </p:sp>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114300" y="274638"/>
            <a:ext cx="8915400" cy="1143000"/>
          </a:xfrm>
        </p:spPr>
        <p:txBody>
          <a:bodyPr>
            <a:normAutofit fontScale="90000"/>
          </a:bodyPr>
          <a:lstStyle/>
          <a:p>
            <a:r>
              <a:rPr lang="en-US" b="1" dirty="0">
                <a:solidFill>
                  <a:schemeClr val="bg2"/>
                </a:solidFill>
                <a:latin typeface="Franklin Gothic Demi" pitchFamily="34" charset="0"/>
              </a:rPr>
              <a:t>Prescribed Fire Enhancement Program</a:t>
            </a:r>
          </a:p>
        </p:txBody>
      </p:sp>
    </p:spTree>
    <p:extLst>
      <p:ext uri="{BB962C8B-B14F-4D97-AF65-F5344CB8AC3E}">
        <p14:creationId xmlns:p14="http://schemas.microsoft.com/office/powerpoint/2010/main" val="151663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0DFDBE-C706-4732-83C1-E770D019B1FB}"/>
              </a:ext>
            </a:extLst>
          </p:cNvPr>
          <p:cNvSpPr>
            <a:spLocks noGrp="1"/>
          </p:cNvSpPr>
          <p:nvPr>
            <p:ph idx="1"/>
          </p:nvPr>
        </p:nvSpPr>
        <p:spPr>
          <a:xfrm>
            <a:off x="457199" y="1028727"/>
            <a:ext cx="8229600" cy="4800548"/>
          </a:xfrm>
        </p:spPr>
        <p:txBody>
          <a:bodyPr/>
          <a:lstStyle/>
          <a:p>
            <a:pPr marL="0" indent="0">
              <a:buNone/>
            </a:pPr>
            <a:r>
              <a:rPr lang="en-US" b="1" dirty="0">
                <a:solidFill>
                  <a:srgbClr val="078342"/>
                </a:solidFill>
              </a:rPr>
              <a:t>Prescribed Fire Messaging Campaign</a:t>
            </a:r>
          </a:p>
          <a:p>
            <a:pPr lvl="1"/>
            <a:r>
              <a:rPr lang="en-US" dirty="0">
                <a:solidFill>
                  <a:srgbClr val="078342"/>
                </a:solidFill>
              </a:rPr>
              <a:t>Statewide Campaign – 3 years</a:t>
            </a:r>
          </a:p>
          <a:p>
            <a:pPr lvl="1"/>
            <a:r>
              <a:rPr lang="en-US" dirty="0">
                <a:solidFill>
                  <a:srgbClr val="078342"/>
                </a:solidFill>
              </a:rPr>
              <a:t>Working With Tall Timbers</a:t>
            </a:r>
          </a:p>
          <a:p>
            <a:pPr lvl="1"/>
            <a:r>
              <a:rPr lang="en-US" dirty="0">
                <a:solidFill>
                  <a:srgbClr val="078342"/>
                </a:solidFill>
              </a:rPr>
              <a:t>Year 4?</a:t>
            </a:r>
          </a:p>
          <a:p>
            <a:pPr marL="0" indent="0">
              <a:buNone/>
            </a:pPr>
            <a:endParaRPr lang="en-US" dirty="0"/>
          </a:p>
        </p:txBody>
      </p:sp>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28903" y="0"/>
            <a:ext cx="8915400" cy="1143000"/>
          </a:xfrm>
        </p:spPr>
        <p:txBody>
          <a:bodyPr>
            <a:normAutofit/>
          </a:bodyPr>
          <a:lstStyle/>
          <a:p>
            <a:r>
              <a:rPr lang="en-US" b="1" dirty="0">
                <a:solidFill>
                  <a:schemeClr val="bg2"/>
                </a:solidFill>
                <a:latin typeface="Franklin Gothic Demi" pitchFamily="34" charset="0"/>
              </a:rPr>
              <a:t>Why Prescribed Fire?</a:t>
            </a:r>
          </a:p>
        </p:txBody>
      </p:sp>
      <p:sp>
        <p:nvSpPr>
          <p:cNvPr id="8" name="Rectangle 7">
            <a:extLst>
              <a:ext uri="{FF2B5EF4-FFF2-40B4-BE49-F238E27FC236}">
                <a16:creationId xmlns:a16="http://schemas.microsoft.com/office/drawing/2014/main" id="{F1758859-04A2-4675-BC21-1E9FDD4844B0}"/>
              </a:ext>
            </a:extLst>
          </p:cNvPr>
          <p:cNvSpPr/>
          <p:nvPr/>
        </p:nvSpPr>
        <p:spPr>
          <a:xfrm>
            <a:off x="1828800" y="3733800"/>
            <a:ext cx="5486400" cy="2209800"/>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DA5E6CF-328D-4D54-A96B-774B34511E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5481" y="3810000"/>
            <a:ext cx="5253037" cy="2019274"/>
          </a:xfrm>
          <a:prstGeom prst="rect">
            <a:avLst/>
          </a:prstGeom>
        </p:spPr>
      </p:pic>
    </p:spTree>
    <p:extLst>
      <p:ext uri="{BB962C8B-B14F-4D97-AF65-F5344CB8AC3E}">
        <p14:creationId xmlns:p14="http://schemas.microsoft.com/office/powerpoint/2010/main" val="1303558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0DFDBE-C706-4732-83C1-E770D019B1FB}"/>
              </a:ext>
            </a:extLst>
          </p:cNvPr>
          <p:cNvSpPr>
            <a:spLocks noGrp="1"/>
          </p:cNvSpPr>
          <p:nvPr>
            <p:ph idx="1"/>
          </p:nvPr>
        </p:nvSpPr>
        <p:spPr>
          <a:xfrm>
            <a:off x="838199" y="1231926"/>
            <a:ext cx="7467600" cy="901674"/>
          </a:xfrm>
        </p:spPr>
        <p:txBody>
          <a:bodyPr>
            <a:normAutofit/>
          </a:bodyPr>
          <a:lstStyle/>
          <a:p>
            <a:pPr marL="0" indent="0" algn="ctr">
              <a:buNone/>
            </a:pPr>
            <a:r>
              <a:rPr lang="en-US" sz="4800" b="1" u="sng" dirty="0">
                <a:solidFill>
                  <a:srgbClr val="078342"/>
                </a:solidFill>
              </a:rPr>
              <a:t>RxBurnPlanner.com</a:t>
            </a:r>
            <a:endParaRPr lang="en-US" sz="4800" u="sng" dirty="0">
              <a:solidFill>
                <a:srgbClr val="078342"/>
              </a:solidFill>
            </a:endParaRPr>
          </a:p>
          <a:p>
            <a:pPr marL="457200" lvl="1" indent="0">
              <a:buNone/>
            </a:pPr>
            <a:endParaRPr lang="en-US" dirty="0">
              <a:solidFill>
                <a:srgbClr val="078342"/>
              </a:solidFill>
            </a:endParaRPr>
          </a:p>
          <a:p>
            <a:pPr marL="0" indent="0">
              <a:buNone/>
            </a:pPr>
            <a:endParaRPr lang="en-US" dirty="0"/>
          </a:p>
        </p:txBody>
      </p:sp>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114300" y="76200"/>
            <a:ext cx="8915400" cy="1143000"/>
          </a:xfrm>
        </p:spPr>
        <p:txBody>
          <a:bodyPr>
            <a:normAutofit/>
          </a:bodyPr>
          <a:lstStyle/>
          <a:p>
            <a:r>
              <a:rPr lang="en-US" b="1" dirty="0">
                <a:solidFill>
                  <a:schemeClr val="bg2"/>
                </a:solidFill>
                <a:latin typeface="Franklin Gothic Demi" pitchFamily="34" charset="0"/>
              </a:rPr>
              <a:t>Prescribed Burn Planner</a:t>
            </a:r>
          </a:p>
        </p:txBody>
      </p:sp>
      <p:pic>
        <p:nvPicPr>
          <p:cNvPr id="4" name="Picture 3" descr="Logo&#10;&#10;Description automatically generated">
            <a:extLst>
              <a:ext uri="{FF2B5EF4-FFF2-40B4-BE49-F238E27FC236}">
                <a16:creationId xmlns:a16="http://schemas.microsoft.com/office/drawing/2014/main" id="{CA652AF5-69FA-4B97-83B8-11C7819F6F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9143" y="2668826"/>
            <a:ext cx="1784923" cy="1828800"/>
          </a:xfrm>
          <a:prstGeom prst="rect">
            <a:avLst/>
          </a:prstGeom>
        </p:spPr>
      </p:pic>
      <p:pic>
        <p:nvPicPr>
          <p:cNvPr id="7" name="Picture 6" descr="Icon&#10;&#10;Description automatically generated">
            <a:extLst>
              <a:ext uri="{FF2B5EF4-FFF2-40B4-BE49-F238E27FC236}">
                <a16:creationId xmlns:a16="http://schemas.microsoft.com/office/drawing/2014/main" id="{83741492-DEFB-410E-B2A4-431C8185AC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4884185"/>
            <a:ext cx="3709222" cy="914400"/>
          </a:xfrm>
          <a:prstGeom prst="rect">
            <a:avLst/>
          </a:prstGeom>
          <a:ln>
            <a:solidFill>
              <a:schemeClr val="tx1"/>
            </a:solidFill>
          </a:ln>
        </p:spPr>
      </p:pic>
      <p:pic>
        <p:nvPicPr>
          <p:cNvPr id="9" name="Picture 8" descr="Text&#10;&#10;Description automatically generated">
            <a:extLst>
              <a:ext uri="{FF2B5EF4-FFF2-40B4-BE49-F238E27FC236}">
                <a16:creationId xmlns:a16="http://schemas.microsoft.com/office/drawing/2014/main" id="{0E839E73-57FC-47BA-BA1C-6E54BD43DD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9795" y="4884185"/>
            <a:ext cx="3238513" cy="914400"/>
          </a:xfrm>
          <a:prstGeom prst="rect">
            <a:avLst/>
          </a:prstGeom>
          <a:ln>
            <a:solidFill>
              <a:schemeClr val="tx1"/>
            </a:solidFill>
          </a:ln>
        </p:spPr>
      </p:pic>
      <p:pic>
        <p:nvPicPr>
          <p:cNvPr id="11" name="Picture 10" descr="Logo&#10;&#10;Description automatically generated">
            <a:extLst>
              <a:ext uri="{FF2B5EF4-FFF2-40B4-BE49-F238E27FC236}">
                <a16:creationId xmlns:a16="http://schemas.microsoft.com/office/drawing/2014/main" id="{38AA840A-2E24-46BC-BE9E-0EFC5446508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39933" y="2668826"/>
            <a:ext cx="1439370" cy="1828800"/>
          </a:xfrm>
          <a:prstGeom prst="rect">
            <a:avLst/>
          </a:prstGeom>
        </p:spPr>
      </p:pic>
      <p:pic>
        <p:nvPicPr>
          <p:cNvPr id="13" name="Picture 12" descr="A picture containing logo&#10;&#10;Description automatically generated">
            <a:extLst>
              <a:ext uri="{FF2B5EF4-FFF2-40B4-BE49-F238E27FC236}">
                <a16:creationId xmlns:a16="http://schemas.microsoft.com/office/drawing/2014/main" id="{4D2C81E2-6A5F-4474-B5BF-9B95FB3F7E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01472" y="2394506"/>
            <a:ext cx="1541054" cy="2377440"/>
          </a:xfrm>
          <a:prstGeom prst="rect">
            <a:avLst/>
          </a:prstGeom>
        </p:spPr>
      </p:pic>
    </p:spTree>
    <p:extLst>
      <p:ext uri="{BB962C8B-B14F-4D97-AF65-F5344CB8AC3E}">
        <p14:creationId xmlns:p14="http://schemas.microsoft.com/office/powerpoint/2010/main" val="1955074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114300" y="274638"/>
            <a:ext cx="8915400" cy="1143000"/>
          </a:xfrm>
        </p:spPr>
        <p:txBody>
          <a:bodyPr>
            <a:normAutofit/>
          </a:bodyPr>
          <a:lstStyle/>
          <a:p>
            <a:r>
              <a:rPr lang="en-US" b="1" dirty="0">
                <a:solidFill>
                  <a:schemeClr val="bg2"/>
                </a:solidFill>
                <a:latin typeface="Franklin Gothic Demi" pitchFamily="34" charset="0"/>
              </a:rPr>
              <a:t>Prescribed Burn Planner</a:t>
            </a:r>
          </a:p>
        </p:txBody>
      </p:sp>
      <p:pic>
        <p:nvPicPr>
          <p:cNvPr id="8" name="Picture 7">
            <a:extLst>
              <a:ext uri="{FF2B5EF4-FFF2-40B4-BE49-F238E27FC236}">
                <a16:creationId xmlns:a16="http://schemas.microsoft.com/office/drawing/2014/main" id="{2849E8EE-99D1-489E-ACEB-93F7A403A267}"/>
              </a:ext>
            </a:extLst>
          </p:cNvPr>
          <p:cNvPicPr>
            <a:picLocks noChangeAspect="1"/>
          </p:cNvPicPr>
          <p:nvPr/>
        </p:nvPicPr>
        <p:blipFill rotWithShape="1">
          <a:blip r:embed="rId3"/>
          <a:srcRect l="8333" r="9167"/>
          <a:stretch/>
        </p:blipFill>
        <p:spPr>
          <a:xfrm>
            <a:off x="96515" y="1578906"/>
            <a:ext cx="8950970" cy="5004456"/>
          </a:xfrm>
          <a:prstGeom prst="rect">
            <a:avLst/>
          </a:prstGeom>
        </p:spPr>
      </p:pic>
    </p:spTree>
    <p:extLst>
      <p:ext uri="{BB962C8B-B14F-4D97-AF65-F5344CB8AC3E}">
        <p14:creationId xmlns:p14="http://schemas.microsoft.com/office/powerpoint/2010/main" val="3505633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114300" y="274638"/>
            <a:ext cx="8915400" cy="1143000"/>
          </a:xfrm>
        </p:spPr>
        <p:txBody>
          <a:bodyPr>
            <a:normAutofit/>
          </a:bodyPr>
          <a:lstStyle/>
          <a:p>
            <a:r>
              <a:rPr lang="en-US" b="1" dirty="0">
                <a:solidFill>
                  <a:schemeClr val="bg2"/>
                </a:solidFill>
                <a:latin typeface="Franklin Gothic Demi" pitchFamily="34" charset="0"/>
              </a:rPr>
              <a:t>Prescribed Burn Planner</a:t>
            </a:r>
          </a:p>
        </p:txBody>
      </p:sp>
      <p:pic>
        <p:nvPicPr>
          <p:cNvPr id="4" name="Picture 3">
            <a:extLst>
              <a:ext uri="{FF2B5EF4-FFF2-40B4-BE49-F238E27FC236}">
                <a16:creationId xmlns:a16="http://schemas.microsoft.com/office/drawing/2014/main" id="{106DBCA5-B8B3-46B8-B87E-4693BD753742}"/>
              </a:ext>
            </a:extLst>
          </p:cNvPr>
          <p:cNvPicPr>
            <a:picLocks noChangeAspect="1"/>
          </p:cNvPicPr>
          <p:nvPr/>
        </p:nvPicPr>
        <p:blipFill>
          <a:blip r:embed="rId3"/>
          <a:stretch>
            <a:fillRect/>
          </a:stretch>
        </p:blipFill>
        <p:spPr>
          <a:xfrm>
            <a:off x="0" y="1669877"/>
            <a:ext cx="9144000" cy="3518246"/>
          </a:xfrm>
          <a:prstGeom prst="rect">
            <a:avLst/>
          </a:prstGeom>
          <a:ln>
            <a:solidFill>
              <a:schemeClr val="tx1"/>
            </a:solidFill>
          </a:ln>
        </p:spPr>
      </p:pic>
    </p:spTree>
    <p:extLst>
      <p:ext uri="{BB962C8B-B14F-4D97-AF65-F5344CB8AC3E}">
        <p14:creationId xmlns:p14="http://schemas.microsoft.com/office/powerpoint/2010/main" val="3779946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114300" y="274638"/>
            <a:ext cx="8915400" cy="1143000"/>
          </a:xfrm>
        </p:spPr>
        <p:txBody>
          <a:bodyPr>
            <a:normAutofit/>
          </a:bodyPr>
          <a:lstStyle/>
          <a:p>
            <a:r>
              <a:rPr lang="en-US" b="1" dirty="0">
                <a:solidFill>
                  <a:schemeClr val="bg2"/>
                </a:solidFill>
                <a:latin typeface="Franklin Gothic Demi" pitchFamily="34" charset="0"/>
              </a:rPr>
              <a:t>Prescribed Burn Planner</a:t>
            </a:r>
          </a:p>
        </p:txBody>
      </p:sp>
      <p:pic>
        <p:nvPicPr>
          <p:cNvPr id="3" name="Picture 2">
            <a:extLst>
              <a:ext uri="{FF2B5EF4-FFF2-40B4-BE49-F238E27FC236}">
                <a16:creationId xmlns:a16="http://schemas.microsoft.com/office/drawing/2014/main" id="{8C27C61D-DD15-4E1B-BD5D-F1C0DE26C489}"/>
              </a:ext>
            </a:extLst>
          </p:cNvPr>
          <p:cNvPicPr>
            <a:picLocks noChangeAspect="1"/>
          </p:cNvPicPr>
          <p:nvPr/>
        </p:nvPicPr>
        <p:blipFill>
          <a:blip r:embed="rId3"/>
          <a:stretch>
            <a:fillRect/>
          </a:stretch>
        </p:blipFill>
        <p:spPr>
          <a:xfrm>
            <a:off x="0" y="1242407"/>
            <a:ext cx="9144000" cy="4701193"/>
          </a:xfrm>
          <a:prstGeom prst="rect">
            <a:avLst/>
          </a:prstGeom>
        </p:spPr>
      </p:pic>
    </p:spTree>
    <p:extLst>
      <p:ext uri="{BB962C8B-B14F-4D97-AF65-F5344CB8AC3E}">
        <p14:creationId xmlns:p14="http://schemas.microsoft.com/office/powerpoint/2010/main" val="1614722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114300" y="274638"/>
            <a:ext cx="8915400" cy="1143000"/>
          </a:xfrm>
        </p:spPr>
        <p:txBody>
          <a:bodyPr>
            <a:normAutofit/>
          </a:bodyPr>
          <a:lstStyle/>
          <a:p>
            <a:r>
              <a:rPr lang="en-US" b="1" dirty="0">
                <a:solidFill>
                  <a:schemeClr val="bg2"/>
                </a:solidFill>
                <a:latin typeface="Franklin Gothic Demi" pitchFamily="34" charset="0"/>
              </a:rPr>
              <a:t>Prescribed Burn Planner</a:t>
            </a:r>
          </a:p>
        </p:txBody>
      </p:sp>
      <p:pic>
        <p:nvPicPr>
          <p:cNvPr id="3" name="Picture 2">
            <a:extLst>
              <a:ext uri="{FF2B5EF4-FFF2-40B4-BE49-F238E27FC236}">
                <a16:creationId xmlns:a16="http://schemas.microsoft.com/office/drawing/2014/main" id="{814907AD-D011-4633-BB57-7C5E4CB6D7EA}"/>
              </a:ext>
            </a:extLst>
          </p:cNvPr>
          <p:cNvPicPr>
            <a:picLocks noChangeAspect="1"/>
          </p:cNvPicPr>
          <p:nvPr/>
        </p:nvPicPr>
        <p:blipFill>
          <a:blip r:embed="rId3"/>
          <a:stretch>
            <a:fillRect/>
          </a:stretch>
        </p:blipFill>
        <p:spPr>
          <a:xfrm>
            <a:off x="1600200" y="1461770"/>
            <a:ext cx="5943600" cy="3934460"/>
          </a:xfrm>
          <a:prstGeom prst="rect">
            <a:avLst/>
          </a:prstGeom>
        </p:spPr>
      </p:pic>
    </p:spTree>
    <p:extLst>
      <p:ext uri="{BB962C8B-B14F-4D97-AF65-F5344CB8AC3E}">
        <p14:creationId xmlns:p14="http://schemas.microsoft.com/office/powerpoint/2010/main" val="3759123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114300" y="274638"/>
            <a:ext cx="8915400" cy="1143000"/>
          </a:xfrm>
        </p:spPr>
        <p:txBody>
          <a:bodyPr>
            <a:normAutofit/>
          </a:bodyPr>
          <a:lstStyle/>
          <a:p>
            <a:r>
              <a:rPr lang="en-US" b="1" dirty="0">
                <a:solidFill>
                  <a:schemeClr val="bg2"/>
                </a:solidFill>
                <a:latin typeface="Franklin Gothic Demi" pitchFamily="34" charset="0"/>
              </a:rPr>
              <a:t>Prescribed Burn Planner</a:t>
            </a:r>
          </a:p>
        </p:txBody>
      </p:sp>
      <p:pic>
        <p:nvPicPr>
          <p:cNvPr id="3" name="Picture 2">
            <a:extLst>
              <a:ext uri="{FF2B5EF4-FFF2-40B4-BE49-F238E27FC236}">
                <a16:creationId xmlns:a16="http://schemas.microsoft.com/office/drawing/2014/main" id="{977547B3-1EB0-4834-A27B-5F9CAA18F639}"/>
              </a:ext>
            </a:extLst>
          </p:cNvPr>
          <p:cNvPicPr>
            <a:picLocks noChangeAspect="1"/>
          </p:cNvPicPr>
          <p:nvPr/>
        </p:nvPicPr>
        <p:blipFill>
          <a:blip r:embed="rId3"/>
          <a:stretch>
            <a:fillRect/>
          </a:stretch>
        </p:blipFill>
        <p:spPr>
          <a:xfrm>
            <a:off x="247087" y="1417638"/>
            <a:ext cx="8748819" cy="4068762"/>
          </a:xfrm>
          <a:prstGeom prst="rect">
            <a:avLst/>
          </a:prstGeom>
        </p:spPr>
      </p:pic>
    </p:spTree>
    <p:extLst>
      <p:ext uri="{BB962C8B-B14F-4D97-AF65-F5344CB8AC3E}">
        <p14:creationId xmlns:p14="http://schemas.microsoft.com/office/powerpoint/2010/main" val="2886681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114300" y="274638"/>
            <a:ext cx="8915400" cy="1143000"/>
          </a:xfrm>
        </p:spPr>
        <p:txBody>
          <a:bodyPr>
            <a:normAutofit/>
          </a:bodyPr>
          <a:lstStyle/>
          <a:p>
            <a:r>
              <a:rPr lang="en-US" b="1" dirty="0">
                <a:solidFill>
                  <a:schemeClr val="bg2"/>
                </a:solidFill>
                <a:latin typeface="Franklin Gothic Demi" pitchFamily="34" charset="0"/>
              </a:rPr>
              <a:t>Prescribed Burn Planner</a:t>
            </a:r>
          </a:p>
        </p:txBody>
      </p:sp>
      <p:sp>
        <p:nvSpPr>
          <p:cNvPr id="2" name="Rectangle 1">
            <a:extLst>
              <a:ext uri="{FF2B5EF4-FFF2-40B4-BE49-F238E27FC236}">
                <a16:creationId xmlns:a16="http://schemas.microsoft.com/office/drawing/2014/main" id="{F5EEF0CE-4760-400F-B92B-A479405BA2EC}"/>
              </a:ext>
            </a:extLst>
          </p:cNvPr>
          <p:cNvSpPr/>
          <p:nvPr/>
        </p:nvSpPr>
        <p:spPr>
          <a:xfrm>
            <a:off x="381000" y="685800"/>
            <a:ext cx="8534400" cy="6172200"/>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4B8AEA3-5BFD-404B-BC97-14737F6A91ED}"/>
              </a:ext>
            </a:extLst>
          </p:cNvPr>
          <p:cNvPicPr>
            <a:picLocks noChangeAspect="1"/>
          </p:cNvPicPr>
          <p:nvPr/>
        </p:nvPicPr>
        <p:blipFill>
          <a:blip r:embed="rId3"/>
          <a:stretch>
            <a:fillRect/>
          </a:stretch>
        </p:blipFill>
        <p:spPr>
          <a:xfrm>
            <a:off x="1600200" y="331152"/>
            <a:ext cx="5943600" cy="6195695"/>
          </a:xfrm>
          <a:prstGeom prst="rect">
            <a:avLst/>
          </a:prstGeom>
          <a:ln>
            <a:solidFill>
              <a:schemeClr val="tx1"/>
            </a:solidFill>
          </a:ln>
        </p:spPr>
      </p:pic>
    </p:spTree>
    <p:extLst>
      <p:ext uri="{BB962C8B-B14F-4D97-AF65-F5344CB8AC3E}">
        <p14:creationId xmlns:p14="http://schemas.microsoft.com/office/powerpoint/2010/main" val="4162028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C70A18C1-B036-410B-BBF9-D84B340157FF}"/>
              </a:ext>
            </a:extLst>
          </p:cNvPr>
          <p:cNvSpPr>
            <a:spLocks noGrp="1"/>
          </p:cNvSpPr>
          <p:nvPr>
            <p:ph type="title"/>
          </p:nvPr>
        </p:nvSpPr>
        <p:spPr>
          <a:xfrm>
            <a:off x="114300" y="274638"/>
            <a:ext cx="8915400" cy="1143000"/>
          </a:xfrm>
        </p:spPr>
        <p:txBody>
          <a:bodyPr>
            <a:normAutofit/>
          </a:bodyPr>
          <a:lstStyle/>
          <a:p>
            <a:r>
              <a:rPr lang="en-US" b="1" dirty="0">
                <a:solidFill>
                  <a:schemeClr val="bg2"/>
                </a:solidFill>
                <a:latin typeface="Franklin Gothic Demi" pitchFamily="34" charset="0"/>
              </a:rPr>
              <a:t>Prescribed Burn Planner</a:t>
            </a:r>
          </a:p>
        </p:txBody>
      </p:sp>
      <p:pic>
        <p:nvPicPr>
          <p:cNvPr id="7" name="Picture 6">
            <a:extLst>
              <a:ext uri="{FF2B5EF4-FFF2-40B4-BE49-F238E27FC236}">
                <a16:creationId xmlns:a16="http://schemas.microsoft.com/office/drawing/2014/main" id="{6B375550-B364-4B59-8B2E-4A0BE8BCF0FA}"/>
              </a:ext>
            </a:extLst>
          </p:cNvPr>
          <p:cNvPicPr>
            <a:picLocks noChangeAspect="1"/>
          </p:cNvPicPr>
          <p:nvPr/>
        </p:nvPicPr>
        <p:blipFill>
          <a:blip r:embed="rId3"/>
          <a:stretch>
            <a:fillRect/>
          </a:stretch>
        </p:blipFill>
        <p:spPr>
          <a:xfrm>
            <a:off x="0" y="1093022"/>
            <a:ext cx="9144000" cy="4671955"/>
          </a:xfrm>
          <a:prstGeom prst="rect">
            <a:avLst/>
          </a:prstGeom>
        </p:spPr>
      </p:pic>
    </p:spTree>
    <p:extLst>
      <p:ext uri="{BB962C8B-B14F-4D97-AF65-F5344CB8AC3E}">
        <p14:creationId xmlns:p14="http://schemas.microsoft.com/office/powerpoint/2010/main" val="804322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9E6E74-8B65-4E57-BBB9-23C1789ABC60}"/>
              </a:ext>
            </a:extLst>
          </p:cNvPr>
          <p:cNvPicPr>
            <a:picLocks noChangeAspect="1"/>
          </p:cNvPicPr>
          <p:nvPr/>
        </p:nvPicPr>
        <p:blipFill>
          <a:blip r:embed="rId3"/>
          <a:stretch>
            <a:fillRect/>
          </a:stretch>
        </p:blipFill>
        <p:spPr>
          <a:xfrm>
            <a:off x="772799" y="678629"/>
            <a:ext cx="3624262" cy="5216644"/>
          </a:xfrm>
          <a:prstGeom prst="rect">
            <a:avLst/>
          </a:prstGeom>
          <a:ln>
            <a:solidFill>
              <a:schemeClr val="tx1"/>
            </a:solidFill>
          </a:ln>
        </p:spPr>
      </p:pic>
      <p:pic>
        <p:nvPicPr>
          <p:cNvPr id="4" name="Picture 3">
            <a:extLst>
              <a:ext uri="{FF2B5EF4-FFF2-40B4-BE49-F238E27FC236}">
                <a16:creationId xmlns:a16="http://schemas.microsoft.com/office/drawing/2014/main" id="{38B84662-9F04-4233-A059-36AAE6BFC81A}"/>
              </a:ext>
            </a:extLst>
          </p:cNvPr>
          <p:cNvPicPr>
            <a:picLocks noChangeAspect="1"/>
          </p:cNvPicPr>
          <p:nvPr/>
        </p:nvPicPr>
        <p:blipFill>
          <a:blip r:embed="rId4"/>
          <a:stretch>
            <a:fillRect/>
          </a:stretch>
        </p:blipFill>
        <p:spPr>
          <a:xfrm>
            <a:off x="4746941" y="678629"/>
            <a:ext cx="3762375" cy="5216644"/>
          </a:xfrm>
          <a:prstGeom prst="rect">
            <a:avLst/>
          </a:prstGeom>
          <a:ln>
            <a:solidFill>
              <a:schemeClr val="tx1"/>
            </a:solidFill>
          </a:ln>
        </p:spPr>
      </p:pic>
    </p:spTree>
    <p:extLst>
      <p:ext uri="{BB962C8B-B14F-4D97-AF65-F5344CB8AC3E}">
        <p14:creationId xmlns:p14="http://schemas.microsoft.com/office/powerpoint/2010/main" val="1481871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34C2A-1407-4C93-9C69-7E5884972CBA}"/>
              </a:ext>
            </a:extLst>
          </p:cNvPr>
          <p:cNvSpPr>
            <a:spLocks noGrp="1"/>
          </p:cNvSpPr>
          <p:nvPr>
            <p:ph type="title"/>
          </p:nvPr>
        </p:nvSpPr>
        <p:spPr/>
        <p:txBody>
          <a:bodyPr/>
          <a:lstStyle/>
          <a:p>
            <a:r>
              <a:rPr lang="en-US" b="1" dirty="0">
                <a:solidFill>
                  <a:schemeClr val="bg2"/>
                </a:solidFill>
              </a:rPr>
              <a:t>Burner Review</a:t>
            </a:r>
            <a:endParaRPr lang="en-US" dirty="0"/>
          </a:p>
        </p:txBody>
      </p:sp>
      <p:pic>
        <p:nvPicPr>
          <p:cNvPr id="4" name="Content Placeholder 5" descr="IMG_1264.JPG">
            <a:extLst>
              <a:ext uri="{FF2B5EF4-FFF2-40B4-BE49-F238E27FC236}">
                <a16:creationId xmlns:a16="http://schemas.microsoft.com/office/drawing/2014/main" id="{02B7C944-F799-4E83-B0B6-8FEA7915DF99}"/>
              </a:ext>
            </a:extLst>
          </p:cNvPr>
          <p:cNvPicPr>
            <a:picLocks noChangeAspect="1"/>
          </p:cNvPicPr>
          <p:nvPr/>
        </p:nvPicPr>
        <p:blipFill>
          <a:blip r:embed="rId3" cstate="screen"/>
          <a:stretch>
            <a:fillRect/>
          </a:stretch>
        </p:blipFill>
        <p:spPr>
          <a:xfrm>
            <a:off x="1554692" y="1219200"/>
            <a:ext cx="6034617" cy="4525963"/>
          </a:xfrm>
          <a:prstGeom prst="rect">
            <a:avLst/>
          </a:prstGeom>
        </p:spPr>
      </p:pic>
    </p:spTree>
    <p:extLst>
      <p:ext uri="{BB962C8B-B14F-4D97-AF65-F5344CB8AC3E}">
        <p14:creationId xmlns:p14="http://schemas.microsoft.com/office/powerpoint/2010/main" val="2923365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1D57E-7E40-4A6A-B4D1-256F86D4ECC8}"/>
              </a:ext>
            </a:extLst>
          </p:cNvPr>
          <p:cNvSpPr>
            <a:spLocks noGrp="1"/>
          </p:cNvSpPr>
          <p:nvPr>
            <p:ph type="title"/>
          </p:nvPr>
        </p:nvSpPr>
        <p:spPr/>
        <p:txBody>
          <a:bodyPr/>
          <a:lstStyle/>
          <a:p>
            <a:r>
              <a:rPr lang="en-US" b="1" dirty="0">
                <a:solidFill>
                  <a:schemeClr val="bg2"/>
                </a:solidFill>
              </a:rPr>
              <a:t>Burner Status Letters</a:t>
            </a:r>
            <a:endParaRPr lang="en-US" dirty="0"/>
          </a:p>
        </p:txBody>
      </p:sp>
      <p:sp>
        <p:nvSpPr>
          <p:cNvPr id="3" name="Content Placeholder 2">
            <a:extLst>
              <a:ext uri="{FF2B5EF4-FFF2-40B4-BE49-F238E27FC236}">
                <a16:creationId xmlns:a16="http://schemas.microsoft.com/office/drawing/2014/main" id="{2EE4191F-E46A-4E93-858F-C164E4F7F57D}"/>
              </a:ext>
            </a:extLst>
          </p:cNvPr>
          <p:cNvSpPr>
            <a:spLocks noGrp="1"/>
          </p:cNvSpPr>
          <p:nvPr>
            <p:ph idx="1"/>
          </p:nvPr>
        </p:nvSpPr>
        <p:spPr/>
        <p:txBody>
          <a:bodyPr/>
          <a:lstStyle/>
          <a:p>
            <a:pPr>
              <a:lnSpc>
                <a:spcPct val="80000"/>
              </a:lnSpc>
            </a:pPr>
            <a:r>
              <a:rPr lang="en-US" dirty="0">
                <a:solidFill>
                  <a:srgbClr val="078342"/>
                </a:solidFill>
              </a:rPr>
              <a:t>Mailed  or</a:t>
            </a:r>
            <a:r>
              <a:rPr lang="en-US" b="1" dirty="0">
                <a:solidFill>
                  <a:srgbClr val="078342"/>
                </a:solidFill>
              </a:rPr>
              <a:t> </a:t>
            </a:r>
            <a:r>
              <a:rPr lang="en-US" b="1" dirty="0">
                <a:solidFill>
                  <a:srgbClr val="078342"/>
                </a:solidFill>
                <a:highlight>
                  <a:srgbClr val="FFFF00"/>
                </a:highlight>
              </a:rPr>
              <a:t>E-Mailed</a:t>
            </a:r>
            <a:r>
              <a:rPr lang="en-US" b="1" dirty="0">
                <a:solidFill>
                  <a:srgbClr val="078342"/>
                </a:solidFill>
              </a:rPr>
              <a:t> </a:t>
            </a:r>
            <a:r>
              <a:rPr lang="en-US" dirty="0">
                <a:solidFill>
                  <a:srgbClr val="078342"/>
                </a:solidFill>
              </a:rPr>
              <a:t>at the end of January</a:t>
            </a:r>
          </a:p>
          <a:p>
            <a:pPr lvl="1">
              <a:lnSpc>
                <a:spcPct val="80000"/>
              </a:lnSpc>
            </a:pPr>
            <a:r>
              <a:rPr lang="en-US" sz="2400" b="1" dirty="0">
                <a:solidFill>
                  <a:srgbClr val="078342"/>
                </a:solidFill>
              </a:rPr>
              <a:t>Green</a:t>
            </a:r>
            <a:r>
              <a:rPr lang="en-US" sz="2400" dirty="0">
                <a:solidFill>
                  <a:srgbClr val="078342"/>
                </a:solidFill>
              </a:rPr>
              <a:t> = Status good beyond end of year</a:t>
            </a:r>
          </a:p>
          <a:p>
            <a:pPr lvl="1">
              <a:lnSpc>
                <a:spcPct val="80000"/>
              </a:lnSpc>
            </a:pPr>
            <a:r>
              <a:rPr lang="en-US" sz="2400" b="1" dirty="0">
                <a:solidFill>
                  <a:srgbClr val="078342"/>
                </a:solidFill>
              </a:rPr>
              <a:t>Yellow</a:t>
            </a:r>
            <a:r>
              <a:rPr lang="en-US" sz="2400" dirty="0">
                <a:solidFill>
                  <a:srgbClr val="078342"/>
                </a:solidFill>
              </a:rPr>
              <a:t> = Status will expire at end of year</a:t>
            </a:r>
          </a:p>
          <a:p>
            <a:pPr lvl="1">
              <a:lnSpc>
                <a:spcPct val="80000"/>
              </a:lnSpc>
              <a:buNone/>
            </a:pPr>
            <a:endParaRPr lang="en-US" sz="2400" dirty="0">
              <a:solidFill>
                <a:srgbClr val="078342"/>
              </a:solidFill>
            </a:endParaRPr>
          </a:p>
          <a:p>
            <a:pPr>
              <a:lnSpc>
                <a:spcPct val="80000"/>
              </a:lnSpc>
            </a:pPr>
            <a:r>
              <a:rPr lang="en-US" dirty="0">
                <a:solidFill>
                  <a:srgbClr val="078342"/>
                </a:solidFill>
              </a:rPr>
              <a:t>Keep your contact information current</a:t>
            </a:r>
          </a:p>
          <a:p>
            <a:pPr lvl="1">
              <a:lnSpc>
                <a:spcPct val="80000"/>
              </a:lnSpc>
            </a:pPr>
            <a:r>
              <a:rPr lang="en-US" sz="2400" dirty="0">
                <a:solidFill>
                  <a:srgbClr val="078342"/>
                </a:solidFill>
              </a:rPr>
              <a:t>Used to send letters</a:t>
            </a:r>
          </a:p>
          <a:p>
            <a:pPr lvl="1">
              <a:lnSpc>
                <a:spcPct val="80000"/>
              </a:lnSpc>
            </a:pPr>
            <a:r>
              <a:rPr lang="en-US" sz="2400" dirty="0">
                <a:solidFill>
                  <a:srgbClr val="078342"/>
                </a:solidFill>
              </a:rPr>
              <a:t>Add Email to your account</a:t>
            </a:r>
          </a:p>
          <a:p>
            <a:pPr lvl="1">
              <a:lnSpc>
                <a:spcPct val="80000"/>
              </a:lnSpc>
              <a:buNone/>
            </a:pPr>
            <a:endParaRPr lang="en-US" sz="2400" dirty="0">
              <a:solidFill>
                <a:srgbClr val="078342"/>
              </a:solidFill>
            </a:endParaRPr>
          </a:p>
          <a:p>
            <a:pPr>
              <a:lnSpc>
                <a:spcPct val="80000"/>
              </a:lnSpc>
            </a:pPr>
            <a:r>
              <a:rPr lang="en-US" dirty="0">
                <a:solidFill>
                  <a:srgbClr val="078342"/>
                </a:solidFill>
              </a:rPr>
              <a:t>Let the Duty Officer know that you are doing a certified burn</a:t>
            </a:r>
          </a:p>
          <a:p>
            <a:pPr lvl="1">
              <a:lnSpc>
                <a:spcPct val="80000"/>
              </a:lnSpc>
            </a:pPr>
            <a:r>
              <a:rPr lang="en-US" sz="2400" dirty="0" err="1">
                <a:solidFill>
                  <a:srgbClr val="078342"/>
                </a:solidFill>
              </a:rPr>
              <a:t>WebOBA</a:t>
            </a:r>
            <a:r>
              <a:rPr lang="en-US" sz="2400" dirty="0">
                <a:solidFill>
                  <a:srgbClr val="078342"/>
                </a:solidFill>
              </a:rPr>
              <a:t> system requires this</a:t>
            </a:r>
          </a:p>
          <a:p>
            <a:endParaRPr lang="en-US" dirty="0"/>
          </a:p>
        </p:txBody>
      </p:sp>
    </p:spTree>
    <p:extLst>
      <p:ext uri="{BB962C8B-B14F-4D97-AF65-F5344CB8AC3E}">
        <p14:creationId xmlns:p14="http://schemas.microsoft.com/office/powerpoint/2010/main" val="1028625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B5D51-2517-4860-8AC6-3D6014669A66}"/>
              </a:ext>
            </a:extLst>
          </p:cNvPr>
          <p:cNvSpPr>
            <a:spLocks noGrp="1"/>
          </p:cNvSpPr>
          <p:nvPr>
            <p:ph type="title"/>
          </p:nvPr>
        </p:nvSpPr>
        <p:spPr/>
        <p:txBody>
          <a:bodyPr/>
          <a:lstStyle/>
          <a:p>
            <a:r>
              <a:rPr lang="en-US" b="1" dirty="0">
                <a:solidFill>
                  <a:schemeClr val="bg2"/>
                </a:solidFill>
              </a:rPr>
              <a:t>Web-OBA</a:t>
            </a:r>
            <a:endParaRPr lang="en-US" dirty="0"/>
          </a:p>
        </p:txBody>
      </p:sp>
      <p:pic>
        <p:nvPicPr>
          <p:cNvPr id="8" name="Picture 7">
            <a:extLst>
              <a:ext uri="{FF2B5EF4-FFF2-40B4-BE49-F238E27FC236}">
                <a16:creationId xmlns:a16="http://schemas.microsoft.com/office/drawing/2014/main" id="{A74CE864-6F82-4B30-B05A-4A3293E6D2FC}"/>
              </a:ext>
            </a:extLst>
          </p:cNvPr>
          <p:cNvPicPr>
            <a:picLocks noChangeAspect="1"/>
          </p:cNvPicPr>
          <p:nvPr/>
        </p:nvPicPr>
        <p:blipFill>
          <a:blip r:embed="rId3"/>
          <a:stretch>
            <a:fillRect/>
          </a:stretch>
        </p:blipFill>
        <p:spPr>
          <a:xfrm>
            <a:off x="1965318" y="1295400"/>
            <a:ext cx="5213364" cy="4267200"/>
          </a:xfrm>
          <a:prstGeom prst="rect">
            <a:avLst/>
          </a:prstGeom>
          <a:ln>
            <a:solidFill>
              <a:schemeClr val="tx1"/>
            </a:solidFill>
          </a:ln>
        </p:spPr>
      </p:pic>
    </p:spTree>
    <p:extLst>
      <p:ext uri="{BB962C8B-B14F-4D97-AF65-F5344CB8AC3E}">
        <p14:creationId xmlns:p14="http://schemas.microsoft.com/office/powerpoint/2010/main" val="163639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DB5E674-352A-4BDC-BC13-EA42FF2B2723}"/>
              </a:ext>
            </a:extLst>
          </p:cNvPr>
          <p:cNvPicPr>
            <a:picLocks noChangeAspect="1"/>
          </p:cNvPicPr>
          <p:nvPr/>
        </p:nvPicPr>
        <p:blipFill>
          <a:blip r:embed="rId3"/>
          <a:stretch>
            <a:fillRect/>
          </a:stretch>
        </p:blipFill>
        <p:spPr>
          <a:xfrm>
            <a:off x="1965318" y="1295400"/>
            <a:ext cx="5213364" cy="4267200"/>
          </a:xfrm>
          <a:prstGeom prst="rect">
            <a:avLst/>
          </a:prstGeom>
          <a:ln>
            <a:solidFill>
              <a:schemeClr val="tx1"/>
            </a:solidFill>
          </a:ln>
        </p:spPr>
      </p:pic>
      <p:sp>
        <p:nvSpPr>
          <p:cNvPr id="2" name="Title 1">
            <a:extLst>
              <a:ext uri="{FF2B5EF4-FFF2-40B4-BE49-F238E27FC236}">
                <a16:creationId xmlns:a16="http://schemas.microsoft.com/office/drawing/2014/main" id="{9D9B5D51-2517-4860-8AC6-3D6014669A66}"/>
              </a:ext>
            </a:extLst>
          </p:cNvPr>
          <p:cNvSpPr>
            <a:spLocks noGrp="1"/>
          </p:cNvSpPr>
          <p:nvPr>
            <p:ph type="title"/>
          </p:nvPr>
        </p:nvSpPr>
        <p:spPr/>
        <p:txBody>
          <a:bodyPr/>
          <a:lstStyle/>
          <a:p>
            <a:r>
              <a:rPr lang="en-US" b="1" dirty="0">
                <a:solidFill>
                  <a:schemeClr val="bg2"/>
                </a:solidFill>
              </a:rPr>
              <a:t>Check Your Status</a:t>
            </a:r>
            <a:endParaRPr lang="en-US" dirty="0"/>
          </a:p>
        </p:txBody>
      </p:sp>
      <p:sp>
        <p:nvSpPr>
          <p:cNvPr id="5" name="Oval 4">
            <a:extLst>
              <a:ext uri="{FF2B5EF4-FFF2-40B4-BE49-F238E27FC236}">
                <a16:creationId xmlns:a16="http://schemas.microsoft.com/office/drawing/2014/main" id="{D83DF57D-1064-42FC-B968-670B0885D7DC}"/>
              </a:ext>
            </a:extLst>
          </p:cNvPr>
          <p:cNvSpPr/>
          <p:nvPr/>
        </p:nvSpPr>
        <p:spPr>
          <a:xfrm>
            <a:off x="3581400" y="2209800"/>
            <a:ext cx="1981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095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F9A3-2249-46F8-A64B-484EABD89CB8}"/>
              </a:ext>
            </a:extLst>
          </p:cNvPr>
          <p:cNvSpPr>
            <a:spLocks noGrp="1"/>
          </p:cNvSpPr>
          <p:nvPr>
            <p:ph type="title"/>
          </p:nvPr>
        </p:nvSpPr>
        <p:spPr/>
        <p:txBody>
          <a:bodyPr/>
          <a:lstStyle/>
          <a:p>
            <a:r>
              <a:rPr lang="en-US" b="1" dirty="0">
                <a:solidFill>
                  <a:schemeClr val="bg2"/>
                </a:solidFill>
              </a:rPr>
              <a:t>Burn Participation Log</a:t>
            </a:r>
            <a:endParaRPr lang="en-US" dirty="0"/>
          </a:p>
        </p:txBody>
      </p:sp>
      <p:pic>
        <p:nvPicPr>
          <p:cNvPr id="3" name="Picture 2">
            <a:extLst>
              <a:ext uri="{FF2B5EF4-FFF2-40B4-BE49-F238E27FC236}">
                <a16:creationId xmlns:a16="http://schemas.microsoft.com/office/drawing/2014/main" id="{11E715BC-7C08-43AA-90A7-89CF382A4D2B}"/>
              </a:ext>
            </a:extLst>
          </p:cNvPr>
          <p:cNvPicPr>
            <a:picLocks noChangeAspect="1"/>
          </p:cNvPicPr>
          <p:nvPr/>
        </p:nvPicPr>
        <p:blipFill rotWithShape="1">
          <a:blip r:embed="rId3"/>
          <a:srcRect b="41612"/>
          <a:stretch/>
        </p:blipFill>
        <p:spPr>
          <a:xfrm>
            <a:off x="1537145" y="1219200"/>
            <a:ext cx="6069709" cy="4648200"/>
          </a:xfrm>
          <a:prstGeom prst="rect">
            <a:avLst/>
          </a:prstGeom>
          <a:ln>
            <a:solidFill>
              <a:schemeClr val="tx1"/>
            </a:solidFill>
          </a:ln>
        </p:spPr>
      </p:pic>
    </p:spTree>
    <p:extLst>
      <p:ext uri="{BB962C8B-B14F-4D97-AF65-F5344CB8AC3E}">
        <p14:creationId xmlns:p14="http://schemas.microsoft.com/office/powerpoint/2010/main" val="2100048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A4160-6A69-455E-A1A9-CE0657FBCB2E}"/>
              </a:ext>
            </a:extLst>
          </p:cNvPr>
          <p:cNvSpPr>
            <a:spLocks noGrp="1"/>
          </p:cNvSpPr>
          <p:nvPr>
            <p:ph type="title"/>
          </p:nvPr>
        </p:nvSpPr>
        <p:spPr/>
        <p:txBody>
          <a:bodyPr/>
          <a:lstStyle/>
          <a:p>
            <a:r>
              <a:rPr lang="en-US" b="1" dirty="0">
                <a:solidFill>
                  <a:schemeClr val="bg2"/>
                </a:solidFill>
              </a:rPr>
              <a:t>Things to Remember</a:t>
            </a:r>
            <a:endParaRPr lang="en-US" dirty="0"/>
          </a:p>
        </p:txBody>
      </p:sp>
      <p:sp>
        <p:nvSpPr>
          <p:cNvPr id="3" name="Content Placeholder 2">
            <a:extLst>
              <a:ext uri="{FF2B5EF4-FFF2-40B4-BE49-F238E27FC236}">
                <a16:creationId xmlns:a16="http://schemas.microsoft.com/office/drawing/2014/main" id="{8347B4D6-16B8-47AA-88BE-2F45F5961706}"/>
              </a:ext>
            </a:extLst>
          </p:cNvPr>
          <p:cNvSpPr>
            <a:spLocks noGrp="1"/>
          </p:cNvSpPr>
          <p:nvPr>
            <p:ph idx="1"/>
          </p:nvPr>
        </p:nvSpPr>
        <p:spPr/>
        <p:txBody>
          <a:bodyPr/>
          <a:lstStyle/>
          <a:p>
            <a:r>
              <a:rPr lang="en-US" dirty="0">
                <a:solidFill>
                  <a:srgbClr val="078342"/>
                </a:solidFill>
              </a:rPr>
              <a:t>Your prescription is a legal document</a:t>
            </a:r>
          </a:p>
          <a:p>
            <a:pPr lvl="1"/>
            <a:r>
              <a:rPr lang="en-US" dirty="0">
                <a:solidFill>
                  <a:srgbClr val="078342"/>
                </a:solidFill>
              </a:rPr>
              <a:t>Make sure information is complete</a:t>
            </a:r>
          </a:p>
          <a:p>
            <a:pPr lvl="1"/>
            <a:r>
              <a:rPr lang="en-US" dirty="0">
                <a:solidFill>
                  <a:srgbClr val="078342"/>
                </a:solidFill>
              </a:rPr>
              <a:t>Make sure information is correct</a:t>
            </a:r>
          </a:p>
          <a:p>
            <a:pPr lvl="1"/>
            <a:r>
              <a:rPr lang="en-US" dirty="0">
                <a:solidFill>
                  <a:srgbClr val="078342"/>
                </a:solidFill>
              </a:rPr>
              <a:t>Signature with date</a:t>
            </a:r>
          </a:p>
          <a:p>
            <a:pPr lvl="1"/>
            <a:r>
              <a:rPr lang="en-US" dirty="0">
                <a:solidFill>
                  <a:srgbClr val="078342"/>
                </a:solidFill>
              </a:rPr>
              <a:t>Add authorization number</a:t>
            </a:r>
          </a:p>
          <a:p>
            <a:pPr lvl="1"/>
            <a:r>
              <a:rPr lang="en-US" dirty="0">
                <a:solidFill>
                  <a:srgbClr val="078342"/>
                </a:solidFill>
              </a:rPr>
              <a:t>Take it to the burn</a:t>
            </a:r>
          </a:p>
          <a:p>
            <a:pPr lvl="1"/>
            <a:r>
              <a:rPr lang="en-US" dirty="0">
                <a:solidFill>
                  <a:srgbClr val="078342"/>
                </a:solidFill>
              </a:rPr>
              <a:t>Keep it in your files for future use</a:t>
            </a:r>
          </a:p>
          <a:p>
            <a:pPr lvl="1"/>
            <a:r>
              <a:rPr lang="en-US" dirty="0">
                <a:solidFill>
                  <a:srgbClr val="078342"/>
                </a:solidFill>
              </a:rPr>
              <a:t>Tell us you are doing a certified burn</a:t>
            </a:r>
            <a:endParaRPr lang="en-US" dirty="0"/>
          </a:p>
        </p:txBody>
      </p:sp>
    </p:spTree>
    <p:extLst>
      <p:ext uri="{BB962C8B-B14F-4D97-AF65-F5344CB8AC3E}">
        <p14:creationId xmlns:p14="http://schemas.microsoft.com/office/powerpoint/2010/main" val="3897490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screen">
            <a:alphaModFix amt="0"/>
            <a:duotone>
              <a:prstClr val="black"/>
              <a:schemeClr val="accent4">
                <a:tint val="45000"/>
                <a:satMod val="400000"/>
              </a:schemeClr>
            </a:duotone>
            <a:extLst>
              <a:ext uri="{BEBA8EAE-BF5A-486C-A8C5-ECC9F3942E4B}">
                <a14:imgProps xmlns:a14="http://schemas.microsoft.com/office/drawing/2010/main">
                  <a14:imgLayer r:embed="rId4">
                    <a14:imgEffect>
                      <a14:colorTemperature colorTemp="10045"/>
                    </a14:imgEffect>
                    <a14:imgEffect>
                      <a14:saturation sat="0"/>
                    </a14:imgEffect>
                  </a14:imgLayer>
                </a14:imgProps>
              </a:ext>
            </a:extLst>
          </a:blip>
          <a:srcRect/>
          <a:stretch>
            <a:fillRect l="-28000" t="-75000" r="-28000" b="-74000"/>
          </a:stretch>
        </a:blipFill>
        <a:effectLst/>
      </p:bgPr>
    </p:bg>
    <p:spTree>
      <p:nvGrpSpPr>
        <p:cNvPr id="1" name=""/>
        <p:cNvGrpSpPr/>
        <p:nvPr/>
      </p:nvGrpSpPr>
      <p:grpSpPr>
        <a:xfrm>
          <a:off x="0" y="0"/>
          <a:ext cx="0" cy="0"/>
          <a:chOff x="0" y="0"/>
          <a:chExt cx="0" cy="0"/>
        </a:xfrm>
      </p:grpSpPr>
      <p:pic>
        <p:nvPicPr>
          <p:cNvPr id="6" name="Picture 5" descr="FFSLogo_TreesOnly.jpg"/>
          <p:cNvPicPr>
            <a:picLocks noChangeAspect="1"/>
          </p:cNvPicPr>
          <p:nvPr/>
        </p:nvPicPr>
        <p:blipFill>
          <a:blip r:embed="rId5" cstate="screen">
            <a:clrChange>
              <a:clrFrom>
                <a:srgbClr val="FFFFFF"/>
              </a:clrFrom>
              <a:clrTo>
                <a:srgbClr val="FFFFFF">
                  <a:alpha val="0"/>
                </a:srgbClr>
              </a:clrTo>
            </a:clrChange>
          </a:blip>
          <a:srcRect/>
          <a:stretch>
            <a:fillRect/>
          </a:stretch>
        </p:blipFill>
        <p:spPr>
          <a:xfrm>
            <a:off x="966063" y="0"/>
            <a:ext cx="7696200" cy="4953001"/>
          </a:xfrm>
          <a:prstGeom prst="rect">
            <a:avLst/>
          </a:prstGeom>
        </p:spPr>
      </p:pic>
      <p:sp>
        <p:nvSpPr>
          <p:cNvPr id="9" name="Rectangle 8"/>
          <p:cNvSpPr/>
          <p:nvPr/>
        </p:nvSpPr>
        <p:spPr>
          <a:xfrm>
            <a:off x="0" y="4038600"/>
            <a:ext cx="9144000" cy="60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295400" y="3962400"/>
            <a:ext cx="7772400" cy="708025"/>
          </a:xfrm>
        </p:spPr>
        <p:txBody>
          <a:bodyPr>
            <a:normAutofit fontScale="90000"/>
          </a:bodyPr>
          <a:lstStyle/>
          <a:p>
            <a:pPr algn="r"/>
            <a:r>
              <a:rPr lang="en-US" b="1" dirty="0">
                <a:solidFill>
                  <a:schemeClr val="bg1"/>
                </a:solidFill>
                <a:latin typeface="Franklin Gothic Demi" pitchFamily="34" charset="0"/>
              </a:rPr>
              <a:t>Questions?</a:t>
            </a:r>
          </a:p>
        </p:txBody>
      </p:sp>
      <p:sp>
        <p:nvSpPr>
          <p:cNvPr id="3" name="Subtitle 2"/>
          <p:cNvSpPr>
            <a:spLocks noGrp="1"/>
          </p:cNvSpPr>
          <p:nvPr>
            <p:ph type="subTitle" idx="1"/>
          </p:nvPr>
        </p:nvSpPr>
        <p:spPr>
          <a:xfrm>
            <a:off x="990600" y="4876800"/>
            <a:ext cx="6400800" cy="1676400"/>
          </a:xfrm>
        </p:spPr>
        <p:txBody>
          <a:bodyPr>
            <a:normAutofit/>
          </a:bodyPr>
          <a:lstStyle/>
          <a:p>
            <a:pPr algn="r"/>
            <a:r>
              <a:rPr lang="en-US" sz="2000" dirty="0">
                <a:solidFill>
                  <a:schemeClr val="tx1"/>
                </a:solidFill>
              </a:rPr>
              <a:t>Contact</a:t>
            </a:r>
          </a:p>
          <a:p>
            <a:pPr algn="r"/>
            <a:r>
              <a:rPr lang="en-US" sz="2000" dirty="0">
                <a:solidFill>
                  <a:schemeClr val="tx1"/>
                </a:solidFill>
              </a:rPr>
              <a:t>John Saddler</a:t>
            </a:r>
          </a:p>
          <a:p>
            <a:pPr algn="r"/>
            <a:r>
              <a:rPr lang="en-US" sz="2400" b="1" dirty="0">
                <a:solidFill>
                  <a:srgbClr val="FF0000"/>
                </a:solidFill>
              </a:rPr>
              <a:t>850-681-5928</a:t>
            </a:r>
          </a:p>
          <a:p>
            <a:pPr algn="r"/>
            <a:r>
              <a:rPr lang="en-US" sz="2000" dirty="0">
                <a:solidFill>
                  <a:schemeClr val="tx1"/>
                </a:solidFill>
              </a:rPr>
              <a:t>John.Saddler@FDACS.gov</a:t>
            </a:r>
          </a:p>
        </p:txBody>
      </p:sp>
      <p:cxnSp>
        <p:nvCxnSpPr>
          <p:cNvPr id="11" name="Straight Connector 10"/>
          <p:cNvCxnSpPr/>
          <p:nvPr/>
        </p:nvCxnSpPr>
        <p:spPr>
          <a:xfrm>
            <a:off x="0" y="4648200"/>
            <a:ext cx="9144000" cy="0"/>
          </a:xfrm>
          <a:prstGeom prst="line">
            <a:avLst/>
          </a:prstGeom>
          <a:ln w="44450"/>
        </p:spPr>
        <p:style>
          <a:lnRef idx="1">
            <a:schemeClr val="accent1"/>
          </a:lnRef>
          <a:fillRef idx="0">
            <a:schemeClr val="accent1"/>
          </a:fillRef>
          <a:effectRef idx="0">
            <a:schemeClr val="accent1"/>
          </a:effectRef>
          <a:fontRef idx="minor">
            <a:schemeClr val="tx1"/>
          </a:fontRef>
        </p:style>
      </p:cxnSp>
      <p:pic>
        <p:nvPicPr>
          <p:cNvPr id="12" name="Picture 11" descr="FFSLogo_TwoColor_Official.jpg"/>
          <p:cNvPicPr>
            <a:picLocks noChangeAspect="1"/>
          </p:cNvPicPr>
          <p:nvPr/>
        </p:nvPicPr>
        <p:blipFill>
          <a:blip r:embed="rId6" cstate="screen">
            <a:clrChange>
              <a:clrFrom>
                <a:srgbClr val="FFFFFF"/>
              </a:clrFrom>
              <a:clrTo>
                <a:srgbClr val="FFFFFF">
                  <a:alpha val="0"/>
                </a:srgbClr>
              </a:clrTo>
            </a:clrChange>
          </a:blip>
          <a:srcRect/>
          <a:stretch>
            <a:fillRect/>
          </a:stretch>
        </p:blipFill>
        <p:spPr>
          <a:xfrm>
            <a:off x="304800" y="4800600"/>
            <a:ext cx="1905000" cy="1905000"/>
          </a:xfrm>
          <a:prstGeom prst="rect">
            <a:avLst/>
          </a:prstGeom>
        </p:spPr>
      </p:pic>
      <p:pic>
        <p:nvPicPr>
          <p:cNvPr id="8" name="Picture 7" descr="WrightCane firepot animation250x304.gif"/>
          <p:cNvPicPr>
            <a:picLocks noChangeAspect="1"/>
          </p:cNvPicPr>
          <p:nvPr/>
        </p:nvPicPr>
        <p:blipFill>
          <a:blip r:embed="rId7" cstate="screen"/>
          <a:stretch>
            <a:fillRect/>
          </a:stretch>
        </p:blipFill>
        <p:spPr>
          <a:xfrm>
            <a:off x="7514724" y="4724400"/>
            <a:ext cx="1629276" cy="1981200"/>
          </a:xfrm>
          <a:prstGeom prst="rect">
            <a:avLst/>
          </a:prstGeom>
        </p:spPr>
      </p:pic>
    </p:spTree>
    <p:extLst>
      <p:ext uri="{BB962C8B-B14F-4D97-AF65-F5344CB8AC3E}">
        <p14:creationId xmlns:p14="http://schemas.microsoft.com/office/powerpoint/2010/main" val="62064116"/>
      </p:ext>
    </p:extLst>
  </p:cSld>
  <p:clrMapOvr>
    <a:masterClrMapping/>
  </p:clrMapOvr>
</p:sld>
</file>

<file path=ppt/theme/theme1.xml><?xml version="1.0" encoding="utf-8"?>
<a:theme xmlns:a="http://schemas.openxmlformats.org/drawingml/2006/main" name="Office Theme">
  <a:themeElements>
    <a:clrScheme name="FFS Colors">
      <a:dk1>
        <a:srgbClr val="000000"/>
      </a:dk1>
      <a:lt1>
        <a:srgbClr val="F8F8F8"/>
      </a:lt1>
      <a:dk2>
        <a:srgbClr val="13542B"/>
      </a:dk2>
      <a:lt2>
        <a:srgbClr val="7DB942"/>
      </a:lt2>
      <a:accent1>
        <a:srgbClr val="EFDB14"/>
      </a:accent1>
      <a:accent2>
        <a:srgbClr val="F5E972"/>
      </a:accent2>
      <a:accent3>
        <a:srgbClr val="9BBB59"/>
      </a:accent3>
      <a:accent4>
        <a:srgbClr val="4F6128"/>
      </a:accent4>
      <a:accent5>
        <a:srgbClr val="7F7F7F"/>
      </a:accent5>
      <a:accent6>
        <a:srgbClr val="5D8A31"/>
      </a:accent6>
      <a:hlink>
        <a:srgbClr val="4F6128"/>
      </a:hlink>
      <a:folHlink>
        <a:srgbClr val="0E3F20"/>
      </a:folHlink>
    </a:clrScheme>
    <a:fontScheme name="FFS Text">
      <a:majorFont>
        <a:latin typeface="Myriad Pro"/>
        <a:ea typeface=""/>
        <a:cs typeface=""/>
      </a:majorFont>
      <a:minorFont>
        <a:latin typeface="Cambr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55D8E652048054AA0D36C3D08E5010D" ma:contentTypeVersion="11" ma:contentTypeDescription="Create a new document." ma:contentTypeScope="" ma:versionID="2e026aa7d01db8af5694cf951a49b9d1">
  <xsd:schema xmlns:xsd="http://www.w3.org/2001/XMLSchema" xmlns:xs="http://www.w3.org/2001/XMLSchema" xmlns:p="http://schemas.microsoft.com/office/2006/metadata/properties" xmlns:ns3="d173accf-2f5a-44e7-9c9d-133e4fee8f03" xmlns:ns4="83faa690-2357-4073-a0a2-09d4f2327a89" targetNamespace="http://schemas.microsoft.com/office/2006/metadata/properties" ma:root="true" ma:fieldsID="56a50ce20c946754d1b1f217f1708399" ns3:_="" ns4:_="">
    <xsd:import namespace="d173accf-2f5a-44e7-9c9d-133e4fee8f03"/>
    <xsd:import namespace="83faa690-2357-4073-a0a2-09d4f2327a8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73accf-2f5a-44e7-9c9d-133e4fee8f0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3faa690-2357-4073-a0a2-09d4f2327a8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03C56D3-2C27-4D5F-800E-F202E294FBC0}">
  <ds:schemaRefs>
    <ds:schemaRef ds:uri="http://schemas.microsoft.com/sharepoint/v3/contenttype/forms"/>
  </ds:schemaRefs>
</ds:datastoreItem>
</file>

<file path=customXml/itemProps2.xml><?xml version="1.0" encoding="utf-8"?>
<ds:datastoreItem xmlns:ds="http://schemas.openxmlformats.org/officeDocument/2006/customXml" ds:itemID="{8DFA3E4E-DE30-4479-813C-77D3BF7EC1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73accf-2f5a-44e7-9c9d-133e4fee8f03"/>
    <ds:schemaRef ds:uri="83faa690-2357-4073-a0a2-09d4f2327a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6AD18B5-82C5-418B-96AE-B4FA3907B4AE}">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83faa690-2357-4073-a0a2-09d4f2327a89"/>
    <ds:schemaRef ds:uri="d173accf-2f5a-44e7-9c9d-133e4fee8f0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9212</TotalTime>
  <Words>556</Words>
  <Application>Microsoft Office PowerPoint</Application>
  <PresentationFormat>On-screen Show (4:3)</PresentationFormat>
  <Paragraphs>109</Paragraphs>
  <Slides>22</Slides>
  <Notes>22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Calibri</vt:lpstr>
      <vt:lpstr>Cambria</vt:lpstr>
      <vt:lpstr>Franklin Gothic Demi</vt:lpstr>
      <vt:lpstr>Office Theme</vt:lpstr>
      <vt:lpstr>Custom Design</vt:lpstr>
      <vt:lpstr>PowerPoint Presentation</vt:lpstr>
      <vt:lpstr>FFS Update</vt:lpstr>
      <vt:lpstr>Authorized Prescribed Burn Acres By F/Y (Million Acres)</vt:lpstr>
      <vt:lpstr>2022-23 CPBMT Course Schedule</vt:lpstr>
      <vt:lpstr>Prescribed Fire Enhancement Program</vt:lpstr>
      <vt:lpstr>Why Prescribed Fire?</vt:lpstr>
      <vt:lpstr>Prescribed Burn Planner</vt:lpstr>
      <vt:lpstr>Prescribed Burn Planner</vt:lpstr>
      <vt:lpstr>Prescribed Burn Planner</vt:lpstr>
      <vt:lpstr>Prescribed Burn Planner</vt:lpstr>
      <vt:lpstr>Prescribed Burn Planner</vt:lpstr>
      <vt:lpstr>Prescribed Burn Planner</vt:lpstr>
      <vt:lpstr>Prescribed Burn Planner</vt:lpstr>
      <vt:lpstr>Prescribed Burn Planner</vt:lpstr>
      <vt:lpstr>PowerPoint Presentation</vt:lpstr>
      <vt:lpstr>Burner Review</vt:lpstr>
      <vt:lpstr>Burner Status Letters</vt:lpstr>
      <vt:lpstr>Web-OBA</vt:lpstr>
      <vt:lpstr>Check Your Status</vt:lpstr>
      <vt:lpstr>Burn Participation Log</vt:lpstr>
      <vt:lpstr>Things to Remember</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Saddler, John</dc:creator>
  <cp:lastModifiedBy>Saddler, John</cp:lastModifiedBy>
  <cp:revision>14</cp:revision>
  <dcterms:created xsi:type="dcterms:W3CDTF">2021-11-04T12:14:33Z</dcterms:created>
  <dcterms:modified xsi:type="dcterms:W3CDTF">2022-12-15T13:24:35Z</dcterms:modified>
</cp:coreProperties>
</file>