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79" r:id="rId2"/>
  </p:sldMasterIdLst>
  <p:notesMasterIdLst>
    <p:notesMasterId r:id="rId27"/>
  </p:notesMasterIdLst>
  <p:sldIdLst>
    <p:sldId id="256" r:id="rId3"/>
    <p:sldId id="342" r:id="rId4"/>
    <p:sldId id="349" r:id="rId5"/>
    <p:sldId id="307" r:id="rId6"/>
    <p:sldId id="309" r:id="rId7"/>
    <p:sldId id="312" r:id="rId8"/>
    <p:sldId id="257" r:id="rId9"/>
    <p:sldId id="259" r:id="rId10"/>
    <p:sldId id="260" r:id="rId11"/>
    <p:sldId id="325" r:id="rId12"/>
    <p:sldId id="343" r:id="rId13"/>
    <p:sldId id="262" r:id="rId14"/>
    <p:sldId id="316" r:id="rId15"/>
    <p:sldId id="321" r:id="rId16"/>
    <p:sldId id="315" r:id="rId17"/>
    <p:sldId id="317" r:id="rId18"/>
    <p:sldId id="338" r:id="rId19"/>
    <p:sldId id="329" r:id="rId20"/>
    <p:sldId id="304" r:id="rId21"/>
    <p:sldId id="305" r:id="rId22"/>
    <p:sldId id="323" r:id="rId23"/>
    <p:sldId id="348" r:id="rId24"/>
    <p:sldId id="344" r:id="rId25"/>
    <p:sldId id="34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ED2AC"/>
    <a:srgbClr val="548235"/>
    <a:srgbClr val="F2F2F2"/>
    <a:srgbClr val="CDBB81"/>
    <a:srgbClr val="E7E6E6"/>
    <a:srgbClr val="C5E0B4"/>
    <a:srgbClr val="CCCC00"/>
    <a:srgbClr val="008080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68" autoAdjust="0"/>
    <p:restoredTop sz="82603" autoAdjust="0"/>
  </p:normalViewPr>
  <p:slideViewPr>
    <p:cSldViewPr snapToGrid="0">
      <p:cViewPr varScale="1">
        <p:scale>
          <a:sx n="75" d="100"/>
          <a:sy n="75" d="100"/>
        </p:scale>
        <p:origin x="54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EE541-F9F1-428A-9C48-6460D1D2EDC2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C86D4-A746-46BE-B26A-02BBF1181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035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2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15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64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16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96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1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35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65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759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98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002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881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27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0872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6C86D4-A746-46BE-B26A-02BBF1181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622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932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063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111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6C86D4-A746-46BE-B26A-02BBF1181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7950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692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8620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C86D4-A746-46BE-B26A-02BBF11817F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53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6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193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253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083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768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6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52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72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57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81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46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mplete image">
  <p:cSld name="Blank complete imag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/>
          <p:nvPr/>
        </p:nvSpPr>
        <p:spPr>
          <a:xfrm rot="-5400000" flipH="1">
            <a:off x="5997033" y="-5139549"/>
            <a:ext cx="197600" cy="12192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2"/>
          <p:cNvSpPr/>
          <p:nvPr/>
        </p:nvSpPr>
        <p:spPr>
          <a:xfrm>
            <a:off x="0" y="0"/>
            <a:ext cx="12192000" cy="90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12"/>
          <p:cNvSpPr/>
          <p:nvPr/>
        </p:nvSpPr>
        <p:spPr>
          <a:xfrm rot="-5400000">
            <a:off x="5996951" y="325200"/>
            <a:ext cx="197600" cy="12192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2"/>
          <p:cNvSpPr/>
          <p:nvPr/>
        </p:nvSpPr>
        <p:spPr>
          <a:xfrm rot="10800000" flipH="1">
            <a:off x="-67" y="6418403"/>
            <a:ext cx="12192000" cy="43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791433" y="6418333"/>
            <a:ext cx="10608800" cy="4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14603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-5400000" flipH="1">
            <a:off x="5997033" y="-1483007"/>
            <a:ext cx="197600" cy="12192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4"/>
          <p:cNvSpPr/>
          <p:nvPr/>
        </p:nvSpPr>
        <p:spPr>
          <a:xfrm>
            <a:off x="0" y="-33"/>
            <a:ext cx="12192000" cy="45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2198733" y="671567"/>
            <a:ext cx="7794400" cy="38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74121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1219170" lvl="1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828754" lvl="2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2438339" lvl="3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3047924" lvl="4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3657509" lvl="5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4267093" lvl="6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4876678" lvl="7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5486263" lvl="8" indent="-47412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/>
          <p:nvPr/>
        </p:nvSpPr>
        <p:spPr>
          <a:xfrm>
            <a:off x="4791200" y="255225"/>
            <a:ext cx="2609600" cy="8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>
                <a:solidFill>
                  <a:srgbClr val="00001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</a:t>
            </a:r>
            <a:endParaRPr sz="6400">
              <a:solidFill>
                <a:srgbClr val="00001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791433" y="6418333"/>
            <a:ext cx="10608800" cy="43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67816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14400" y="2554167"/>
            <a:ext cx="76360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6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-5400000">
            <a:off x="5955033" y="-1651784"/>
            <a:ext cx="281600" cy="12192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 rot="10800000" flipH="1">
            <a:off x="0" y="4560064"/>
            <a:ext cx="12192000" cy="230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915564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-5400000" flipH="1">
            <a:off x="5997033" y="-1483007"/>
            <a:ext cx="197600" cy="12192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4"/>
          <p:cNvSpPr/>
          <p:nvPr/>
        </p:nvSpPr>
        <p:spPr>
          <a:xfrm>
            <a:off x="0" y="-33"/>
            <a:ext cx="12192000" cy="45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2198733" y="671567"/>
            <a:ext cx="7794400" cy="38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74121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1219170" lvl="1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828754" lvl="2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2438339" lvl="3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3047924" lvl="4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3657509" lvl="5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4267093" lvl="6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4876678" lvl="7" indent="-47412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5486263" lvl="8" indent="-47412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667" i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/>
          <p:nvPr/>
        </p:nvSpPr>
        <p:spPr>
          <a:xfrm>
            <a:off x="4791200" y="255225"/>
            <a:ext cx="2609600" cy="8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>
                <a:solidFill>
                  <a:srgbClr val="00001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</a:t>
            </a:r>
            <a:endParaRPr sz="6400">
              <a:solidFill>
                <a:srgbClr val="00001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791433" y="6418333"/>
            <a:ext cx="10608800" cy="43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75707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half">
  <p:cSld name="Title + 1 column half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 rot="10800000" flipH="1">
            <a:off x="6058167" y="-7"/>
            <a:ext cx="197600" cy="6858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6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36" name="Google Shape;36;p6"/>
          <p:cNvCxnSpPr/>
          <p:nvPr/>
        </p:nvCxnSpPr>
        <p:spPr>
          <a:xfrm>
            <a:off x="487800" y="6418233"/>
            <a:ext cx="51204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785800" y="1092633"/>
            <a:ext cx="4524400" cy="90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791433" y="2025200"/>
            <a:ext cx="4524400" cy="35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∙"/>
              <a:defRPr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794233" y="6418333"/>
            <a:ext cx="4518800" cy="4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96899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mplete image">
  <p:cSld name="Blank complete imag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/>
          <p:nvPr/>
        </p:nvSpPr>
        <p:spPr>
          <a:xfrm rot="-5400000" flipH="1">
            <a:off x="5997033" y="-5139549"/>
            <a:ext cx="197600" cy="12192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2"/>
          <p:cNvSpPr/>
          <p:nvPr/>
        </p:nvSpPr>
        <p:spPr>
          <a:xfrm>
            <a:off x="0" y="0"/>
            <a:ext cx="12192000" cy="90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12"/>
          <p:cNvSpPr/>
          <p:nvPr/>
        </p:nvSpPr>
        <p:spPr>
          <a:xfrm rot="-5400000">
            <a:off x="5996951" y="325200"/>
            <a:ext cx="197600" cy="12192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2"/>
          <p:cNvSpPr/>
          <p:nvPr/>
        </p:nvSpPr>
        <p:spPr>
          <a:xfrm rot="10800000" flipH="1">
            <a:off x="-67" y="6418403"/>
            <a:ext cx="12192000" cy="43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791433" y="6418333"/>
            <a:ext cx="10608800" cy="4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83225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28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791433" y="6418333"/>
            <a:ext cx="10608800" cy="4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333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buNone/>
              <a:defRPr sz="1333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buNone/>
              <a:defRPr sz="1333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buNone/>
              <a:defRPr sz="1333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buNone/>
              <a:defRPr sz="1333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buNone/>
              <a:defRPr sz="1333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buNone/>
              <a:defRPr sz="1333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buNone/>
              <a:defRPr sz="1333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buNone/>
              <a:defRPr sz="1333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791433" y="0"/>
            <a:ext cx="10608800" cy="9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791433" y="2431600"/>
            <a:ext cx="10608800" cy="35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"/>
              <a:buChar char="∙"/>
              <a:defRPr sz="1600">
                <a:solidFill>
                  <a:srgbClr val="11111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"/>
              <a:buChar char="∙"/>
              <a:defRPr sz="1600">
                <a:solidFill>
                  <a:srgbClr val="11111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"/>
              <a:buChar char="∙"/>
              <a:defRPr sz="1600">
                <a:solidFill>
                  <a:srgbClr val="11111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"/>
              <a:buChar char="∙"/>
              <a:defRPr sz="1600">
                <a:solidFill>
                  <a:srgbClr val="11111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"/>
              <a:buChar char="∙"/>
              <a:defRPr sz="1600">
                <a:solidFill>
                  <a:srgbClr val="11111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"/>
              <a:buChar char="∙"/>
              <a:defRPr sz="1600">
                <a:solidFill>
                  <a:srgbClr val="11111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"/>
              <a:buChar char="∙"/>
              <a:defRPr sz="1600">
                <a:solidFill>
                  <a:srgbClr val="11111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"/>
              <a:buChar char="∙"/>
              <a:defRPr sz="1600">
                <a:solidFill>
                  <a:srgbClr val="11111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"/>
              <a:buChar char="∙"/>
              <a:defRPr sz="1600">
                <a:solidFill>
                  <a:srgbClr val="11111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29890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5000" t="-6000"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>
            <a:spLocks noGrp="1"/>
          </p:cNvSpPr>
          <p:nvPr>
            <p:ph type="ctrTitle"/>
          </p:nvPr>
        </p:nvSpPr>
        <p:spPr>
          <a:xfrm>
            <a:off x="84463" y="4939560"/>
            <a:ext cx="9034416" cy="2041367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-US" sz="5333" dirty="0">
                <a:solidFill>
                  <a:srgbClr val="13491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ylfaen" panose="010A0502050306030303" pitchFamily="18" charset="0"/>
              </a:rPr>
              <a:t>Utilizing Terrestrial LiDAR in Ecosystem Monitoring in the Southeast U.S</a:t>
            </a:r>
            <a:endParaRPr sz="5333" dirty="0">
              <a:solidFill>
                <a:srgbClr val="134914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Sylfaen" panose="010A0502050306030303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7CDFEA-4642-440C-A315-7392D1A8188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519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29053" y="2882054"/>
            <a:ext cx="3219535" cy="3078189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0C5B06-D22A-4D65-BA42-69704ED416DB}"/>
              </a:ext>
            </a:extLst>
          </p:cNvPr>
          <p:cNvSpPr txBox="1"/>
          <p:nvPr/>
        </p:nvSpPr>
        <p:spPr>
          <a:xfrm>
            <a:off x="8979354" y="5637077"/>
            <a:ext cx="3308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masis MT Pro" panose="02040504050005020304" pitchFamily="18" charset="0"/>
              </a:rPr>
              <a:t>Emily Link</a:t>
            </a:r>
          </a:p>
          <a:p>
            <a:r>
              <a:rPr lang="en-US" dirty="0">
                <a:latin typeface="Amasis MT Pro" panose="02040504050005020304" pitchFamily="18" charset="0"/>
              </a:rPr>
              <a:t>USFWS Region 4 Fire Ecologist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5AE619F-D835-4C6D-82E6-4411B9DA4D72}"/>
              </a:ext>
            </a:extLst>
          </p:cNvPr>
          <p:cNvSpPr txBox="1">
            <a:spLocks/>
          </p:cNvSpPr>
          <p:nvPr/>
        </p:nvSpPr>
        <p:spPr>
          <a:xfrm>
            <a:off x="873369" y="1098323"/>
            <a:ext cx="10585939" cy="4886308"/>
          </a:xfrm>
          <a:prstGeom prst="rect">
            <a:avLst/>
          </a:prstGeom>
          <a:solidFill>
            <a:srgbClr val="DED2AC">
              <a:alpha val="74902"/>
            </a:srgb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USFWS Mission:</a:t>
            </a:r>
            <a:b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working with others to conserve, protect, and enhance fish, wildlife, plants, and their habitats for the continuing benefit of the American people</a:t>
            </a:r>
            <a:b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</a:b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Sylfaen" panose="010A0502050306030303" pitchFamily="18" charset="0"/>
              </a:rPr>
              <a:t>Evaluate and document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Sylfaen" panose="010A0502050306030303" pitchFamily="18" charset="0"/>
              </a:rPr>
              <a:t> management efforts for conserving and enhancing habitat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800" dirty="0">
              <a:solidFill>
                <a:schemeClr val="accent6">
                  <a:lumMod val="50000"/>
                </a:schemeClr>
              </a:solidFill>
              <a:latin typeface="Sylfaen" panose="010A050205030603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Sylfaen" panose="010A0502050306030303" pitchFamily="18" charset="0"/>
              </a:rPr>
              <a:t>Increase understanding of current and desired conditions to make informed resource management decisions</a:t>
            </a:r>
          </a:p>
          <a:p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Sylfaen" panose="010A0502050306030303" pitchFamily="18" charset="0"/>
              </a:rPr>
              <a:t/>
            </a:r>
            <a:br>
              <a:rPr lang="en-US" sz="2800" dirty="0">
                <a:solidFill>
                  <a:schemeClr val="accent6">
                    <a:lumMod val="50000"/>
                  </a:schemeClr>
                </a:solidFill>
                <a:latin typeface="Sylfaen" panose="010A0502050306030303" pitchFamily="18" charset="0"/>
              </a:rPr>
            </a:b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106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5AE619F-D835-4C6D-82E6-4411B9DA4D72}"/>
              </a:ext>
            </a:extLst>
          </p:cNvPr>
          <p:cNvSpPr txBox="1">
            <a:spLocks/>
          </p:cNvSpPr>
          <p:nvPr/>
        </p:nvSpPr>
        <p:spPr>
          <a:xfrm>
            <a:off x="803030" y="1156476"/>
            <a:ext cx="10585939" cy="4648902"/>
          </a:xfrm>
          <a:prstGeom prst="rect">
            <a:avLst/>
          </a:prstGeom>
          <a:solidFill>
            <a:srgbClr val="DED2AC">
              <a:alpha val="74902"/>
            </a:srgb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Sylfaen" panose="010A0502050306030303" pitchFamily="18" charset="0"/>
              </a:rPr>
              <a:t>Why monitor?</a:t>
            </a:r>
          </a:p>
          <a:p>
            <a:endParaRPr lang="en-US" sz="3200" dirty="0">
              <a:solidFill>
                <a:schemeClr val="accent6">
                  <a:lumMod val="50000"/>
                </a:schemeClr>
              </a:solidFill>
              <a:latin typeface="Sylfaen" panose="010A0502050306030303" pitchFamily="18" charset="0"/>
            </a:endParaRPr>
          </a:p>
          <a:p>
            <a:endParaRPr lang="en-US" sz="2800" dirty="0">
              <a:solidFill>
                <a:schemeClr val="accent6">
                  <a:lumMod val="50000"/>
                </a:schemeClr>
              </a:solidFill>
              <a:latin typeface="Sylfaen" panose="010A0502050306030303" pitchFamily="18" charset="0"/>
            </a:endParaRPr>
          </a:p>
          <a:p>
            <a:pPr marL="230188" indent="-230188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Sylfaen" panose="010A0502050306030303" pitchFamily="18" charset="0"/>
              </a:rPr>
              <a:t>Accountability and transparency between the public and managers</a:t>
            </a:r>
          </a:p>
          <a:p>
            <a:pPr marL="230188" indent="-230188">
              <a:buFont typeface="Wingdings" panose="05000000000000000000" pitchFamily="2" charset="2"/>
              <a:buChar char="v"/>
            </a:pPr>
            <a:endParaRPr lang="en-US" sz="2800" dirty="0">
              <a:solidFill>
                <a:schemeClr val="accent6">
                  <a:lumMod val="50000"/>
                </a:schemeClr>
              </a:solidFill>
              <a:latin typeface="Sylfaen" panose="010A0502050306030303" pitchFamily="18" charset="0"/>
            </a:endParaRPr>
          </a:p>
          <a:p>
            <a:pPr marL="230188" indent="-230188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Sylfaen" panose="010A0502050306030303" pitchFamily="18" charset="0"/>
              </a:rPr>
              <a:t>Evidence for funding allocation needs</a:t>
            </a:r>
          </a:p>
          <a:p>
            <a:endParaRPr lang="en-US" sz="2800" dirty="0">
              <a:solidFill>
                <a:schemeClr val="accent6">
                  <a:lumMod val="50000"/>
                </a:schemeClr>
              </a:solidFill>
              <a:latin typeface="Sylfaen" panose="010A0502050306030303" pitchFamily="18" charset="0"/>
            </a:endParaRPr>
          </a:p>
          <a:p>
            <a:pPr marL="230188" indent="-230188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Sylfaen" panose="010A0502050306030303" pitchFamily="18" charset="0"/>
              </a:rPr>
              <a:t>Understanding fuels for predicting fire behavior and assessing risk</a:t>
            </a:r>
          </a:p>
          <a:p>
            <a:pPr marL="230188" indent="-230188">
              <a:buFont typeface="Wingdings" panose="05000000000000000000" pitchFamily="2" charset="2"/>
              <a:buChar char="v"/>
            </a:pPr>
            <a:endParaRPr lang="en-US" sz="2800" dirty="0">
              <a:solidFill>
                <a:schemeClr val="accent6">
                  <a:lumMod val="50000"/>
                </a:schemeClr>
              </a:solidFill>
              <a:latin typeface="Sylfaen" panose="010A0502050306030303" pitchFamily="18" charset="0"/>
            </a:endParaRPr>
          </a:p>
          <a:p>
            <a:pPr marL="230188" indent="-230188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Sylfaen" panose="010A0502050306030303" pitchFamily="18" charset="0"/>
              </a:rPr>
              <a:t>What should ecosystem objectives be and are they being met?</a:t>
            </a:r>
          </a:p>
          <a:p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Sylfaen" panose="010A0502050306030303" pitchFamily="18" charset="0"/>
              </a:rPr>
              <a:t> </a:t>
            </a:r>
            <a:br>
              <a:rPr lang="en-US" sz="2800" dirty="0">
                <a:solidFill>
                  <a:schemeClr val="accent6">
                    <a:lumMod val="50000"/>
                  </a:schemeClr>
                </a:solidFill>
                <a:latin typeface="Sylfaen" panose="010A0502050306030303" pitchFamily="18" charset="0"/>
              </a:rPr>
            </a:b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321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C33927-D727-481D-BEDA-1F079C1C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984" y="-289280"/>
            <a:ext cx="6378811" cy="1826160"/>
          </a:xfrm>
        </p:spPr>
        <p:txBody>
          <a:bodyPr anchor="b">
            <a:normAutofit/>
          </a:bodyPr>
          <a:lstStyle/>
          <a:p>
            <a:r>
              <a:rPr lang="en-US" sz="3200" dirty="0">
                <a:solidFill>
                  <a:srgbClr val="DED2AC"/>
                </a:solidFill>
                <a:latin typeface="Sylfaen"/>
              </a:rPr>
              <a:t>Why is this project necessary:</a:t>
            </a:r>
            <a:r>
              <a:rPr lang="en-US" sz="4000" dirty="0">
                <a:solidFill>
                  <a:srgbClr val="DED2AC"/>
                </a:solidFill>
                <a:latin typeface="Sylfaen"/>
              </a:rPr>
              <a:t/>
            </a:r>
            <a:br>
              <a:rPr lang="en-US" sz="4000" dirty="0">
                <a:solidFill>
                  <a:srgbClr val="DED2AC"/>
                </a:solidFill>
                <a:latin typeface="Sylfaen"/>
              </a:rPr>
            </a:br>
            <a:r>
              <a:rPr lang="en-US" sz="4200" dirty="0">
                <a:solidFill>
                  <a:srgbClr val="DED2AC"/>
                </a:solidFill>
                <a:latin typeface="Sylfaen"/>
              </a:rPr>
              <a:t>Data accessibility </a:t>
            </a:r>
            <a:r>
              <a:rPr lang="en-US" sz="4200" dirty="0">
                <a:solidFill>
                  <a:srgbClr val="DED2AC"/>
                </a:solidFill>
              </a:rPr>
              <a:t> 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A52B8-FFBB-45EA-991E-078BB355B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991" y="2112159"/>
            <a:ext cx="4467109" cy="4074160"/>
          </a:xfr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DED2AC"/>
                </a:solidFill>
                <a:latin typeface="Sylfaen"/>
              </a:rPr>
              <a:t>Data is collected and then not analyzed</a:t>
            </a:r>
          </a:p>
          <a:p>
            <a:pPr marL="0" indent="0">
              <a:buNone/>
            </a:pPr>
            <a:endParaRPr lang="en-US" sz="2400" dirty="0">
              <a:solidFill>
                <a:srgbClr val="DED2AC"/>
              </a:solidFill>
              <a:latin typeface="Sylfaen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DED2AC"/>
                </a:solidFill>
                <a:latin typeface="Sylfaen"/>
              </a:rPr>
              <a:t>Data and results are buried in  cabinets or unorganized computer system</a:t>
            </a:r>
          </a:p>
          <a:p>
            <a:pPr marL="0" indent="0">
              <a:buNone/>
            </a:pPr>
            <a:endParaRPr lang="en-US" sz="2400" dirty="0">
              <a:solidFill>
                <a:srgbClr val="DED2AC"/>
              </a:solidFill>
              <a:latin typeface="Sylfaen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DED2AC"/>
                </a:solidFill>
                <a:latin typeface="Sylfaen"/>
              </a:rPr>
              <a:t>Analysis results are not in an accessible format </a:t>
            </a:r>
          </a:p>
          <a:p>
            <a:pPr marL="0" indent="0">
              <a:buNone/>
            </a:pPr>
            <a:endParaRPr lang="en-US" sz="2200" dirty="0">
              <a:latin typeface="Sylfae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21EDCF-C190-415B-A691-BD4A0374C6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18" t="5406" r="11459" b="6043"/>
          <a:stretch/>
        </p:blipFill>
        <p:spPr>
          <a:xfrm>
            <a:off x="4692203" y="194544"/>
            <a:ext cx="7496749" cy="656705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45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C33927-D727-481D-BEDA-1F079C1C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10" y="435351"/>
            <a:ext cx="5578730" cy="1745158"/>
          </a:xfrm>
          <a:solidFill>
            <a:schemeClr val="accent6">
              <a:lumMod val="50000"/>
            </a:schemeClr>
          </a:solidFill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rgbClr val="DED2AC"/>
                </a:solidFill>
                <a:latin typeface="Sylfaen"/>
              </a:rPr>
              <a:t>Why is this project necessary:</a:t>
            </a:r>
            <a:br>
              <a:rPr lang="en-US" sz="3200" dirty="0">
                <a:solidFill>
                  <a:srgbClr val="DED2AC"/>
                </a:solidFill>
                <a:latin typeface="Sylfaen"/>
              </a:rPr>
            </a:br>
            <a:r>
              <a:rPr lang="en-US" sz="4200" dirty="0">
                <a:solidFill>
                  <a:srgbClr val="DED2AC"/>
                </a:solidFill>
                <a:latin typeface="Sylfaen"/>
              </a:rPr>
              <a:t>Staffing needs</a:t>
            </a:r>
            <a:endParaRPr lang="en-US" sz="4200" dirty="0">
              <a:solidFill>
                <a:srgbClr val="DED2AC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A52B8-FFBB-45EA-991E-078BB355B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96" y="2040289"/>
            <a:ext cx="4409440" cy="3922100"/>
          </a:xfr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indent="0">
              <a:buNone/>
            </a:pPr>
            <a:endParaRPr lang="en-US" sz="2200" dirty="0">
              <a:latin typeface="Sylfaen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DED2AC"/>
                </a:solidFill>
                <a:latin typeface="Sylfaen"/>
              </a:rPr>
              <a:t>Multiple people (biologist/forester/</a:t>
            </a:r>
            <a:r>
              <a:rPr lang="en-US" sz="3200" dirty="0" err="1">
                <a:solidFill>
                  <a:srgbClr val="DED2AC"/>
                </a:solidFill>
                <a:latin typeface="Sylfaen"/>
              </a:rPr>
              <a:t>etc</a:t>
            </a:r>
            <a:r>
              <a:rPr lang="en-US" sz="3200" dirty="0">
                <a:solidFill>
                  <a:srgbClr val="DED2AC"/>
                </a:solidFill>
                <a:latin typeface="Sylfaen"/>
              </a:rPr>
              <a:t>) take time and resources to visit the same forest stand to collect different data </a:t>
            </a:r>
          </a:p>
          <a:p>
            <a:pPr marL="0" indent="0">
              <a:buNone/>
            </a:pPr>
            <a:endParaRPr lang="en-US" sz="3200" dirty="0">
              <a:solidFill>
                <a:srgbClr val="DED2AC"/>
              </a:solidFill>
              <a:latin typeface="Sylfaen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DED2AC"/>
                </a:solidFill>
                <a:latin typeface="Sylfaen"/>
              </a:rPr>
              <a:t>Many organizations are lacking in resources and staff for monitoring</a:t>
            </a:r>
          </a:p>
          <a:p>
            <a:pPr marL="0" indent="0">
              <a:buNone/>
            </a:pPr>
            <a:endParaRPr lang="en-US" sz="3200" dirty="0">
              <a:solidFill>
                <a:srgbClr val="DED2AC"/>
              </a:solidFill>
              <a:latin typeface="Sylfaen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DED2AC"/>
                </a:solidFill>
                <a:latin typeface="Sylfaen"/>
              </a:rPr>
              <a:t>Long-term commitment</a:t>
            </a:r>
            <a:endParaRPr lang="en-US" sz="2200" dirty="0">
              <a:latin typeface="Sylfaen"/>
            </a:endParaRPr>
          </a:p>
          <a:p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0AB35-95AC-4B09-BCD4-949170F50B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0" r="22263"/>
          <a:stretch/>
        </p:blipFill>
        <p:spPr>
          <a:xfrm>
            <a:off x="5311702" y="-15747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1848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927DCF-A514-4B71-98D2-7D54188FB3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981" r="2" b="39346"/>
          <a:stretch/>
        </p:blipFill>
        <p:spPr>
          <a:xfrm>
            <a:off x="6015105" y="63182"/>
            <a:ext cx="6176895" cy="2937954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26CFF2-99B7-4278-AA10-F4EF2616DE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359"/>
          <a:stretch/>
        </p:blipFill>
        <p:spPr>
          <a:xfrm>
            <a:off x="4324923" y="3064795"/>
            <a:ext cx="7821846" cy="3959161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943D8A57-F4CF-42B5-9B1E-D48A4F2C799D}"/>
              </a:ext>
            </a:extLst>
          </p:cNvPr>
          <p:cNvSpPr/>
          <p:nvPr/>
        </p:nvSpPr>
        <p:spPr>
          <a:xfrm rot="671546">
            <a:off x="-2941061" y="-1153570"/>
            <a:ext cx="9487030" cy="9393129"/>
          </a:xfrm>
          <a:prstGeom prst="parallelogram">
            <a:avLst/>
          </a:prstGeom>
          <a:solidFill>
            <a:schemeClr val="accent6">
              <a:lumMod val="50000"/>
            </a:schemeClr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C33927-D727-481D-BEDA-1F079C1C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461" y="150145"/>
            <a:ext cx="641032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DED2AC"/>
                </a:solidFill>
                <a:latin typeface="Sylfaen"/>
              </a:rPr>
              <a:t>Why is this project necessary:</a:t>
            </a:r>
            <a:r>
              <a:rPr lang="en-US" dirty="0">
                <a:solidFill>
                  <a:srgbClr val="DED2AC"/>
                </a:solidFill>
                <a:latin typeface="Sylfaen"/>
              </a:rPr>
              <a:t/>
            </a:r>
            <a:br>
              <a:rPr lang="en-US" dirty="0">
                <a:solidFill>
                  <a:srgbClr val="DED2AC"/>
                </a:solidFill>
                <a:latin typeface="Sylfaen"/>
              </a:rPr>
            </a:br>
            <a:r>
              <a:rPr lang="en-US" dirty="0">
                <a:solidFill>
                  <a:srgbClr val="DED2AC"/>
                </a:solidFill>
                <a:latin typeface="Sylfaen"/>
              </a:rPr>
              <a:t>Communication </a:t>
            </a:r>
            <a:endParaRPr lang="en-US" dirty="0">
              <a:solidFill>
                <a:srgbClr val="DED2AC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A52B8-FFBB-45EA-991E-078BB355B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6" y="2197163"/>
            <a:ext cx="4408033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DED2AC"/>
                </a:solidFill>
                <a:latin typeface="Sylfaen"/>
              </a:rPr>
              <a:t>Deliver habitat measurements and empirical evidence to </a:t>
            </a:r>
            <a:r>
              <a:rPr lang="en-US" sz="2400" b="1" dirty="0">
                <a:solidFill>
                  <a:srgbClr val="DED2AC"/>
                </a:solidFill>
                <a:latin typeface="Sylfaen"/>
              </a:rPr>
              <a:t>justify treatments</a:t>
            </a:r>
          </a:p>
          <a:p>
            <a:pPr marL="0" indent="0">
              <a:buNone/>
            </a:pPr>
            <a:endParaRPr lang="en-US" sz="2400" dirty="0">
              <a:solidFill>
                <a:srgbClr val="DED2AC"/>
              </a:solidFill>
              <a:latin typeface="Sylfaen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DED2AC"/>
                </a:solidFill>
                <a:latin typeface="Sylfaen"/>
              </a:rPr>
              <a:t>Evidence</a:t>
            </a:r>
            <a:r>
              <a:rPr lang="en-US" sz="2400" dirty="0">
                <a:solidFill>
                  <a:srgbClr val="DED2AC"/>
                </a:solidFill>
                <a:latin typeface="Sylfaen"/>
              </a:rPr>
              <a:t> for individuals unfamiliar with fire effects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DED2AC"/>
                </a:solidFill>
                <a:latin typeface="Sylfaen"/>
              </a:rPr>
              <a:t>as to why treatment is necessary,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DED2AC"/>
                </a:solidFill>
                <a:latin typeface="Sylfaen"/>
              </a:rPr>
              <a:t>both visual data and metrics with a single scan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Sylfaen"/>
            </a:endParaRPr>
          </a:p>
        </p:txBody>
      </p:sp>
    </p:spTree>
    <p:extLst>
      <p:ext uri="{BB962C8B-B14F-4D97-AF65-F5344CB8AC3E}">
        <p14:creationId xmlns:p14="http://schemas.microsoft.com/office/powerpoint/2010/main" val="1927023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2494-25A3-4819-88C5-DD5D2DA83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36"/>
            <a:ext cx="10515600" cy="1325563"/>
          </a:xfrm>
        </p:spPr>
        <p:txBody>
          <a:bodyPr/>
          <a:lstStyle/>
          <a:p>
            <a:r>
              <a:rPr lang="en-US"/>
              <a:t>What is LiDAR?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9E59FFC-0C42-B94A-307A-056CFEC2A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" y="-1852"/>
            <a:ext cx="11939036" cy="675802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9EECB-1FD5-4DA0-9B2E-F776DC014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8201" y="663355"/>
            <a:ext cx="6570823" cy="3337837"/>
          </a:xfrm>
          <a:solidFill>
            <a:schemeClr val="tx1"/>
          </a:solidFill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Sylfaen" panose="010A0502050306030303" pitchFamily="18" charset="0"/>
              </a:rPr>
              <a:t>LiDAR - a remote sensing method used to examine the surface of the Earth.</a:t>
            </a:r>
            <a:endParaRPr lang="en-US" dirty="0">
              <a:solidFill>
                <a:schemeClr val="bg1">
                  <a:lumMod val="85000"/>
                </a:schemeClr>
              </a:solidFill>
              <a:latin typeface="Sylfaen" panose="010A0502050306030303" pitchFamily="18" charset="0"/>
              <a:cs typeface="Calibri"/>
            </a:endParaRPr>
          </a:p>
          <a:p>
            <a:endParaRPr lang="en-US" dirty="0">
              <a:solidFill>
                <a:schemeClr val="bg1">
                  <a:lumMod val="85000"/>
                </a:schemeClr>
              </a:solidFill>
              <a:latin typeface="Sylfaen" panose="010A0502050306030303" pitchFamily="18" charset="0"/>
              <a:cs typeface="Calibri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Sylfaen" panose="010A0502050306030303" pitchFamily="18" charset="0"/>
              </a:rPr>
              <a:t>Terrestrial LiDAR - Provides 3D measurements of the forest structure</a:t>
            </a:r>
            <a:endParaRPr lang="en-US" dirty="0">
              <a:solidFill>
                <a:schemeClr val="bg1">
                  <a:lumMod val="85000"/>
                </a:schemeClr>
              </a:solidFill>
              <a:latin typeface="Sylfaen" panose="010A0502050306030303" pitchFamily="18" charset="0"/>
              <a:cs typeface="Calibri"/>
            </a:endParaRPr>
          </a:p>
          <a:p>
            <a:endParaRPr lang="en-US" dirty="0">
              <a:solidFill>
                <a:schemeClr val="bg1">
                  <a:lumMod val="85000"/>
                </a:schemeClr>
              </a:solidFill>
              <a:latin typeface="Sylfaen" panose="010A0502050306030303" pitchFamily="18" charset="0"/>
              <a:cs typeface="Calibri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Sylfaen" panose="010A0502050306030303" pitchFamily="18" charset="0"/>
              </a:rPr>
              <a:t>Point cloud - set of data points that represent an object or space</a:t>
            </a:r>
            <a:endParaRPr lang="en-US" dirty="0">
              <a:solidFill>
                <a:schemeClr val="bg1">
                  <a:lumMod val="85000"/>
                </a:schemeClr>
              </a:solidFill>
              <a:latin typeface="Sylfaen" panose="010A0502050306030303" pitchFamily="18" charset="0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20089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CA1D1-7BE6-4AAD-B7CD-B205FE5E2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880"/>
            <a:ext cx="10515600" cy="766763"/>
          </a:xfrm>
          <a:solidFill>
            <a:srgbClr val="DED2AC"/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Sylfaen"/>
              </a:rPr>
              <a:t>The Objective of the Terrestrial LiDAR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DB1ED-9F17-44AC-BFA5-9AA227819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3732"/>
            <a:ext cx="10515600" cy="5218614"/>
          </a:xfrm>
          <a:solidFill>
            <a:srgbClr val="DED2AC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Sylfaen"/>
              </a:rPr>
              <a:t>Develop a </a:t>
            </a:r>
            <a:r>
              <a:rPr lang="en-US" b="1" dirty="0">
                <a:latin typeface="Sylfaen"/>
              </a:rPr>
              <a:t>repeatable</a:t>
            </a:r>
            <a:r>
              <a:rPr lang="en-US" dirty="0">
                <a:latin typeface="Sylfaen"/>
              </a:rPr>
              <a:t>, </a:t>
            </a:r>
            <a:r>
              <a:rPr lang="en-US" b="1" dirty="0">
                <a:latin typeface="Sylfaen"/>
              </a:rPr>
              <a:t>rapid</a:t>
            </a:r>
            <a:r>
              <a:rPr lang="en-US" dirty="0">
                <a:latin typeface="Sylfaen"/>
              </a:rPr>
              <a:t>, and </a:t>
            </a:r>
            <a:r>
              <a:rPr lang="en-US" b="1" dirty="0">
                <a:latin typeface="Sylfaen"/>
              </a:rPr>
              <a:t>cost-effective</a:t>
            </a:r>
            <a:r>
              <a:rPr lang="en-US" dirty="0">
                <a:latin typeface="Sylfaen"/>
              </a:rPr>
              <a:t> means of monitoring ecosystem structure </a:t>
            </a:r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endParaRPr lang="en-US" sz="1000" dirty="0">
              <a:solidFill>
                <a:schemeClr val="bg1">
                  <a:lumMod val="85000"/>
                </a:schemeClr>
              </a:solidFill>
              <a:latin typeface="Sylfaen"/>
            </a:endParaRPr>
          </a:p>
          <a:p>
            <a:pPr marL="0" indent="0">
              <a:buNone/>
            </a:pPr>
            <a:r>
              <a:rPr lang="en-US" dirty="0">
                <a:latin typeface="Sylfaen"/>
              </a:rPr>
              <a:t>Measure ecosystem </a:t>
            </a:r>
            <a:r>
              <a:rPr lang="en-US" b="1" dirty="0">
                <a:latin typeface="Sylfaen"/>
              </a:rPr>
              <a:t>response</a:t>
            </a:r>
            <a:r>
              <a:rPr lang="en-US" dirty="0">
                <a:latin typeface="Sylfaen"/>
              </a:rPr>
              <a:t> to fuel treatments and vegetative </a:t>
            </a:r>
            <a:r>
              <a:rPr lang="en-US" b="1" dirty="0">
                <a:latin typeface="Sylfaen"/>
              </a:rPr>
              <a:t>change </a:t>
            </a:r>
            <a:r>
              <a:rPr lang="en-US" dirty="0">
                <a:latin typeface="Sylfaen"/>
              </a:rPr>
              <a:t>using Terrestrial LiDAR 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sz="1000" dirty="0">
              <a:solidFill>
                <a:schemeClr val="bg1">
                  <a:lumMod val="85000"/>
                </a:schemeClr>
              </a:solidFill>
              <a:latin typeface="Sylfaen"/>
            </a:endParaRPr>
          </a:p>
          <a:p>
            <a:pPr marL="0" indent="0">
              <a:buNone/>
            </a:pPr>
            <a:r>
              <a:rPr lang="en-US" dirty="0">
                <a:latin typeface="Sylfaen"/>
              </a:rPr>
              <a:t>Assess</a:t>
            </a:r>
            <a:r>
              <a:rPr lang="en-US" b="1" dirty="0">
                <a:latin typeface="Sylfaen"/>
              </a:rPr>
              <a:t> long-term impacts</a:t>
            </a:r>
            <a:r>
              <a:rPr lang="en-US" dirty="0">
                <a:latin typeface="Sylfaen"/>
              </a:rPr>
              <a:t> of treatments on the integrity of traditional lands and resilience of ecosystems</a:t>
            </a:r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endParaRPr lang="en-US" sz="1000" dirty="0">
              <a:solidFill>
                <a:schemeClr val="bg1">
                  <a:lumMod val="85000"/>
                </a:schemeClr>
              </a:solidFill>
              <a:latin typeface="Sylfaen"/>
            </a:endParaRPr>
          </a:p>
          <a:p>
            <a:pPr marL="0" indent="0">
              <a:buNone/>
            </a:pPr>
            <a:r>
              <a:rPr lang="en-US" dirty="0">
                <a:latin typeface="Sylfaen"/>
              </a:rPr>
              <a:t>Provide land managers with </a:t>
            </a:r>
            <a:r>
              <a:rPr lang="en-US" b="1" dirty="0">
                <a:latin typeface="Sylfaen"/>
              </a:rPr>
              <a:t>decision-making tools</a:t>
            </a:r>
            <a:r>
              <a:rPr lang="en-US" dirty="0">
                <a:latin typeface="Sylfaen"/>
              </a:rPr>
              <a:t> based on empirical evidence</a:t>
            </a:r>
          </a:p>
          <a:p>
            <a:pPr marL="0" indent="0">
              <a:buNone/>
            </a:pPr>
            <a:endParaRPr lang="en-US" sz="1000" dirty="0">
              <a:latin typeface="Sylfaen"/>
            </a:endParaRPr>
          </a:p>
          <a:p>
            <a:pPr marL="0" indent="0">
              <a:buNone/>
            </a:pPr>
            <a:r>
              <a:rPr lang="en-US" dirty="0">
                <a:latin typeface="Sylfaen"/>
              </a:rPr>
              <a:t>Standardize the monitoring process and language across agencies  </a:t>
            </a:r>
          </a:p>
        </p:txBody>
      </p:sp>
    </p:spTree>
    <p:extLst>
      <p:ext uri="{BB962C8B-B14F-4D97-AF65-F5344CB8AC3E}">
        <p14:creationId xmlns:p14="http://schemas.microsoft.com/office/powerpoint/2010/main" val="4019426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5F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EC5380-95E5-4C94-983D-A76B33E66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DED2AC"/>
                </a:solidFill>
                <a:latin typeface="Sylfaen"/>
              </a:rPr>
              <a:t>Why is Terrestrial LiDAR an effective tool?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8C9FA4-5A0F-43DB-8C6E-8B035B8E58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70" t="16006" r="6667" b="13089"/>
          <a:stretch/>
        </p:blipFill>
        <p:spPr>
          <a:xfrm>
            <a:off x="378546" y="2506134"/>
            <a:ext cx="3442803" cy="40251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578089-18BA-4018-AC2B-3C17ABA91F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113"/>
          <a:stretch/>
        </p:blipFill>
        <p:spPr>
          <a:xfrm>
            <a:off x="3942260" y="2454901"/>
            <a:ext cx="3442803" cy="408025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8BB5D8-F3B4-4188-8F2D-F9664F617590}"/>
              </a:ext>
            </a:extLst>
          </p:cNvPr>
          <p:cNvSpPr/>
          <p:nvPr/>
        </p:nvSpPr>
        <p:spPr>
          <a:xfrm>
            <a:off x="7556185" y="317818"/>
            <a:ext cx="4308269" cy="62134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DBB8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41693-D076-4273-AD54-9E4EE7A41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185" y="252306"/>
            <a:ext cx="4334646" cy="6287876"/>
          </a:xfrm>
          <a:solidFill>
            <a:srgbClr val="DED2AC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en-US" sz="2400" dirty="0">
              <a:solidFill>
                <a:srgbClr val="FFFFFF"/>
              </a:solidFill>
              <a:latin typeface="Sylfaen"/>
            </a:endParaRPr>
          </a:p>
          <a:p>
            <a:pPr marL="0" indent="0">
              <a:buNone/>
            </a:pPr>
            <a:r>
              <a:rPr lang="en-US" dirty="0">
                <a:latin typeface="Sylfaen"/>
              </a:rPr>
              <a:t>Cost-effective</a:t>
            </a:r>
          </a:p>
          <a:p>
            <a:pPr marL="0" indent="0">
              <a:buNone/>
            </a:pPr>
            <a:endParaRPr lang="en-US" sz="1500" dirty="0">
              <a:latin typeface="Sylfaen"/>
            </a:endParaRPr>
          </a:p>
          <a:p>
            <a:pPr marL="0" indent="0">
              <a:buNone/>
            </a:pPr>
            <a:r>
              <a:rPr lang="en-US" dirty="0">
                <a:latin typeface="Sylfaen"/>
              </a:rPr>
              <a:t>Minimal training</a:t>
            </a:r>
          </a:p>
          <a:p>
            <a:pPr marL="0" indent="0">
              <a:buNone/>
            </a:pPr>
            <a:endParaRPr lang="en-US" sz="1500" dirty="0">
              <a:latin typeface="Sylfaen"/>
            </a:endParaRPr>
          </a:p>
          <a:p>
            <a:pPr marL="0" indent="0">
              <a:buNone/>
            </a:pPr>
            <a:r>
              <a:rPr lang="en-US" dirty="0">
                <a:latin typeface="Sylfaen"/>
              </a:rPr>
              <a:t>Removes human error</a:t>
            </a:r>
          </a:p>
          <a:p>
            <a:pPr marL="0" indent="0">
              <a:buNone/>
            </a:pPr>
            <a:endParaRPr lang="en-US" sz="1400" dirty="0">
              <a:latin typeface="Sylfaen"/>
            </a:endParaRPr>
          </a:p>
          <a:p>
            <a:pPr marL="0" indent="0">
              <a:buNone/>
            </a:pPr>
            <a:r>
              <a:rPr lang="en-US" dirty="0">
                <a:latin typeface="Sylfaen"/>
              </a:rPr>
              <a:t>Removes bias </a:t>
            </a:r>
          </a:p>
          <a:p>
            <a:pPr marL="0" indent="0">
              <a:buNone/>
            </a:pPr>
            <a:endParaRPr lang="en-US" sz="1400" dirty="0">
              <a:latin typeface="Sylfaen"/>
            </a:endParaRPr>
          </a:p>
          <a:p>
            <a:pPr marL="0" indent="0">
              <a:buNone/>
            </a:pPr>
            <a:r>
              <a:rPr lang="en-US" dirty="0">
                <a:latin typeface="Sylfaen"/>
              </a:rPr>
              <a:t>Measure multiple metrics at once</a:t>
            </a:r>
          </a:p>
          <a:p>
            <a:pPr marL="0" indent="0">
              <a:buNone/>
            </a:pPr>
            <a:endParaRPr lang="en-US" sz="1400" dirty="0">
              <a:latin typeface="Sylfaen"/>
            </a:endParaRPr>
          </a:p>
          <a:p>
            <a:pPr marL="0" indent="0">
              <a:buNone/>
            </a:pPr>
            <a:r>
              <a:rPr lang="en-US" dirty="0">
                <a:latin typeface="Sylfaen"/>
              </a:rPr>
              <a:t>“Revisit” scans once analysis improves</a:t>
            </a:r>
          </a:p>
          <a:p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667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BEC83C-7122-4A4E-B3C3-67E02F7291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52" b="4200"/>
          <a:stretch/>
        </p:blipFill>
        <p:spPr>
          <a:xfrm>
            <a:off x="277586" y="613426"/>
            <a:ext cx="3817769" cy="56719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7FB748-E773-4127-B16F-4B8AFDD4CFEC}"/>
              </a:ext>
            </a:extLst>
          </p:cNvPr>
          <p:cNvSpPr txBox="1"/>
          <p:nvPr/>
        </p:nvSpPr>
        <p:spPr>
          <a:xfrm>
            <a:off x="3774238" y="492213"/>
            <a:ext cx="4638242" cy="613539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Sylfaen" panose="010A0502050306030303" pitchFamily="18" charset="0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DED2AC"/>
                </a:solidFill>
                <a:effectLst/>
                <a:uLnTx/>
                <a:uFillTx/>
                <a:latin typeface="Sylfaen" panose="010A0502050306030303" pitchFamily="18" charset="0"/>
              </a:rPr>
              <a:t>Tier 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ED2AC"/>
                </a:solidFill>
                <a:effectLst/>
                <a:uLnTx/>
                <a:uFillTx/>
                <a:latin typeface="Sylfaen" panose="010A0502050306030303" pitchFamily="18" charset="0"/>
              </a:rPr>
              <a:t>Scan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ED2AC"/>
                </a:solidFill>
                <a:effectLst/>
                <a:uLnTx/>
                <a:uFillTx/>
                <a:latin typeface="Sylfaen" panose="010A0502050306030303" pitchFamily="18" charset="0"/>
              </a:rPr>
              <a:t>Plot Location Data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ED2AC"/>
                </a:solidFill>
                <a:effectLst/>
                <a:uLnTx/>
                <a:uFillTx/>
                <a:latin typeface="Sylfaen" panose="010A0502050306030303" pitchFamily="18" charset="0"/>
              </a:rPr>
              <a:t>10-Factor Prism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rgbClr val="DED2AC"/>
              </a:solidFill>
              <a:effectLst/>
              <a:uLnTx/>
              <a:uFillTx/>
              <a:latin typeface="Sylfaen" panose="010A05020503060303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DED2AC"/>
                </a:solidFill>
                <a:effectLst/>
                <a:uLnTx/>
                <a:uFillTx/>
                <a:latin typeface="Sylfaen" panose="010A0502050306030303" pitchFamily="18" charset="0"/>
              </a:rPr>
              <a:t>Tier 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ED2AC"/>
                </a:solidFill>
                <a:effectLst/>
                <a:uLnTx/>
                <a:uFillTx/>
                <a:latin typeface="Sylfaen" panose="010A0502050306030303" pitchFamily="18" charset="0"/>
              </a:rPr>
              <a:t>Scan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ED2AC"/>
                </a:solidFill>
                <a:effectLst/>
                <a:uLnTx/>
                <a:uFillTx/>
                <a:latin typeface="Sylfaen" panose="010A0502050306030303" pitchFamily="18" charset="0"/>
              </a:rPr>
              <a:t>Plot Location Data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 dirty="0">
                <a:solidFill>
                  <a:srgbClr val="DED2AC"/>
                </a:solidFill>
                <a:latin typeface="Sylfaen" panose="010A0502050306030303" pitchFamily="18" charset="0"/>
              </a:rPr>
              <a:t>10-Factor Prism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DED2AC"/>
              </a:solidFill>
              <a:effectLst/>
              <a:uLnTx/>
              <a:uFillTx/>
              <a:latin typeface="Sylfaen" panose="010A05020503060303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ED2AC"/>
                </a:solidFill>
                <a:effectLst/>
                <a:uLnTx/>
                <a:uFillTx/>
                <a:latin typeface="Sylfaen" panose="010A0502050306030303" pitchFamily="18" charset="0"/>
              </a:rPr>
              <a:t>Fuel Point Intercept Sampling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ED2AC"/>
                </a:solidFill>
                <a:effectLst/>
                <a:uLnTx/>
                <a:uFillTx/>
                <a:latin typeface="Sylfaen" panose="010A0502050306030303" pitchFamily="18" charset="0"/>
              </a:rPr>
              <a:t>Coarse Woody Debris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DED2AC"/>
                </a:solidFill>
                <a:effectLst/>
                <a:uLnTx/>
                <a:uFillTx/>
                <a:latin typeface="Sylfaen" panose="010A0502050306030303" pitchFamily="18" charset="0"/>
              </a:rPr>
              <a:t>Fuelbed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ED2AC"/>
                </a:solidFill>
                <a:effectLst/>
                <a:uLnTx/>
                <a:uFillTx/>
                <a:latin typeface="Sylfaen" panose="010A0502050306030303" pitchFamily="18" charset="0"/>
              </a:rPr>
              <a:t> and O Horizon Depth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ED2AC"/>
                </a:solidFill>
                <a:effectLst/>
                <a:uLnTx/>
                <a:uFillTx/>
                <a:latin typeface="Sylfaen" panose="010A0502050306030303" pitchFamily="18" charset="0"/>
              </a:rPr>
              <a:t>Overstory: Species and Count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F2461D-3EA4-47F9-AFF6-4466A87161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484"/>
          <a:stretch/>
        </p:blipFill>
        <p:spPr>
          <a:xfrm>
            <a:off x="8283238" y="613426"/>
            <a:ext cx="3674718" cy="56719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A7E106F-4595-4B45-A1CC-834293A5822B}"/>
              </a:ext>
            </a:extLst>
          </p:cNvPr>
          <p:cNvSpPr txBox="1"/>
          <p:nvPr/>
        </p:nvSpPr>
        <p:spPr>
          <a:xfrm>
            <a:off x="3604340" y="96865"/>
            <a:ext cx="498331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ED2AC"/>
                </a:solidFill>
                <a:latin typeface="Sylfaen" panose="010A0502050306030303" pitchFamily="18" charset="0"/>
              </a:rPr>
              <a:t>What does the protocol entail?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024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306AD-09BC-482A-A73B-70B459467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4DB81-927E-4337-97C6-71CFC1258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ouble Wave 4">
            <a:extLst>
              <a:ext uri="{FF2B5EF4-FFF2-40B4-BE49-F238E27FC236}">
                <a16:creationId xmlns:a16="http://schemas.microsoft.com/office/drawing/2014/main" id="{EE325331-6455-4692-9431-8AD4955E1A88}"/>
              </a:ext>
            </a:extLst>
          </p:cNvPr>
          <p:cNvSpPr/>
          <p:nvPr/>
        </p:nvSpPr>
        <p:spPr>
          <a:xfrm rot="5400000">
            <a:off x="-851359" y="-89357"/>
            <a:ext cx="6858002" cy="7036716"/>
          </a:xfrm>
          <a:prstGeom prst="doubleWave">
            <a:avLst>
              <a:gd name="adj1" fmla="val 6250"/>
              <a:gd name="adj2" fmla="val 0"/>
            </a:avLst>
          </a:prstGeom>
          <a:solidFill>
            <a:srgbClr val="DED2AC"/>
          </a:solidFill>
          <a:ln>
            <a:solidFill>
              <a:srgbClr val="DED2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177F5D-5B5F-4119-B9D8-C22091D87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257" y="365125"/>
            <a:ext cx="5546084" cy="60243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530932-71CF-470B-B5FB-57EC7AB155B1}"/>
              </a:ext>
            </a:extLst>
          </p:cNvPr>
          <p:cNvSpPr txBox="1"/>
          <p:nvPr/>
        </p:nvSpPr>
        <p:spPr>
          <a:xfrm>
            <a:off x="545631" y="2263389"/>
            <a:ext cx="49051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ylfaen" panose="010A0502050306030303" pitchFamily="18" charset="0"/>
              </a:rPr>
              <a:t>Randomly generated plot locations</a:t>
            </a:r>
          </a:p>
          <a:p>
            <a:endParaRPr lang="en-US" sz="2800" dirty="0">
              <a:latin typeface="Sylfaen" panose="010A0502050306030303" pitchFamily="18" charset="0"/>
            </a:endParaRPr>
          </a:p>
          <a:p>
            <a:r>
              <a:rPr lang="en-US" sz="2800" dirty="0">
                <a:latin typeface="Sylfaen" panose="010A0502050306030303" pitchFamily="18" charset="0"/>
              </a:rPr>
              <a:t>Historic/permanent plots</a:t>
            </a:r>
          </a:p>
          <a:p>
            <a:endParaRPr lang="en-US" sz="2800" dirty="0">
              <a:latin typeface="Sylfaen" panose="010A0502050306030303" pitchFamily="18" charset="0"/>
            </a:endParaRPr>
          </a:p>
          <a:p>
            <a:r>
              <a:rPr lang="en-US" sz="2800" dirty="0">
                <a:latin typeface="Sylfaen" panose="010A0502050306030303" pitchFamily="18" charset="0"/>
              </a:rPr>
              <a:t>Minimum is 1 plot per management unit less than 500 acres</a:t>
            </a:r>
          </a:p>
          <a:p>
            <a:endParaRPr lang="en-US" sz="2800" dirty="0">
              <a:latin typeface="Sylfaen" panose="010A0502050306030303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E87810D-9589-4CF1-A7A0-1DA35D2017FD}"/>
              </a:ext>
            </a:extLst>
          </p:cNvPr>
          <p:cNvSpPr txBox="1">
            <a:spLocks/>
          </p:cNvSpPr>
          <p:nvPr/>
        </p:nvSpPr>
        <p:spPr>
          <a:xfrm>
            <a:off x="549916" y="681037"/>
            <a:ext cx="5546084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latin typeface="Sylfaen" panose="010A0502050306030303" pitchFamily="18" charset="0"/>
              </a:rPr>
              <a:t>Current Spatial Design</a:t>
            </a:r>
          </a:p>
        </p:txBody>
      </p:sp>
    </p:spTree>
    <p:extLst>
      <p:ext uri="{BB962C8B-B14F-4D97-AF65-F5344CB8AC3E}">
        <p14:creationId xmlns:p14="http://schemas.microsoft.com/office/powerpoint/2010/main" val="3860256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FD3F-6F4E-4D54-93C4-CFBF812E4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1068"/>
          </a:xfrm>
          <a:solidFill>
            <a:srgbClr val="DED2AC"/>
          </a:solidFill>
        </p:spPr>
        <p:txBody>
          <a:bodyPr/>
          <a:lstStyle/>
          <a:p>
            <a:r>
              <a:rPr lang="en-US" dirty="0">
                <a:latin typeface="Sylfaen"/>
              </a:rPr>
              <a:t>What does technician do with the data?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CB8C84-8026-5736-3CBE-0C2A3381D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7904"/>
            <a:ext cx="10515600" cy="4659059"/>
          </a:xfrm>
          <a:solidFill>
            <a:srgbClr val="DED2AC"/>
          </a:solidFill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u="sng" dirty="0">
                <a:latin typeface="Sylfaen"/>
              </a:rPr>
              <a:t>In the field: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Sylfaen"/>
              </a:rPr>
              <a:t>Field Maps -&gt; navigation and GPS coordinates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Sylfaen"/>
              </a:rPr>
              <a:t>Survey123 -&gt; recording vegetation data</a:t>
            </a:r>
          </a:p>
          <a:p>
            <a:pPr marL="0" indent="0">
              <a:lnSpc>
                <a:spcPct val="100000"/>
              </a:lnSpc>
              <a:buNone/>
            </a:pPr>
            <a:endParaRPr lang="en-US" u="sng" dirty="0">
              <a:latin typeface="Sylfaen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u="sng" dirty="0">
                <a:latin typeface="Sylfaen"/>
              </a:rPr>
              <a:t>In the office: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Sylfaen"/>
              </a:rPr>
              <a:t>1. Offload scan from laser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Sylfaen"/>
              </a:rPr>
              <a:t>2. Convert file types (takes approximately 2 minutes per scan)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Sylfaen"/>
              </a:rPr>
              <a:t>3. Upload to EROS – USGS Earth Resources Observation and Science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Sylfaen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latin typeface="Sylfaen"/>
            </a:endParaRPr>
          </a:p>
          <a:p>
            <a:pPr marL="0" indent="0">
              <a:buNone/>
            </a:pPr>
            <a:endParaRPr lang="en-US" sz="1200" dirty="0">
              <a:latin typeface="Sylfaen"/>
              <a:cs typeface="Calibri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640E2B1-8D6B-4C80-919A-219F8608B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319" y="5340096"/>
            <a:ext cx="6165361" cy="149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659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60FD3F-6F4E-4D54-93C4-CFBF812E4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247" y="-22476"/>
            <a:ext cx="9968513" cy="78875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DED2AC"/>
                </a:solidFill>
                <a:latin typeface="Sylfaen"/>
              </a:rPr>
              <a:t>What happens with data after upload?</a:t>
            </a:r>
          </a:p>
        </p:txBody>
      </p:sp>
      <p:sp>
        <p:nvSpPr>
          <p:cNvPr id="14" name="!!Line">
            <a:extLst>
              <a:ext uri="{FF2B5EF4-FFF2-40B4-BE49-F238E27FC236}">
                <a16:creationId xmlns:a16="http://schemas.microsoft.com/office/drawing/2014/main" id="{B0161EF8-C8C6-4F2A-9D5C-49BD28A2BD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585216"/>
            <a:ext cx="9144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DBE35697-77E4-4216-ACE0-E78DDDC21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5778" y="963872"/>
            <a:ext cx="3487761" cy="538895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u="sng" dirty="0">
                <a:solidFill>
                  <a:srgbClr val="DED2AC"/>
                </a:solidFill>
                <a:latin typeface="Sylfaen"/>
              </a:rPr>
              <a:t>EROS</a:t>
            </a:r>
            <a:r>
              <a:rPr lang="en-US" dirty="0">
                <a:solidFill>
                  <a:srgbClr val="DED2AC"/>
                </a:solidFill>
                <a:latin typeface="Sylfaen"/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DED2AC"/>
                </a:solidFill>
                <a:latin typeface="Sylfaen"/>
              </a:rPr>
              <a:t>-processes the point clouds using script from our research team</a:t>
            </a:r>
          </a:p>
          <a:p>
            <a:pPr marL="0" indent="0">
              <a:buNone/>
            </a:pPr>
            <a:endParaRPr lang="en-US" dirty="0">
              <a:solidFill>
                <a:srgbClr val="DED2AC"/>
              </a:solidFill>
              <a:latin typeface="Sylfaen"/>
            </a:endParaRPr>
          </a:p>
          <a:p>
            <a:pPr marL="0" indent="0">
              <a:buNone/>
            </a:pPr>
            <a:r>
              <a:rPr lang="en-US" dirty="0">
                <a:solidFill>
                  <a:srgbClr val="DED2AC"/>
                </a:solidFill>
                <a:latin typeface="Sylfaen"/>
              </a:rPr>
              <a:t>-stores original cloud and any related data</a:t>
            </a:r>
          </a:p>
          <a:p>
            <a:pPr marL="0" indent="0">
              <a:buNone/>
            </a:pPr>
            <a:endParaRPr lang="en-US" dirty="0">
              <a:solidFill>
                <a:srgbClr val="DED2AC"/>
              </a:solidFill>
              <a:latin typeface="Sylfaen"/>
            </a:endParaRPr>
          </a:p>
          <a:p>
            <a:pPr marL="0" indent="0">
              <a:buNone/>
            </a:pPr>
            <a:r>
              <a:rPr lang="en-US" dirty="0">
                <a:solidFill>
                  <a:srgbClr val="DED2AC"/>
                </a:solidFill>
                <a:latin typeface="Sylfaen"/>
              </a:rPr>
              <a:t>-provides database to access data</a:t>
            </a:r>
          </a:p>
          <a:p>
            <a:pPr marL="0" indent="0">
              <a:buNone/>
            </a:pPr>
            <a:endParaRPr lang="en-US" dirty="0">
              <a:solidFill>
                <a:srgbClr val="DED2AC"/>
              </a:solidFill>
              <a:latin typeface="Sylfaen"/>
            </a:endParaRPr>
          </a:p>
          <a:p>
            <a:pPr marL="0" indent="0">
              <a:buNone/>
            </a:pPr>
            <a:endParaRPr lang="en-US" sz="2400" dirty="0">
              <a:latin typeface="Sylfaen"/>
            </a:endParaRP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22687-EE7D-48BA-B922-DF03BDBC9E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029" b="2370"/>
          <a:stretch/>
        </p:blipFill>
        <p:spPr>
          <a:xfrm>
            <a:off x="89172" y="999848"/>
            <a:ext cx="8596606" cy="49793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47BA01-D281-419D-B4A4-3DB4ADE6C080}"/>
              </a:ext>
            </a:extLst>
          </p:cNvPr>
          <p:cNvSpPr txBox="1"/>
          <p:nvPr/>
        </p:nvSpPr>
        <p:spPr>
          <a:xfrm>
            <a:off x="6233061" y="6168160"/>
            <a:ext cx="4874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ED2AC"/>
                </a:solidFill>
                <a:latin typeface="Sylfaen" panose="010A0502050306030303" pitchFamily="18" charset="0"/>
              </a:rPr>
              <a:t>*required training to use system and upload data*</a:t>
            </a:r>
          </a:p>
        </p:txBody>
      </p:sp>
    </p:spTree>
    <p:extLst>
      <p:ext uri="{BB962C8B-B14F-4D97-AF65-F5344CB8AC3E}">
        <p14:creationId xmlns:p14="http://schemas.microsoft.com/office/powerpoint/2010/main" val="35758174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FD3F-6F4E-4D54-93C4-CFBF812E427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DED2AC"/>
          </a:solidFill>
        </p:spPr>
        <p:txBody>
          <a:bodyPr>
            <a:normAutofit/>
          </a:bodyPr>
          <a:lstStyle/>
          <a:p>
            <a:r>
              <a:rPr lang="en-US" sz="4000" dirty="0">
                <a:latin typeface="Sylfaen"/>
              </a:rPr>
              <a:t>What metrics result from processing?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CB8C84-8026-5736-3CBE-0C2A3381D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4240" y="1914457"/>
            <a:ext cx="5892423" cy="4351338"/>
          </a:xfrm>
          <a:solidFill>
            <a:srgbClr val="DED2AC"/>
          </a:solidFill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masis MT Pro" panose="02040504050005020304" pitchFamily="18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Biomass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Tree Count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Basal Area: total, pine, hardwood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Mean DBH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Mean Fuel Bed Height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Litter Depth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Grass Cover (%)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Shrub Cover (%)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Forb Cover (%)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Needle Cover (%)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Canopy Heights: max, min, mean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Canopy Cover, Canopy Bulk Density,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Gap Fraction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" panose="02040504050005020304" pitchFamily="18" charset="0"/>
                <a:ea typeface="+mn-ea"/>
                <a:cs typeface="+mn-cs"/>
              </a:rPr>
              <a:t>Fine and Coarse Woody Debris</a:t>
            </a:r>
            <a:endParaRPr lang="en-US" dirty="0">
              <a:latin typeface="Sylfaen"/>
            </a:endParaRPr>
          </a:p>
          <a:p>
            <a:pPr marL="0" indent="0">
              <a:buNone/>
            </a:pPr>
            <a:endParaRPr lang="en-US" sz="1200" dirty="0">
              <a:latin typeface="Sylfaen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F20B41-6C3F-41AD-8C63-044D8206FC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11" t="9186" r="7840"/>
          <a:stretch/>
        </p:blipFill>
        <p:spPr>
          <a:xfrm>
            <a:off x="795337" y="1914457"/>
            <a:ext cx="4644214" cy="3951288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15828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FD3F-6F4E-4D54-93C4-CFBF812E427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DED2AC"/>
          </a:solidFill>
        </p:spPr>
        <p:txBody>
          <a:bodyPr/>
          <a:lstStyle/>
          <a:p>
            <a:r>
              <a:rPr lang="en-US" dirty="0">
                <a:latin typeface="Sylfaen"/>
              </a:rPr>
              <a:t>How Can Staff Access the Data?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CB8C84-8026-5736-3CBE-0C2A3381DED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DED2AC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>
              <a:latin typeface="Sylfaen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Sylfaen"/>
                <a:cs typeface="Calibri"/>
              </a:rPr>
              <a:t>Downloading raw data</a:t>
            </a:r>
          </a:p>
          <a:p>
            <a:pPr marL="0" indent="0">
              <a:buNone/>
            </a:pPr>
            <a:endParaRPr lang="en-US" dirty="0">
              <a:latin typeface="Sylfaen"/>
              <a:cs typeface="Calibri"/>
            </a:endParaRPr>
          </a:p>
          <a:p>
            <a:pPr marL="0" indent="0">
              <a:buNone/>
            </a:pPr>
            <a:r>
              <a:rPr lang="en-US" sz="2400" dirty="0">
                <a:latin typeface="Sylfaen"/>
                <a:cs typeface="Calibri"/>
              </a:rPr>
              <a:t>Our team manages help </a:t>
            </a:r>
          </a:p>
          <a:p>
            <a:pPr marL="0" indent="0">
              <a:buNone/>
            </a:pPr>
            <a:r>
              <a:rPr lang="en-US" sz="2400" dirty="0">
                <a:latin typeface="Sylfaen"/>
                <a:cs typeface="Calibri"/>
              </a:rPr>
              <a:t>account</a:t>
            </a:r>
          </a:p>
          <a:p>
            <a:pPr marL="0" indent="0">
              <a:buNone/>
            </a:pPr>
            <a:endParaRPr lang="en-US" dirty="0">
              <a:latin typeface="Sylfaen"/>
              <a:cs typeface="Calibri"/>
            </a:endParaRPr>
          </a:p>
          <a:p>
            <a:pPr marL="0" indent="0">
              <a:buNone/>
            </a:pPr>
            <a:endParaRPr lang="en-US" sz="1200" dirty="0">
              <a:latin typeface="Sylfaen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FEA6CC-C663-45D8-9AB2-748962D29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964363"/>
            <a:ext cx="3629025" cy="1733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26EAD5-C13E-423C-93AD-8F39CB1E5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9964" y="1547446"/>
            <a:ext cx="7419147" cy="517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67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FD3F-6F4E-4D54-93C4-CFBF812E427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DED2AC"/>
          </a:solidFill>
        </p:spPr>
        <p:txBody>
          <a:bodyPr/>
          <a:lstStyle/>
          <a:p>
            <a:r>
              <a:rPr lang="en-US" dirty="0">
                <a:latin typeface="Sylfaen"/>
              </a:rPr>
              <a:t>How Can Staff Access the Data?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CB8C84-8026-5736-3CBE-0C2A3381DED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DED2AC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>
              <a:latin typeface="Sylfaen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Sylfaen"/>
                <a:cs typeface="Calibri"/>
              </a:rPr>
              <a:t>Database for Managers</a:t>
            </a:r>
          </a:p>
          <a:p>
            <a:pPr marL="0" indent="0">
              <a:buNone/>
            </a:pPr>
            <a:endParaRPr lang="en-US" dirty="0">
              <a:latin typeface="Sylfaen"/>
              <a:cs typeface="Calibri"/>
            </a:endParaRPr>
          </a:p>
          <a:p>
            <a:pPr marL="0" indent="0">
              <a:buNone/>
            </a:pPr>
            <a:endParaRPr lang="en-US" sz="1200" dirty="0">
              <a:latin typeface="Sylfaen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AC4B9F-0CEC-479F-9778-9E6A3CE52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185" y="2059491"/>
            <a:ext cx="7561847" cy="44333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F12439-D199-471F-BD84-8B76771EB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073083"/>
            <a:ext cx="3592985" cy="333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695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738D2EB-AB9A-4884-92FD-8783E8C28869}"/>
              </a:ext>
            </a:extLst>
          </p:cNvPr>
          <p:cNvSpPr/>
          <p:nvPr/>
        </p:nvSpPr>
        <p:spPr>
          <a:xfrm>
            <a:off x="4899827" y="231165"/>
            <a:ext cx="2392345" cy="6477261"/>
          </a:xfrm>
          <a:prstGeom prst="rect">
            <a:avLst/>
          </a:prstGeom>
          <a:solidFill>
            <a:srgbClr val="DED2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lfaen" panose="010A0502050306030303" pitchFamily="18" charset="0"/>
                <a:ea typeface="+mn-ea"/>
                <a:cs typeface="+mn-cs"/>
              </a:rPr>
              <a:t>Linear models are used to determine relationships between physical data and point cloud predictions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lfaen" panose="010A0502050306030303" pitchFamily="18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AC0714-EF6C-4E74-927A-2B5297004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163" y="437103"/>
            <a:ext cx="3858104" cy="623052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445D0BB-86F1-4A17-897B-616D6CCD9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BA2128-71C9-4E48-B2FC-65263A874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423" y="231165"/>
            <a:ext cx="4506608" cy="30445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1C2D57-A8EB-4D0B-840A-9F576D37C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1766" y="3533552"/>
            <a:ext cx="4491921" cy="309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43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738D2EB-AB9A-4884-92FD-8783E8C28869}"/>
              </a:ext>
            </a:extLst>
          </p:cNvPr>
          <p:cNvSpPr/>
          <p:nvPr/>
        </p:nvSpPr>
        <p:spPr>
          <a:xfrm>
            <a:off x="800520" y="365125"/>
            <a:ext cx="3436200" cy="5933499"/>
          </a:xfrm>
          <a:prstGeom prst="rect">
            <a:avLst/>
          </a:prstGeom>
          <a:solidFill>
            <a:srgbClr val="DED2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Sylfaen" panose="010A0502050306030303" pitchFamily="18" charset="0"/>
              </a:rPr>
              <a:t>To create models to predict metrics, a large enough sample size of tier 2 plots must be collected. </a:t>
            </a:r>
            <a:endParaRPr lang="en-US" sz="2000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445D0BB-86F1-4A17-897B-616D6CCD9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F7F825-6430-4BAB-A3ED-73C0DB3D7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4080" y="172690"/>
            <a:ext cx="6280863" cy="642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946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FD3F-6F4E-4D54-93C4-CFBF812E4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95"/>
            <a:ext cx="10515600" cy="1021715"/>
          </a:xfrm>
          <a:solidFill>
            <a:srgbClr val="DED2AC"/>
          </a:solidFill>
        </p:spPr>
        <p:txBody>
          <a:bodyPr/>
          <a:lstStyle/>
          <a:p>
            <a:r>
              <a:rPr lang="en-US" dirty="0">
                <a:latin typeface="Sylfaen"/>
              </a:rPr>
              <a:t>How Can the Data be used?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38D2EB-AB9A-4884-92FD-8783E8C28869}"/>
              </a:ext>
            </a:extLst>
          </p:cNvPr>
          <p:cNvSpPr/>
          <p:nvPr/>
        </p:nvSpPr>
        <p:spPr>
          <a:xfrm>
            <a:off x="838200" y="1332630"/>
            <a:ext cx="10515600" cy="924560"/>
          </a:xfrm>
          <a:prstGeom prst="rect">
            <a:avLst/>
          </a:prstGeom>
          <a:solidFill>
            <a:srgbClr val="DED2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Sylfaen" panose="010A0502050306030303" pitchFamily="18" charset="0"/>
              </a:rPr>
              <a:t>Measure habitat structure and quantify change from management treatments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03E37BE-CC77-E229-95DB-C51B6E5977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5719" b="19589"/>
          <a:stretch/>
        </p:blipFill>
        <p:spPr>
          <a:xfrm>
            <a:off x="10362" y="2123440"/>
            <a:ext cx="12181638" cy="4572635"/>
          </a:xfrm>
        </p:spPr>
      </p:pic>
    </p:spTree>
    <p:extLst>
      <p:ext uri="{BB962C8B-B14F-4D97-AF65-F5344CB8AC3E}">
        <p14:creationId xmlns:p14="http://schemas.microsoft.com/office/powerpoint/2010/main" val="3700506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FD3F-6F4E-4D54-93C4-CFBF812E4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Will Happen With the Data?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5F344ECD-32FB-6A4F-3E50-596A9D8C64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755" y="2415"/>
            <a:ext cx="12176448" cy="6852167"/>
          </a:xfrm>
        </p:spPr>
      </p:pic>
    </p:spTree>
    <p:extLst>
      <p:ext uri="{BB962C8B-B14F-4D97-AF65-F5344CB8AC3E}">
        <p14:creationId xmlns:p14="http://schemas.microsoft.com/office/powerpoint/2010/main" val="259071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33927-D727-481D-BEDA-1F079C1C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21" y="224270"/>
            <a:ext cx="7872413" cy="821493"/>
          </a:xfrm>
          <a:solidFill>
            <a:srgbClr val="DED2AC"/>
          </a:solidFill>
        </p:spPr>
        <p:txBody>
          <a:bodyPr/>
          <a:lstStyle/>
          <a:p>
            <a:r>
              <a:rPr lang="en-US" dirty="0">
                <a:latin typeface="Sylfaen"/>
              </a:rPr>
              <a:t>TLS is currently implemented…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69F7BF-EE10-45E0-82CB-7BF3FDC8F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173480"/>
            <a:ext cx="11498580" cy="5461000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DBB81"/>
                </a:solidFill>
                <a:latin typeface="Sylfaen" panose="010A0502050306030303" pitchFamily="18" charset="0"/>
              </a:rPr>
              <a:t>8 Refuges, 1 National Forest, 1020 plots and counting</a:t>
            </a:r>
          </a:p>
          <a:p>
            <a:pPr marL="0" indent="0">
              <a:buNone/>
            </a:pPr>
            <a:endParaRPr lang="en-US" dirty="0">
              <a:solidFill>
                <a:srgbClr val="B39C78"/>
              </a:solidFill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CDBB81"/>
                </a:solidFill>
                <a:latin typeface="Sylfaen" panose="010A0502050306030303" pitchFamily="18" charset="0"/>
              </a:rPr>
              <a:t>Bon </a:t>
            </a:r>
            <a:r>
              <a:rPr lang="en-US" dirty="0" err="1">
                <a:solidFill>
                  <a:srgbClr val="CDBB81"/>
                </a:solidFill>
                <a:latin typeface="Sylfaen" panose="010A0502050306030303" pitchFamily="18" charset="0"/>
              </a:rPr>
              <a:t>Secour</a:t>
            </a:r>
            <a:r>
              <a:rPr lang="en-US" dirty="0">
                <a:solidFill>
                  <a:srgbClr val="CDBB81"/>
                </a:solidFill>
                <a:latin typeface="Sylfaen" panose="010A0502050306030303" pitchFamily="18" charset="0"/>
              </a:rPr>
              <a:t> NWR: 8</a:t>
            </a:r>
          </a:p>
          <a:p>
            <a:pPr marL="0" indent="0">
              <a:buNone/>
            </a:pPr>
            <a:r>
              <a:rPr lang="en-US" dirty="0">
                <a:solidFill>
                  <a:srgbClr val="CDBB81"/>
                </a:solidFill>
                <a:latin typeface="Sylfaen" panose="010A0502050306030303" pitchFamily="18" charset="0"/>
              </a:rPr>
              <a:t>Grand Bay NWR: 22</a:t>
            </a:r>
            <a:br>
              <a:rPr lang="en-US" dirty="0">
                <a:solidFill>
                  <a:srgbClr val="CDBB81"/>
                </a:solidFill>
                <a:latin typeface="Sylfaen" panose="010A0502050306030303" pitchFamily="18" charset="0"/>
              </a:rPr>
            </a:br>
            <a:r>
              <a:rPr lang="en-US" dirty="0">
                <a:solidFill>
                  <a:srgbClr val="CDBB81"/>
                </a:solidFill>
                <a:latin typeface="Sylfaen" panose="010A0502050306030303" pitchFamily="18" charset="0"/>
              </a:rPr>
              <a:t>Lower Suwannee NWR: 20</a:t>
            </a:r>
          </a:p>
          <a:p>
            <a:pPr marL="0" indent="0">
              <a:buNone/>
            </a:pPr>
            <a:r>
              <a:rPr lang="en-US" dirty="0">
                <a:solidFill>
                  <a:srgbClr val="CDBB81"/>
                </a:solidFill>
                <a:latin typeface="Sylfaen" panose="010A0502050306030303" pitchFamily="18" charset="0"/>
              </a:rPr>
              <a:t>Mississippi Sandhill Crane NWR:110</a:t>
            </a:r>
          </a:p>
          <a:p>
            <a:pPr marL="0" indent="0">
              <a:buNone/>
            </a:pPr>
            <a:r>
              <a:rPr lang="en-US" dirty="0">
                <a:solidFill>
                  <a:srgbClr val="CDBB81"/>
                </a:solidFill>
                <a:latin typeface="Sylfaen" panose="010A0502050306030303" pitchFamily="18" charset="0"/>
              </a:rPr>
              <a:t>Piedmont NWR: 274</a:t>
            </a:r>
          </a:p>
          <a:p>
            <a:pPr marL="0" indent="0">
              <a:buNone/>
            </a:pPr>
            <a:r>
              <a:rPr lang="en-US" dirty="0">
                <a:solidFill>
                  <a:srgbClr val="CDBB81"/>
                </a:solidFill>
                <a:latin typeface="Sylfaen" panose="010A0502050306030303" pitchFamily="18" charset="0"/>
              </a:rPr>
              <a:t>Sam D. Hamilton Noxubee NWR: 137</a:t>
            </a:r>
          </a:p>
          <a:p>
            <a:pPr marL="0" indent="0">
              <a:buNone/>
            </a:pPr>
            <a:r>
              <a:rPr lang="en-US" dirty="0">
                <a:solidFill>
                  <a:srgbClr val="CDBB81"/>
                </a:solidFill>
                <a:latin typeface="Sylfaen" panose="010A0502050306030303" pitchFamily="18" charset="0"/>
              </a:rPr>
              <a:t>St. Marks NWR: 209</a:t>
            </a:r>
          </a:p>
          <a:p>
            <a:pPr marL="0" indent="0">
              <a:buNone/>
            </a:pPr>
            <a:r>
              <a:rPr lang="en-US" dirty="0">
                <a:solidFill>
                  <a:srgbClr val="CDBB81"/>
                </a:solidFill>
                <a:latin typeface="Sylfaen" panose="010A0502050306030303" pitchFamily="18" charset="0"/>
              </a:rPr>
              <a:t>St. Vincent NWR: 10</a:t>
            </a:r>
          </a:p>
          <a:p>
            <a:pPr marL="0" indent="0">
              <a:buNone/>
            </a:pPr>
            <a:r>
              <a:rPr lang="en-US" dirty="0">
                <a:solidFill>
                  <a:srgbClr val="CDBB81"/>
                </a:solidFill>
                <a:latin typeface="Sylfaen" panose="010A0502050306030303" pitchFamily="18" charset="0"/>
              </a:rPr>
              <a:t>Sumter/Francis Marion NF: 230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1FD920-FFEF-44CF-A38A-0434FAC43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369" y="847724"/>
            <a:ext cx="5940431" cy="5681663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F24CF08-7F43-4497-A9DC-F2A3A1872BAE}"/>
              </a:ext>
            </a:extLst>
          </p:cNvPr>
          <p:cNvSpPr/>
          <p:nvPr/>
        </p:nvSpPr>
        <p:spPr>
          <a:xfrm>
            <a:off x="9686925" y="3476625"/>
            <a:ext cx="164592" cy="16192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CB699CB-C5E4-4220-AEEE-2E1EA6D349ED}"/>
              </a:ext>
            </a:extLst>
          </p:cNvPr>
          <p:cNvSpPr/>
          <p:nvPr/>
        </p:nvSpPr>
        <p:spPr>
          <a:xfrm>
            <a:off x="9686925" y="4680156"/>
            <a:ext cx="164592" cy="16459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3AE80AB-C61D-4A5F-987E-07717EB52692}"/>
              </a:ext>
            </a:extLst>
          </p:cNvPr>
          <p:cNvSpPr/>
          <p:nvPr/>
        </p:nvSpPr>
        <p:spPr>
          <a:xfrm>
            <a:off x="7970294" y="3393813"/>
            <a:ext cx="164592" cy="16377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DE73F8E-207E-404F-A5FB-F527FB1D5C50}"/>
              </a:ext>
            </a:extLst>
          </p:cNvPr>
          <p:cNvSpPr/>
          <p:nvPr/>
        </p:nvSpPr>
        <p:spPr>
          <a:xfrm>
            <a:off x="7970293" y="4688005"/>
            <a:ext cx="164592" cy="16377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82EFDBD-0B24-49D4-870E-661AF838E065}"/>
              </a:ext>
            </a:extLst>
          </p:cNvPr>
          <p:cNvSpPr/>
          <p:nvPr/>
        </p:nvSpPr>
        <p:spPr>
          <a:xfrm>
            <a:off x="8163938" y="4680156"/>
            <a:ext cx="164592" cy="16459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F8043AE-401E-48C5-8538-FF9F6458E3B7}"/>
              </a:ext>
            </a:extLst>
          </p:cNvPr>
          <p:cNvSpPr/>
          <p:nvPr/>
        </p:nvSpPr>
        <p:spPr>
          <a:xfrm>
            <a:off x="9362363" y="4906370"/>
            <a:ext cx="164592" cy="16459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0363E4-46AD-48C5-87D0-E17F7DEC1EDC}"/>
              </a:ext>
            </a:extLst>
          </p:cNvPr>
          <p:cNvSpPr/>
          <p:nvPr/>
        </p:nvSpPr>
        <p:spPr>
          <a:xfrm>
            <a:off x="9962865" y="4799072"/>
            <a:ext cx="164592" cy="16459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88177A3-7FF8-4FC6-B164-DC4DC2209E26}"/>
              </a:ext>
            </a:extLst>
          </p:cNvPr>
          <p:cNvSpPr/>
          <p:nvPr/>
        </p:nvSpPr>
        <p:spPr>
          <a:xfrm>
            <a:off x="8295894" y="4693907"/>
            <a:ext cx="164592" cy="16459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5BC5444-CF91-46DB-8D53-EA12A1CD9ED0}"/>
              </a:ext>
            </a:extLst>
          </p:cNvPr>
          <p:cNvSpPr/>
          <p:nvPr/>
        </p:nvSpPr>
        <p:spPr>
          <a:xfrm>
            <a:off x="9769221" y="2830925"/>
            <a:ext cx="164592" cy="16459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D70C213-F645-4394-A3A9-7CC06093CB50}"/>
              </a:ext>
            </a:extLst>
          </p:cNvPr>
          <p:cNvSpPr/>
          <p:nvPr/>
        </p:nvSpPr>
        <p:spPr>
          <a:xfrm>
            <a:off x="10127457" y="3175000"/>
            <a:ext cx="164592" cy="16459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6D6ABF5-0DF6-466D-B8B0-D30F6CE9B7BE}"/>
              </a:ext>
            </a:extLst>
          </p:cNvPr>
          <p:cNvSpPr/>
          <p:nvPr/>
        </p:nvSpPr>
        <p:spPr>
          <a:xfrm>
            <a:off x="10292049" y="2830925"/>
            <a:ext cx="164592" cy="16459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88FB2A0-B7CF-43F0-9EFC-59254BE4412B}"/>
              </a:ext>
            </a:extLst>
          </p:cNvPr>
          <p:cNvSpPr/>
          <p:nvPr/>
        </p:nvSpPr>
        <p:spPr>
          <a:xfrm>
            <a:off x="10902172" y="3299682"/>
            <a:ext cx="164592" cy="16459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363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884F2-0D2C-4736-BA19-942C1CE10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33" y="289339"/>
            <a:ext cx="6174393" cy="1325563"/>
          </a:xfrm>
          <a:solidFill>
            <a:srgbClr val="DED2AC"/>
          </a:solidFill>
        </p:spPr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Applications - Forestry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C4D66-F2EC-416A-8BF2-5D9F4FC91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533" y="1832203"/>
            <a:ext cx="6174393" cy="4351338"/>
          </a:xfrm>
          <a:solidFill>
            <a:srgbClr val="DED2AC"/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endParaRPr lang="en-US" dirty="0">
              <a:latin typeface="Sylfaen" panose="010A05020503060303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Sylfaen" panose="010A0502050306030303" pitchFamily="18" charset="0"/>
              </a:rPr>
              <a:t>Tree count 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400" dirty="0">
              <a:latin typeface="Sylfaen" panose="010A05020503060303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Sylfaen" panose="010A0502050306030303" pitchFamily="18" charset="0"/>
              </a:rPr>
              <a:t>Accurate basal area: total, pine, hardwood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400" dirty="0">
              <a:latin typeface="Sylfaen" panose="010A05020503060303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Sylfaen" panose="010A0502050306030303" pitchFamily="18" charset="0"/>
              </a:rPr>
              <a:t>Timber volume 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>
              <a:latin typeface="Sylfaen" panose="010A05020503060303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Sylfaen" panose="010A0502050306030303" pitchFamily="18" charset="0"/>
              </a:rPr>
              <a:t>Limitation: snags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F1A5D8-2AA7-44C2-9EE7-FFE5D3FB5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5992" y="115248"/>
            <a:ext cx="4731699" cy="31220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63C958-6C70-46AE-A377-F40C5D2B0B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1" t="11815"/>
          <a:stretch/>
        </p:blipFill>
        <p:spPr>
          <a:xfrm>
            <a:off x="7255993" y="3342057"/>
            <a:ext cx="4731699" cy="340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341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2">
            <a:extLst>
              <a:ext uri="{FF2B5EF4-FFF2-40B4-BE49-F238E27FC236}">
                <a16:creationId xmlns:a16="http://schemas.microsoft.com/office/drawing/2014/main" id="{5EBC18B6-E5C3-4AD1-97A4-E6A3477A0B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36A4AB6-B72B-4CC6-ADCF-BE807B6C3D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1B7049-10F4-4D5A-B833-AFCEB18BA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745" y="202141"/>
            <a:ext cx="6272784" cy="843753"/>
          </a:xfrm>
          <a:solidFill>
            <a:srgbClr val="DED2AC"/>
          </a:solidFill>
        </p:spPr>
        <p:txBody>
          <a:bodyPr anchor="b">
            <a:normAutofit fontScale="90000"/>
          </a:bodyPr>
          <a:lstStyle/>
          <a:p>
            <a:r>
              <a:rPr lang="en-US" sz="5200" dirty="0">
                <a:latin typeface="Sylfaen" panose="010A0502050306030303" pitchFamily="18" charset="0"/>
              </a:rPr>
              <a:t>Applications - Biology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AC8FC9-F606-4E38-8A08-5D6791191A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010" b="17729"/>
          <a:stretch/>
        </p:blipFill>
        <p:spPr>
          <a:xfrm>
            <a:off x="7627641" y="4576228"/>
            <a:ext cx="4507992" cy="224028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35D540D-9486-4236-952A-F72DC52D79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ADE85-A4E0-4084-B1B3-9B6B4D742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882" y="1578279"/>
            <a:ext cx="6340550" cy="5077580"/>
          </a:xfrm>
          <a:solidFill>
            <a:srgbClr val="DED2AC"/>
          </a:solidFill>
        </p:spPr>
        <p:txBody>
          <a:bodyPr>
            <a:normAutofit lnSpcReduction="10000"/>
          </a:bodyPr>
          <a:lstStyle/>
          <a:p>
            <a:endParaRPr lang="en-US" sz="20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Sylfaen" panose="010A0502050306030303" pitchFamily="18" charset="0"/>
              </a:rPr>
              <a:t>St. Marks National Wildlife Refuge</a:t>
            </a:r>
          </a:p>
          <a:p>
            <a:pPr marL="457200" lvl="1" indent="0">
              <a:buNone/>
            </a:pPr>
            <a:r>
              <a:rPr lang="en-US" sz="2000" dirty="0">
                <a:latin typeface="Sylfaen" panose="010A0502050306030303" pitchFamily="18" charset="0"/>
              </a:rPr>
              <a:t>Frosted flatwood salamander (threatened)</a:t>
            </a:r>
          </a:p>
          <a:p>
            <a:pPr marL="457200" lvl="1" indent="0">
              <a:buNone/>
            </a:pPr>
            <a:r>
              <a:rPr lang="en-US" sz="2000" dirty="0">
                <a:latin typeface="Sylfaen" panose="010A0502050306030303" pitchFamily="18" charset="0"/>
              </a:rPr>
              <a:t>Black rail (threatened) </a:t>
            </a:r>
            <a:endParaRPr lang="en-US" dirty="0">
              <a:latin typeface="Sylfaen" panose="010A0502050306030303" pitchFamily="18" charset="0"/>
            </a:endParaRPr>
          </a:p>
          <a:p>
            <a:pPr marL="457200" lvl="1" indent="0">
              <a:buNone/>
            </a:pPr>
            <a:r>
              <a:rPr lang="en-US" sz="2000" dirty="0">
                <a:latin typeface="Sylfaen" panose="010A0502050306030303" pitchFamily="18" charset="0"/>
              </a:rPr>
              <a:t>Red-cockaded woodpecker (endangered)</a:t>
            </a:r>
          </a:p>
          <a:p>
            <a:pPr lvl="2"/>
            <a:endParaRPr lang="en-US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Sylfaen" panose="010A0502050306030303" pitchFamily="18" charset="0"/>
              </a:rPr>
              <a:t>Piedmont National Wildlife Refuge</a:t>
            </a:r>
          </a:p>
          <a:p>
            <a:pPr marL="457200" lvl="1" indent="0">
              <a:buNone/>
            </a:pPr>
            <a:r>
              <a:rPr lang="en-US" sz="2000" dirty="0">
                <a:latin typeface="Sylfaen" panose="010A0502050306030303" pitchFamily="18" charset="0"/>
              </a:rPr>
              <a:t>Bird richness and habitat structure </a:t>
            </a:r>
          </a:p>
          <a:p>
            <a:pPr marL="457200" lvl="1" indent="0">
              <a:buNone/>
            </a:pPr>
            <a:r>
              <a:rPr lang="en-US" sz="2000" dirty="0">
                <a:latin typeface="Sylfaen" panose="010A0502050306030303" pitchFamily="18" charset="0"/>
              </a:rPr>
              <a:t>Red-cockaded woodpecker (endangered)</a:t>
            </a:r>
          </a:p>
          <a:p>
            <a:pPr marL="457200" lvl="1" indent="0">
              <a:buNone/>
            </a:pPr>
            <a:endParaRPr lang="en-US" sz="2000" dirty="0">
              <a:latin typeface="Sylfaen" panose="010A05020503060303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Sylfaen" panose="010A0502050306030303" pitchFamily="18" charset="0"/>
              </a:rPr>
              <a:t>Evaluate critical habitat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Sylfaen" panose="010A0502050306030303" pitchFamily="18" charset="0"/>
              </a:rPr>
              <a:t>Document restoration projects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Sylfaen" panose="010A0502050306030303" pitchFamily="18" charset="0"/>
              </a:rPr>
              <a:t>Identify areas of potential use or for translocation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415993-13A5-4D1B-893C-9B34290994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815"/>
          <a:stretch/>
        </p:blipFill>
        <p:spPr>
          <a:xfrm>
            <a:off x="7627641" y="2308860"/>
            <a:ext cx="4507992" cy="22402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E63DA6-782D-4F70-A16F-CCC2A8D820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923" b="18055"/>
          <a:stretch/>
        </p:blipFill>
        <p:spPr>
          <a:xfrm>
            <a:off x="7627641" y="41492"/>
            <a:ext cx="4507992" cy="224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24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trees&#10;&#10;Description automatically generated with low confidence">
            <a:extLst>
              <a:ext uri="{FF2B5EF4-FFF2-40B4-BE49-F238E27FC236}">
                <a16:creationId xmlns:a16="http://schemas.microsoft.com/office/drawing/2014/main" id="{568AEF93-BC21-4447-AC77-E182B805AE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3" t="4992"/>
          <a:stretch/>
        </p:blipFill>
        <p:spPr>
          <a:xfrm>
            <a:off x="111690" y="-43841"/>
            <a:ext cx="11968619" cy="742520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C50E3-098F-4CE1-A3F4-E4586EB69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61532"/>
            <a:ext cx="10515600" cy="1710388"/>
          </a:xfrm>
          <a:solidFill>
            <a:srgbClr val="FFFFFF">
              <a:alpha val="87059"/>
            </a:srgbClr>
          </a:solidFill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3600" b="1" dirty="0">
                <a:latin typeface="Sylfaen" panose="010A0502050306030303" pitchFamily="18" charset="0"/>
              </a:rPr>
              <a:t>Questions?</a:t>
            </a:r>
          </a:p>
          <a:p>
            <a:pPr marL="0" indent="0" algn="ctr">
              <a:buNone/>
            </a:pPr>
            <a:r>
              <a:rPr lang="en-US" sz="3200" dirty="0">
                <a:latin typeface="Sylfaen" panose="010A0502050306030303" pitchFamily="18" charset="0"/>
              </a:rPr>
              <a:t>Thank you to anyone who has helped to make this project possible and has contributed to the collection or analysis of data. Special thanks to Scott </a:t>
            </a:r>
            <a:r>
              <a:rPr lang="en-US" sz="3200" dirty="0" err="1">
                <a:latin typeface="Sylfaen" panose="010A0502050306030303" pitchFamily="18" charset="0"/>
              </a:rPr>
              <a:t>Pokswinski</a:t>
            </a:r>
            <a:r>
              <a:rPr lang="en-US" sz="3200" dirty="0">
                <a:latin typeface="Sylfaen" panose="010A0502050306030303" pitchFamily="18" charset="0"/>
              </a:rPr>
              <a:t> (New Mexico Consortium) for his dedication to the success of the TLS program. </a:t>
            </a:r>
          </a:p>
          <a:p>
            <a:pPr marL="0" indent="0">
              <a:buNone/>
            </a:pPr>
            <a:r>
              <a:rPr lang="en-US" sz="3200" dirty="0">
                <a:latin typeface="Sylfaen" panose="010A0502050306030303" pitchFamily="18" charset="0"/>
              </a:rPr>
              <a:t>Contact: emily_link@fws.gov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160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sabella template">
  <a:themeElements>
    <a:clrScheme name="Custom 347">
      <a:dk1>
        <a:srgbClr val="111111"/>
      </a:dk1>
      <a:lt1>
        <a:srgbClr val="FFFFFF"/>
      </a:lt1>
      <a:dk2>
        <a:srgbClr val="7D7D85"/>
      </a:dk2>
      <a:lt2>
        <a:srgbClr val="E6E6EE"/>
      </a:lt2>
      <a:accent1>
        <a:srgbClr val="8EAEDF"/>
      </a:accent1>
      <a:accent2>
        <a:srgbClr val="AACC9B"/>
      </a:accent2>
      <a:accent3>
        <a:srgbClr val="ECCF75"/>
      </a:accent3>
      <a:accent4>
        <a:srgbClr val="F3B473"/>
      </a:accent4>
      <a:accent5>
        <a:srgbClr val="E27E7E"/>
      </a:accent5>
      <a:accent6>
        <a:srgbClr val="D181AA"/>
      </a:accent6>
      <a:hlink>
        <a:srgbClr val="111111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18035</TotalTime>
  <Words>693</Words>
  <Application>Microsoft Office PowerPoint</Application>
  <PresentationFormat>Widescreen</PresentationFormat>
  <Paragraphs>199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Amasis MT Pro</vt:lpstr>
      <vt:lpstr>Arial</vt:lpstr>
      <vt:lpstr>Calibri</vt:lpstr>
      <vt:lpstr>Calibri Light</vt:lpstr>
      <vt:lpstr>Playfair Display</vt:lpstr>
      <vt:lpstr>Raleway</vt:lpstr>
      <vt:lpstr>Sylfaen</vt:lpstr>
      <vt:lpstr>Wingdings</vt:lpstr>
      <vt:lpstr>Office Theme</vt:lpstr>
      <vt:lpstr>Isabella template</vt:lpstr>
      <vt:lpstr>Utilizing Terrestrial LiDAR in Ecosystem Monitoring in the Southeast U.S</vt:lpstr>
      <vt:lpstr>PowerPoint Presentation</vt:lpstr>
      <vt:lpstr>PowerPoint Presentation</vt:lpstr>
      <vt:lpstr>Why is this project necessary: Data accessibility  </vt:lpstr>
      <vt:lpstr>Why is this project necessary: Staffing needs</vt:lpstr>
      <vt:lpstr>Why is this project necessary: Communication </vt:lpstr>
      <vt:lpstr>What is LiDAR?</vt:lpstr>
      <vt:lpstr>The Objective of the Terrestrial LiDAR Project</vt:lpstr>
      <vt:lpstr>Why is Terrestrial LiDAR an effective tool?</vt:lpstr>
      <vt:lpstr>PowerPoint Presentation</vt:lpstr>
      <vt:lpstr>PowerPoint Presentation</vt:lpstr>
      <vt:lpstr>What does technician do with the data?</vt:lpstr>
      <vt:lpstr>What happens with data after upload?</vt:lpstr>
      <vt:lpstr>What metrics result from processing?</vt:lpstr>
      <vt:lpstr>How Can Staff Access the Data?</vt:lpstr>
      <vt:lpstr>How Can Staff Access the Data?</vt:lpstr>
      <vt:lpstr>PowerPoint Presentation</vt:lpstr>
      <vt:lpstr>PowerPoint Presentation</vt:lpstr>
      <vt:lpstr>How Can the Data be used?</vt:lpstr>
      <vt:lpstr>What Will Happen With the Data?</vt:lpstr>
      <vt:lpstr>TLS is currently implemented…</vt:lpstr>
      <vt:lpstr>Applications - Forestry </vt:lpstr>
      <vt:lpstr>Applications - Biology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Link, Emily R</dc:creator>
  <cp:lastModifiedBy>Southern Fire Exchange</cp:lastModifiedBy>
  <cp:revision>932</cp:revision>
  <dcterms:created xsi:type="dcterms:W3CDTF">2022-05-16T13:13:06Z</dcterms:created>
  <dcterms:modified xsi:type="dcterms:W3CDTF">2022-12-16T18:11:47Z</dcterms:modified>
</cp:coreProperties>
</file>