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sldIdLst>
    <p:sldId id="256" r:id="rId3"/>
    <p:sldId id="259" r:id="rId4"/>
    <p:sldId id="262" r:id="rId5"/>
    <p:sldId id="263" r:id="rId6"/>
    <p:sldId id="264" r:id="rId7"/>
    <p:sldId id="266" r:id="rId8"/>
    <p:sldId id="267" r:id="rId9"/>
    <p:sldId id="268" r:id="rId10"/>
    <p:sldId id="269" r:id="rId11"/>
    <p:sldId id="271" r:id="rId12"/>
    <p:sldId id="281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70" r:id="rId22"/>
    <p:sldId id="265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1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324837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Lato" panose="020F0502020204030203" pitchFamily="34" charset="0"/>
              </a:defRPr>
            </a:lvl1pPr>
          </a:lstStyle>
          <a:p>
            <a:r>
              <a:rPr lang="en-US" dirty="0"/>
              <a:t>Content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Content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1781188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Content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566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Content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Content Master text</a:t>
            </a:r>
          </a:p>
        </p:txBody>
      </p:sp>
    </p:spTree>
    <p:extLst>
      <p:ext uri="{BB962C8B-B14F-4D97-AF65-F5344CB8AC3E}">
        <p14:creationId xmlns:p14="http://schemas.microsoft.com/office/powerpoint/2010/main" val="433021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Content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Content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Content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500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Content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Content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Content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Content Master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Content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143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Content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022611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9696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694267"/>
            <a:ext cx="2949178" cy="136313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Content Master title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95857" y="694267"/>
            <a:ext cx="4629150" cy="51075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Content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752600"/>
            <a:ext cx="2949178" cy="4116387"/>
          </a:xfrm>
        </p:spPr>
        <p:txBody>
          <a:bodyPr/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Content Master text</a:t>
            </a:r>
          </a:p>
        </p:txBody>
      </p:sp>
    </p:spTree>
    <p:extLst>
      <p:ext uri="{BB962C8B-B14F-4D97-AF65-F5344CB8AC3E}">
        <p14:creationId xmlns:p14="http://schemas.microsoft.com/office/powerpoint/2010/main" val="434321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524000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 dirty="0"/>
              <a:t>Content Master title</a:t>
            </a:r>
            <a:br>
              <a:rPr lang="en-US" dirty="0"/>
            </a:b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694268"/>
            <a:ext cx="4629150" cy="516678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Content Master text</a:t>
            </a:r>
          </a:p>
        </p:txBody>
      </p:sp>
    </p:spTree>
    <p:extLst>
      <p:ext uri="{BB962C8B-B14F-4D97-AF65-F5344CB8AC3E}">
        <p14:creationId xmlns:p14="http://schemas.microsoft.com/office/powerpoint/2010/main" val="178254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</a:t>
            </a:r>
          </a:p>
        </p:txBody>
      </p:sp>
    </p:spTree>
    <p:extLst>
      <p:ext uri="{BB962C8B-B14F-4D97-AF65-F5344CB8AC3E}">
        <p14:creationId xmlns:p14="http://schemas.microsoft.com/office/powerpoint/2010/main" val="402157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Content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Content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657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778079" y="308770"/>
            <a:ext cx="7772400" cy="1488217"/>
          </a:xfrm>
        </p:spPr>
        <p:txBody>
          <a:bodyPr>
            <a:normAutofit/>
          </a:bodyPr>
          <a:lstStyle/>
          <a:p>
            <a:r>
              <a:rPr lang="en-US" sz="4400" b="1" dirty="0"/>
              <a:t>Understanding duff fires and pine mortality</a:t>
            </a:r>
            <a:endParaRPr lang="en-US" sz="4400" i="1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143000" y="5944328"/>
            <a:ext cx="6858000" cy="1568640"/>
          </a:xfrm>
        </p:spPr>
        <p:txBody>
          <a:bodyPr>
            <a:noAutofit/>
          </a:bodyPr>
          <a:lstStyle/>
          <a:p>
            <a:r>
              <a:rPr lang="en-US" sz="1900" b="1" dirty="0"/>
              <a:t>Dr. J. Morgan Varner</a:t>
            </a:r>
          </a:p>
          <a:p>
            <a:r>
              <a:rPr lang="en-US" sz="1900" b="1" dirty="0"/>
              <a:t>Tall Timbers Research Station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3340BF-7B01-4D58-B395-A78FFE4EA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173" y="1882498"/>
            <a:ext cx="6337529" cy="392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78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Collaborators and Funding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0C284C-0E23-428E-A67A-C8AB9BECF9B2}"/>
              </a:ext>
            </a:extLst>
          </p:cNvPr>
          <p:cNvSpPr txBox="1"/>
          <p:nvPr/>
        </p:nvSpPr>
        <p:spPr>
          <a:xfrm>
            <a:off x="201336" y="1233182"/>
            <a:ext cx="4730200" cy="4382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b="1" u="sng" dirty="0">
                <a:latin typeface="Lato"/>
              </a:rPr>
              <a:t>Collaborators: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Kevin </a:t>
            </a:r>
            <a:r>
              <a:rPr lang="en-US" altLang="en-US" sz="1600" b="1" dirty="0" err="1">
                <a:latin typeface="Lato"/>
              </a:rPr>
              <a:t>Hiers</a:t>
            </a:r>
            <a:r>
              <a:rPr lang="en-US" altLang="en-US" sz="1600" dirty="0">
                <a:latin typeface="Lato"/>
              </a:rPr>
              <a:t>, Tall Timbers Research Station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Jack Putz &amp; </a:t>
            </a:r>
            <a:r>
              <a:rPr lang="en-US" altLang="en-US" sz="1600" b="1" dirty="0" err="1">
                <a:latin typeface="Lato"/>
              </a:rPr>
              <a:t>Doria</a:t>
            </a:r>
            <a:r>
              <a:rPr lang="en-US" altLang="en-US" sz="1600" b="1" dirty="0">
                <a:latin typeface="Lato"/>
              </a:rPr>
              <a:t> Gordon</a:t>
            </a:r>
            <a:r>
              <a:rPr lang="en-US" altLang="en-US" sz="1600" dirty="0">
                <a:latin typeface="Lato"/>
              </a:rPr>
              <a:t>, Univ. of Florida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Jesse </a:t>
            </a:r>
            <a:r>
              <a:rPr lang="en-US" altLang="en-US" sz="1600" b="1" dirty="0" err="1">
                <a:latin typeface="Lato"/>
              </a:rPr>
              <a:t>Kreye</a:t>
            </a:r>
            <a:r>
              <a:rPr lang="en-US" altLang="en-US" sz="1600" dirty="0">
                <a:latin typeface="Lato"/>
              </a:rPr>
              <a:t>, Penn State Univ.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John Kush &amp; Ralph </a:t>
            </a:r>
            <a:r>
              <a:rPr lang="en-US" altLang="en-US" sz="1600" b="1" dirty="0" err="1">
                <a:latin typeface="Lato"/>
              </a:rPr>
              <a:t>Meldahl</a:t>
            </a:r>
            <a:r>
              <a:rPr lang="en-US" altLang="en-US" sz="1600" dirty="0">
                <a:latin typeface="Lato"/>
              </a:rPr>
              <a:t>, Auburn University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Joe O’Brien &amp; Dale Wade</a:t>
            </a:r>
            <a:r>
              <a:rPr lang="en-US" altLang="en-US" sz="1600" dirty="0">
                <a:latin typeface="Lato"/>
              </a:rPr>
              <a:t>, USDA-FS SRS (Athens)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Leda </a:t>
            </a:r>
            <a:r>
              <a:rPr lang="en-US" altLang="en-US" sz="1600" b="1" dirty="0" err="1">
                <a:latin typeface="Lato"/>
              </a:rPr>
              <a:t>Kobziar</a:t>
            </a:r>
            <a:r>
              <a:rPr lang="en-US" altLang="en-US" sz="1600" dirty="0">
                <a:latin typeface="Lato"/>
              </a:rPr>
              <a:t>, Univ. of Idaho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Eamon </a:t>
            </a:r>
            <a:r>
              <a:rPr lang="en-US" altLang="en-US" sz="1600" b="1" dirty="0" err="1">
                <a:latin typeface="Lato"/>
              </a:rPr>
              <a:t>Engber</a:t>
            </a:r>
            <a:r>
              <a:rPr lang="en-US" altLang="en-US" sz="1600" b="1" dirty="0">
                <a:latin typeface="Lato"/>
              </a:rPr>
              <a:t> &amp; Lenya Quinn-Davidson</a:t>
            </a:r>
            <a:r>
              <a:rPr lang="en-US" altLang="en-US" sz="1600" dirty="0">
                <a:latin typeface="Lato"/>
              </a:rPr>
              <a:t>, Humboldt State University Fire Lab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Bob Mitchell</a:t>
            </a:r>
            <a:r>
              <a:rPr lang="en-US" altLang="en-US" sz="1600" dirty="0">
                <a:latin typeface="Lato"/>
              </a:rPr>
              <a:t>, Jones Research Center at </a:t>
            </a:r>
            <a:r>
              <a:rPr lang="en-US" altLang="en-US" sz="1600" dirty="0" err="1">
                <a:latin typeface="Lato"/>
              </a:rPr>
              <a:t>Ichauway</a:t>
            </a:r>
            <a:endParaRPr lang="en-US" altLang="en-US" sz="1600" dirty="0">
              <a:latin typeface="Lato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James Furman &amp; Brett Williams</a:t>
            </a:r>
            <a:r>
              <a:rPr lang="en-US" altLang="en-US" sz="1600" dirty="0">
                <a:latin typeface="Lato"/>
              </a:rPr>
              <a:t>, Eglin AFB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Steve Coates &amp; Andy </a:t>
            </a:r>
            <a:r>
              <a:rPr lang="en-US" altLang="en-US" sz="1600" b="1" dirty="0" err="1">
                <a:latin typeface="Lato"/>
              </a:rPr>
              <a:t>Rappe</a:t>
            </a:r>
            <a:r>
              <a:rPr lang="en-US" altLang="en-US" sz="1600" dirty="0">
                <a:latin typeface="Lato"/>
              </a:rPr>
              <a:t>, Ordway-Swisher Biological Station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Roger </a:t>
            </a:r>
            <a:r>
              <a:rPr lang="en-US" altLang="en-US" sz="1600" b="1" dirty="0" err="1">
                <a:latin typeface="Lato"/>
              </a:rPr>
              <a:t>Ottmar</a:t>
            </a:r>
            <a:r>
              <a:rPr lang="en-US" altLang="en-US" sz="1600" b="1" dirty="0">
                <a:latin typeface="Lato"/>
              </a:rPr>
              <a:t> &amp; Bob </a:t>
            </a:r>
            <a:r>
              <a:rPr lang="en-US" altLang="en-US" sz="1600" b="1" dirty="0" err="1">
                <a:latin typeface="Lato"/>
              </a:rPr>
              <a:t>Vihnanek</a:t>
            </a:r>
            <a:r>
              <a:rPr lang="en-US" altLang="en-US" sz="1600" dirty="0">
                <a:latin typeface="Lato"/>
              </a:rPr>
              <a:t>, Pacific Wildland Fire Sci. Lab (Seattle)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dirty="0">
                <a:latin typeface="Lato"/>
              </a:rPr>
              <a:t>Many at </a:t>
            </a:r>
            <a:r>
              <a:rPr lang="en-US" altLang="en-US" sz="1600" b="1" dirty="0">
                <a:latin typeface="Lato"/>
              </a:rPr>
              <a:t>Eglin AFB </a:t>
            </a:r>
            <a:r>
              <a:rPr lang="en-US" altLang="en-US" sz="1600" dirty="0">
                <a:latin typeface="Lato"/>
              </a:rPr>
              <a:t>and </a:t>
            </a:r>
            <a:r>
              <a:rPr lang="en-US" altLang="en-US" sz="1600" b="1" dirty="0">
                <a:latin typeface="Lato"/>
              </a:rPr>
              <a:t>Ft. Gordon </a:t>
            </a:r>
            <a:r>
              <a:rPr lang="en-US" altLang="en-US" sz="1600" dirty="0">
                <a:latin typeface="Lato"/>
              </a:rPr>
              <a:t>(GA)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en-US" sz="1600" b="1" dirty="0">
                <a:latin typeface="Lato"/>
              </a:rPr>
              <a:t>The Nature Conservancy of Florida &amp; Georgia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4F9C81-1C8F-4012-8FEC-3ECD88E6F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760" y="1197049"/>
            <a:ext cx="4011128" cy="5334301"/>
          </a:xfrm>
          <a:prstGeom prst="rect">
            <a:avLst/>
          </a:prstGeom>
        </p:spPr>
      </p:pic>
      <p:pic>
        <p:nvPicPr>
          <p:cNvPr id="10" name="Picture 10" descr="University of Florida (logo)">
            <a:extLst>
              <a:ext uri="{FF2B5EF4-FFF2-40B4-BE49-F238E27FC236}">
                <a16:creationId xmlns:a16="http://schemas.microsoft.com/office/drawing/2014/main" id="{17525E18-F8DF-4E69-B8A9-542EDFD77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173" y="6261413"/>
            <a:ext cx="2433637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 descr="http://www.defenselink.mil/graphics/DODc-small.gif">
            <a:extLst>
              <a:ext uri="{FF2B5EF4-FFF2-40B4-BE49-F238E27FC236}">
                <a16:creationId xmlns:a16="http://schemas.microsoft.com/office/drawing/2014/main" id="{C59FDD89-50B6-436B-8B2F-F5EC0A4BD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286" y="2463956"/>
            <a:ext cx="696378" cy="69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271653-1A72-4987-9A6E-1E6AF2BFA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68"/>
          <a:stretch>
            <a:fillRect/>
          </a:stretch>
        </p:blipFill>
        <p:spPr bwMode="auto">
          <a:xfrm>
            <a:off x="7950575" y="3268017"/>
            <a:ext cx="100647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http://www.airfire.org/wp-content/uploads/2012/09/jfsp_logo_highres.png">
            <a:extLst>
              <a:ext uri="{FF2B5EF4-FFF2-40B4-BE49-F238E27FC236}">
                <a16:creationId xmlns:a16="http://schemas.microsoft.com/office/drawing/2014/main" id="{7D1D7BEA-D937-4F3B-999C-F48D2D8A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196" y="4940432"/>
            <a:ext cx="1813691" cy="180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The Nature Conservancy - Protecting nature, Preserving Life">
            <a:extLst>
              <a:ext uri="{FF2B5EF4-FFF2-40B4-BE49-F238E27FC236}">
                <a16:creationId xmlns:a16="http://schemas.microsoft.com/office/drawing/2014/main" id="{7F59DE3C-375B-4B9D-AE3F-E3E7E52AB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713" y="4119332"/>
            <a:ext cx="15573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E09886-1317-43AB-ADFD-E08C8490E8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7157" y="5603373"/>
            <a:ext cx="1079086" cy="114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47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18812"/>
            <a:ext cx="9144001" cy="83554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Contemporary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Longleaf Pinelands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/>
            </a:endParaRPr>
          </a:p>
        </p:txBody>
      </p:sp>
      <p:pic>
        <p:nvPicPr>
          <p:cNvPr id="9" name="Picture 4" descr="duffmoundslt">
            <a:extLst>
              <a:ext uri="{FF2B5EF4-FFF2-40B4-BE49-F238E27FC236}">
                <a16:creationId xmlns:a16="http://schemas.microsoft.com/office/drawing/2014/main" id="{EFE02B92-9060-445F-B226-C3CE49E16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74"/>
          <a:stretch>
            <a:fillRect/>
          </a:stretch>
        </p:blipFill>
        <p:spPr bwMode="auto">
          <a:xfrm>
            <a:off x="255805" y="1422225"/>
            <a:ext cx="3703798" cy="401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F933AB-1E99-4BF7-9DC7-2CE2024D9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788" y="1422225"/>
            <a:ext cx="4078577" cy="914479"/>
          </a:xfrm>
          <a:prstGeom prst="rect">
            <a:avLst/>
          </a:prstGeom>
        </p:spPr>
      </p:pic>
      <p:sp>
        <p:nvSpPr>
          <p:cNvPr id="11" name="Text Box 15">
            <a:extLst>
              <a:ext uri="{FF2B5EF4-FFF2-40B4-BE49-F238E27FC236}">
                <a16:creationId xmlns:a16="http://schemas.microsoft.com/office/drawing/2014/main" id="{C02FCC6C-7133-4916-BE30-4BB89D4DD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1080" y="2318780"/>
            <a:ext cx="3581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 i="0" dirty="0">
                <a:latin typeface="Franklin Gothic Demi" panose="020B0703020102020204" pitchFamily="34" charset="0"/>
              </a:rPr>
              <a:t>Varner et al. 2005 </a:t>
            </a:r>
            <a:r>
              <a:rPr lang="en-US" altLang="en-US" sz="1400" dirty="0">
                <a:latin typeface="Franklin Gothic Demi" panose="020B0703020102020204" pitchFamily="34" charset="0"/>
              </a:rPr>
              <a:t>Restoration Ecology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706B08-6D23-43EE-B665-02C3B101DF44}"/>
              </a:ext>
            </a:extLst>
          </p:cNvPr>
          <p:cNvSpPr txBox="1"/>
          <p:nvPr/>
        </p:nvSpPr>
        <p:spPr>
          <a:xfrm>
            <a:off x="4232305" y="2614006"/>
            <a:ext cx="4655890" cy="457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2400" dirty="0">
                <a:latin typeface="Lato" panose="020F0502020204030203"/>
              </a:rPr>
              <a:t>Fire exclusion across ½ of area </a:t>
            </a:r>
            <a:r>
              <a:rPr lang="en-US" altLang="en-US" sz="1600" dirty="0">
                <a:latin typeface="Lato" panose="020F0502020204030203"/>
              </a:rPr>
              <a:t>(</a:t>
            </a:r>
            <a:r>
              <a:rPr lang="en-US" altLang="en-US" sz="1600" dirty="0" err="1">
                <a:latin typeface="Lato" panose="020F0502020204030203"/>
              </a:rPr>
              <a:t>Outcalt</a:t>
            </a:r>
            <a:r>
              <a:rPr lang="en-US" altLang="en-US" sz="1600" dirty="0">
                <a:latin typeface="Lato" panose="020F0502020204030203"/>
              </a:rPr>
              <a:t> 2000)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>
                <a:latin typeface="Lato" panose="020F0502020204030203"/>
              </a:rPr>
              <a:t>Results of exclusion: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dirty="0">
                <a:latin typeface="Lato" panose="020F0502020204030203"/>
              </a:rPr>
              <a:t>Structural changes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dirty="0">
                <a:latin typeface="Lato" panose="020F0502020204030203"/>
              </a:rPr>
              <a:t>Compositional shifts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dirty="0">
                <a:latin typeface="Lato" panose="020F0502020204030203"/>
              </a:rPr>
              <a:t>Fauna extirpation 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dirty="0">
                <a:latin typeface="Lato" panose="020F0502020204030203"/>
              </a:rPr>
              <a:t>Advent of forest floor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Lato" panose="020F0502020204030203"/>
              </a:rPr>
              <a:t>       </a:t>
            </a:r>
            <a:r>
              <a:rPr lang="en-US" sz="2000" dirty="0">
                <a:latin typeface="Lato" panose="020F0502020204030203"/>
              </a:rPr>
              <a:t>Reintroduction linked to: 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Lato" panose="020F0502020204030203"/>
              </a:rPr>
              <a:t>Heavy overstory mortality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Lato" panose="020F0502020204030203"/>
              </a:rPr>
              <a:t>Long-duration soil heating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Lato" panose="020F0502020204030203"/>
              </a:rPr>
              <a:t>Persistent noxious smoke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Lato" panose="020F0502020204030203"/>
              </a:rPr>
              <a:t>	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A45545-68A4-49A5-BE0E-56BCAEB9A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339" y="1401078"/>
            <a:ext cx="2677671" cy="3093693"/>
          </a:xfrm>
          <a:prstGeom prst="rect">
            <a:avLst/>
          </a:prstGeom>
        </p:spPr>
      </p:pic>
      <p:pic>
        <p:nvPicPr>
          <p:cNvPr id="14" name="Picture 5" descr="Post-Fire Base">
            <a:extLst>
              <a:ext uri="{FF2B5EF4-FFF2-40B4-BE49-F238E27FC236}">
                <a16:creationId xmlns:a16="http://schemas.microsoft.com/office/drawing/2014/main" id="{CFAEBFC1-EB73-47B4-BDE2-AD95FB00C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05" y="3910075"/>
            <a:ext cx="1925637" cy="15240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66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/>
              </a:rPr>
              <a:t>What changed?</a:t>
            </a:r>
            <a:endParaRPr lang="en-US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52B009-AE2E-4F51-AB51-8AF4AF4AC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73" y="1234074"/>
            <a:ext cx="2458685" cy="4196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1CEBE1-9829-4832-AFC7-7C1BD5C5F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358" y="2687010"/>
            <a:ext cx="1025399" cy="2421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B8609C-B20A-4C66-9A80-55FBFC5B6A5F}"/>
              </a:ext>
            </a:extLst>
          </p:cNvPr>
          <p:cNvSpPr txBox="1"/>
          <p:nvPr/>
        </p:nvSpPr>
        <p:spPr>
          <a:xfrm rot="17873705">
            <a:off x="36228" y="2867308"/>
            <a:ext cx="1912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“DUFF”</a:t>
            </a:r>
          </a:p>
        </p:txBody>
      </p:sp>
      <p:pic>
        <p:nvPicPr>
          <p:cNvPr id="10" name="Picture 6" descr="VarnerF1">
            <a:extLst>
              <a:ext uri="{FF2B5EF4-FFF2-40B4-BE49-F238E27FC236}">
                <a16:creationId xmlns:a16="http://schemas.microsoft.com/office/drawing/2014/main" id="{98647445-45EC-4D82-9FBC-F6FD6E113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718" y="1503398"/>
            <a:ext cx="4876209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6B136A-26B6-4BEC-B1BE-BA8232348E1B}"/>
              </a:ext>
            </a:extLst>
          </p:cNvPr>
          <p:cNvSpPr txBox="1"/>
          <p:nvPr/>
        </p:nvSpPr>
        <p:spPr>
          <a:xfrm>
            <a:off x="3942826" y="5327009"/>
            <a:ext cx="473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Deep mounds, dominated by bark slough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83B621-6275-4519-A433-AF5225123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096" y="4837882"/>
            <a:ext cx="3353091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7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/>
              </a:rPr>
              <a:t>Management Conundrum: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B52593-DEBC-4BA0-AEF8-2B83B938F882}"/>
              </a:ext>
            </a:extLst>
          </p:cNvPr>
          <p:cNvSpPr txBox="1"/>
          <p:nvPr/>
        </p:nvSpPr>
        <p:spPr>
          <a:xfrm>
            <a:off x="921572" y="1437049"/>
            <a:ext cx="75596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Lato" panose="020F0502020204030203"/>
              </a:rPr>
              <a:t>How to reduce duff </a:t>
            </a:r>
          </a:p>
          <a:p>
            <a:r>
              <a:rPr lang="en-US" sz="2800" b="1" i="1" dirty="0">
                <a:latin typeface="Lato" panose="020F0502020204030203"/>
              </a:rPr>
              <a:t>while maintaining large, old pines</a:t>
            </a:r>
            <a:endParaRPr lang="en-US" sz="2800" b="1" dirty="0">
              <a:latin typeface="Lato" panose="020F0502020204030203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8AC06F-B723-4E59-A608-7838165D1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51" y="2591888"/>
            <a:ext cx="7559695" cy="7011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47D2AD-CF41-4CA9-AD55-B8B5997F736E}"/>
              </a:ext>
            </a:extLst>
          </p:cNvPr>
          <p:cNvSpPr txBox="1"/>
          <p:nvPr/>
        </p:nvSpPr>
        <p:spPr>
          <a:xfrm>
            <a:off x="792151" y="3429000"/>
            <a:ext cx="7818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Lato" panose="020F0502020204030203"/>
              </a:rPr>
              <a:t>Retain large, old trees			Reduce duff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9D1EAA-B640-4EF7-90E1-C108F388BCA9}"/>
              </a:ext>
            </a:extLst>
          </p:cNvPr>
          <p:cNvSpPr txBox="1"/>
          <p:nvPr/>
        </p:nvSpPr>
        <p:spPr>
          <a:xfrm>
            <a:off x="620785" y="4160939"/>
            <a:ext cx="8279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Lato" panose="020F0502020204030203"/>
              </a:rPr>
              <a:t>High survival = residual duff hazard	Consume duff = high mortality</a:t>
            </a:r>
          </a:p>
          <a:p>
            <a:endParaRPr lang="en-US" b="1" dirty="0">
              <a:latin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98476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/>
              </a:rPr>
              <a:t>Operational scale Rx fire experiment:</a:t>
            </a:r>
          </a:p>
        </p:txBody>
      </p:sp>
      <p:pic>
        <p:nvPicPr>
          <p:cNvPr id="9" name="Picture 7" descr="duff_study_map_all">
            <a:extLst>
              <a:ext uri="{FF2B5EF4-FFF2-40B4-BE49-F238E27FC236}">
                <a16:creationId xmlns:a16="http://schemas.microsoft.com/office/drawing/2014/main" id="{DAE44F54-64DF-4315-82C8-30321F9B5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786" y="1339108"/>
            <a:ext cx="37338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7F5621-6A98-43D5-A5A9-F80FDF7104DE}"/>
              </a:ext>
            </a:extLst>
          </p:cNvPr>
          <p:cNvSpPr txBox="1"/>
          <p:nvPr/>
        </p:nvSpPr>
        <p:spPr>
          <a:xfrm>
            <a:off x="388690" y="1339108"/>
            <a:ext cx="573527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latin typeface="Lato" panose="020F0502020204030203"/>
              </a:rPr>
              <a:t>Eglin Air Force Base, FL</a:t>
            </a:r>
          </a:p>
          <a:p>
            <a:pPr>
              <a:defRPr/>
            </a:pPr>
            <a:endParaRPr lang="en-US" sz="2400" dirty="0">
              <a:latin typeface="Lato" panose="020F0502020204030203"/>
            </a:endParaRPr>
          </a:p>
          <a:p>
            <a:pPr>
              <a:defRPr/>
            </a:pPr>
            <a:r>
              <a:rPr lang="en-US" sz="2400" dirty="0">
                <a:latin typeface="Lato" panose="020F0502020204030203"/>
              </a:rPr>
              <a:t>4 treatments × 4 reps (&gt;25 ac)</a:t>
            </a:r>
          </a:p>
          <a:p>
            <a:pPr lvl="1">
              <a:defRPr/>
            </a:pPr>
            <a:r>
              <a:rPr lang="en-US" sz="2400" dirty="0">
                <a:latin typeface="Lato" panose="020F0502020204030203"/>
              </a:rPr>
              <a:t>No burn</a:t>
            </a:r>
          </a:p>
          <a:p>
            <a:pPr lvl="1">
              <a:defRPr/>
            </a:pPr>
            <a:r>
              <a:rPr lang="en-US" sz="2400" dirty="0">
                <a:latin typeface="Lato" panose="020F0502020204030203"/>
              </a:rPr>
              <a:t>Wet duff (115% mc)</a:t>
            </a:r>
          </a:p>
          <a:p>
            <a:pPr lvl="1">
              <a:defRPr/>
            </a:pPr>
            <a:r>
              <a:rPr lang="en-US" sz="2400" dirty="0">
                <a:latin typeface="Lato" panose="020F0502020204030203"/>
              </a:rPr>
              <a:t>Moist duff (85% mc)</a:t>
            </a:r>
          </a:p>
          <a:p>
            <a:pPr lvl="1">
              <a:defRPr/>
            </a:pPr>
            <a:r>
              <a:rPr lang="en-US" sz="2400" dirty="0">
                <a:latin typeface="Lato" panose="020F0502020204030203"/>
              </a:rPr>
              <a:t>Dry duff (55% mc)</a:t>
            </a:r>
          </a:p>
          <a:p>
            <a:pPr>
              <a:defRPr/>
            </a:pPr>
            <a:endParaRPr lang="en-US" sz="2400" dirty="0">
              <a:latin typeface="Lato" panose="020F0502020204030203"/>
            </a:endParaRPr>
          </a:p>
          <a:p>
            <a:pPr>
              <a:defRPr/>
            </a:pPr>
            <a:r>
              <a:rPr lang="en-US" sz="2400" dirty="0">
                <a:latin typeface="Lato" panose="020F0502020204030203"/>
              </a:rPr>
              <a:t>Injury surveyed within 3 </a:t>
            </a:r>
            <a:r>
              <a:rPr lang="en-US" sz="2400" dirty="0" err="1">
                <a:latin typeface="Lato" panose="020F0502020204030203"/>
              </a:rPr>
              <a:t>wks</a:t>
            </a:r>
            <a:endParaRPr lang="en-US" sz="2400" dirty="0">
              <a:latin typeface="Lato" panose="020F0502020204030203"/>
            </a:endParaRPr>
          </a:p>
          <a:p>
            <a:pPr>
              <a:defRPr/>
            </a:pPr>
            <a:r>
              <a:rPr lang="en-US" sz="2400" dirty="0">
                <a:latin typeface="Lato" panose="020F0502020204030203"/>
              </a:rPr>
              <a:t>Mortality surveyed every 6 </a:t>
            </a:r>
            <a:r>
              <a:rPr lang="en-US" sz="2400" dirty="0" err="1">
                <a:latin typeface="Lato" panose="020F0502020204030203"/>
              </a:rPr>
              <a:t>mo</a:t>
            </a:r>
            <a:r>
              <a:rPr lang="en-US" sz="2400" dirty="0">
                <a:latin typeface="Lato" panose="020F0502020204030203"/>
              </a:rPr>
              <a:t> for 2 </a:t>
            </a:r>
            <a:r>
              <a:rPr lang="en-US" sz="2400" dirty="0" err="1">
                <a:latin typeface="Lato" panose="020F0502020204030203"/>
              </a:rPr>
              <a:t>yrs</a:t>
            </a:r>
            <a:endParaRPr lang="en-US" sz="2400" dirty="0">
              <a:latin typeface="Lato" panose="020F0502020204030203"/>
            </a:endParaRPr>
          </a:p>
          <a:p>
            <a:endParaRPr lang="en-US" dirty="0">
              <a:latin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4129596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/>
              </a:rPr>
              <a:t>Post-fire pine mortality: Year 1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B2A33073-0534-4EE4-AFB2-1BC586A93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3" t="6735" r="6911" b="7019"/>
          <a:stretch>
            <a:fillRect/>
          </a:stretch>
        </p:blipFill>
        <p:spPr bwMode="auto">
          <a:xfrm>
            <a:off x="973064" y="1256251"/>
            <a:ext cx="59563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28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/>
              </a:rPr>
              <a:t>Post-fire pine mortality: Year 2 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6ADE68E9-88C1-42A9-8726-5EF9C52EA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6" t="7597" r="6117" b="6824"/>
          <a:stretch>
            <a:fillRect/>
          </a:stretch>
        </p:blipFill>
        <p:spPr bwMode="auto">
          <a:xfrm>
            <a:off x="998290" y="1604963"/>
            <a:ext cx="5653088" cy="418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02B05B-0FFB-4547-B998-8CBAE0652834}"/>
              </a:ext>
            </a:extLst>
          </p:cNvPr>
          <p:cNvSpPr txBox="1"/>
          <p:nvPr/>
        </p:nvSpPr>
        <p:spPr>
          <a:xfrm>
            <a:off x="6803471" y="1786855"/>
            <a:ext cx="22146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Lato" panose="020F0502020204030203"/>
              </a:rPr>
              <a:t>Mortality </a:t>
            </a:r>
            <a:r>
              <a:rPr lang="en-US" altLang="en-US" b="1" dirty="0">
                <a:latin typeface="Lato" panose="020F0502020204030203"/>
              </a:rPr>
              <a:t>delayed</a:t>
            </a:r>
            <a:r>
              <a:rPr lang="en-US" altLang="en-US" dirty="0">
                <a:latin typeface="Lato" panose="020F0502020204030203"/>
              </a:rPr>
              <a:t> 18-24 months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Lato" panose="020F0502020204030203"/>
              </a:rPr>
              <a:t>Mortality peaked in </a:t>
            </a:r>
            <a:r>
              <a:rPr lang="en-US" altLang="en-US" b="1" dirty="0">
                <a:latin typeface="Lato" panose="020F0502020204030203"/>
              </a:rPr>
              <a:t>dry</a:t>
            </a:r>
            <a:r>
              <a:rPr lang="en-US" altLang="en-US" dirty="0">
                <a:latin typeface="Lato" panose="020F0502020204030203"/>
              </a:rPr>
              <a:t> burns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Lato" panose="020F0502020204030203"/>
              </a:rPr>
              <a:t>Mortality in unburned not different from moist &amp; wet</a:t>
            </a:r>
          </a:p>
          <a:p>
            <a:endParaRPr lang="en-US" dirty="0">
              <a:latin typeface="Lato" panose="020F0502020204030203"/>
            </a:endParaRPr>
          </a:p>
        </p:txBody>
      </p:sp>
      <p:pic>
        <p:nvPicPr>
          <p:cNvPr id="7" name="Picture 27">
            <a:extLst>
              <a:ext uri="{FF2B5EF4-FFF2-40B4-BE49-F238E27FC236}">
                <a16:creationId xmlns:a16="http://schemas.microsoft.com/office/drawing/2014/main" id="{ABBCF451-A3CF-468C-9B19-E39609D17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7" t="22502" r="9377" b="48756"/>
          <a:stretch>
            <a:fillRect/>
          </a:stretch>
        </p:blipFill>
        <p:spPr bwMode="auto">
          <a:xfrm>
            <a:off x="5225796" y="5791200"/>
            <a:ext cx="3683313" cy="97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120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Which pines died?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02B05B-0FFB-4547-B998-8CBAE0652834}"/>
              </a:ext>
            </a:extLst>
          </p:cNvPr>
          <p:cNvSpPr txBox="1"/>
          <p:nvPr/>
        </p:nvSpPr>
        <p:spPr>
          <a:xfrm>
            <a:off x="3934437" y="2105637"/>
            <a:ext cx="56122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Lato"/>
              </a:rPr>
              <a:t>Dead DBH &gt; Live DBH*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Lato"/>
              </a:rPr>
              <a:t>Pines &lt; 16” DBH= 19% mortality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Lato"/>
              </a:rPr>
              <a:t>Pines &gt; 16” DBH= </a:t>
            </a:r>
            <a:r>
              <a:rPr lang="en-US" altLang="en-US" b="1" dirty="0">
                <a:latin typeface="Lato"/>
              </a:rPr>
              <a:t>53% mortality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altLang="en-US" dirty="0">
              <a:latin typeface="Lato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Lato"/>
              </a:rPr>
              <a:t>Crown scorch also important</a:t>
            </a:r>
          </a:p>
          <a:p>
            <a:endParaRPr lang="en-US" dirty="0">
              <a:latin typeface="La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47C32C-2241-47C0-A7D6-9E19EFEC7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104" y="1164865"/>
            <a:ext cx="2450825" cy="4683206"/>
          </a:xfrm>
          <a:prstGeom prst="rect">
            <a:avLst/>
          </a:prstGeom>
        </p:spPr>
      </p:pic>
      <p:sp>
        <p:nvSpPr>
          <p:cNvPr id="7" name="TextBox 21">
            <a:extLst>
              <a:ext uri="{FF2B5EF4-FFF2-40B4-BE49-F238E27FC236}">
                <a16:creationId xmlns:a16="http://schemas.microsoft.com/office/drawing/2014/main" id="{B27E8803-7E7C-407A-AF99-01AAE7BAC3D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011807" y="2241046"/>
            <a:ext cx="36290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i="0" dirty="0">
                <a:latin typeface="Franklin Gothic Demi" panose="020B0703020102020204" pitchFamily="34" charset="0"/>
              </a:rPr>
              <a:t>Varner et al. 2007</a:t>
            </a:r>
            <a:r>
              <a:rPr lang="en-US" altLang="en-US" sz="1400" dirty="0">
                <a:latin typeface="Franklin Gothic Demi" panose="020B0703020102020204" pitchFamily="34" charset="0"/>
              </a:rPr>
              <a:t> Can. J. For. Res.</a:t>
            </a:r>
          </a:p>
        </p:txBody>
      </p:sp>
    </p:spTree>
    <p:extLst>
      <p:ext uri="{BB962C8B-B14F-4D97-AF65-F5344CB8AC3E}">
        <p14:creationId xmlns:p14="http://schemas.microsoft.com/office/powerpoint/2010/main" val="3980328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D32CDA6-8755-4563-9E0D-63CCE7014EC8}"/>
              </a:ext>
            </a:extLst>
          </p:cNvPr>
          <p:cNvSpPr/>
          <p:nvPr/>
        </p:nvSpPr>
        <p:spPr>
          <a:xfrm>
            <a:off x="695046" y="1084129"/>
            <a:ext cx="1269377" cy="49077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Which more important: 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duff or scorch? </a:t>
            </a:r>
          </a:p>
        </p:txBody>
      </p:sp>
      <p:sp>
        <p:nvSpPr>
          <p:cNvPr id="7" name="TextBox 21">
            <a:extLst>
              <a:ext uri="{FF2B5EF4-FFF2-40B4-BE49-F238E27FC236}">
                <a16:creationId xmlns:a16="http://schemas.microsoft.com/office/drawing/2014/main" id="{B27E8803-7E7C-407A-AF99-01AAE7BAC3D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634886" y="2978812"/>
            <a:ext cx="43550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i="0" dirty="0">
                <a:latin typeface="Franklin Gothic Demi" panose="020B0703020102020204" pitchFamily="34" charset="0"/>
              </a:rPr>
              <a:t>Shearman et al. </a:t>
            </a:r>
            <a:r>
              <a:rPr lang="en-US" altLang="en-US" sz="1400" dirty="0">
                <a:latin typeface="Franklin Gothic Demi" panose="020B0703020102020204" pitchFamily="34" charset="0"/>
              </a:rPr>
              <a:t>Ecological Modeling </a:t>
            </a:r>
            <a:r>
              <a:rPr lang="en-US" altLang="en-US" sz="1400" i="0" dirty="0">
                <a:latin typeface="Franklin Gothic Demi" panose="020B0703020102020204" pitchFamily="34" charset="0"/>
              </a:rPr>
              <a:t>(</a:t>
            </a:r>
            <a:r>
              <a:rPr lang="en-US" altLang="en-US" sz="1400" i="0" u="sng" dirty="0">
                <a:latin typeface="Franklin Gothic Demi" panose="020B0703020102020204" pitchFamily="34" charset="0"/>
              </a:rPr>
              <a:t>In review</a:t>
            </a:r>
            <a:r>
              <a:rPr lang="en-US" altLang="en-US" sz="1400" dirty="0">
                <a:latin typeface="Franklin Gothic Demi" panose="020B0703020102020204" pitchFamily="34" charset="0"/>
              </a:rPr>
              <a:t>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A1D643-271D-4B5E-93AC-10290BC5F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461" y="1075814"/>
            <a:ext cx="7913294" cy="490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9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8A8DA5-F3F4-49BD-90F5-FF1E56A539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3" t="3166"/>
          <a:stretch/>
        </p:blipFill>
        <p:spPr>
          <a:xfrm>
            <a:off x="-1538672" y="0"/>
            <a:ext cx="133463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53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What drives duff consumption?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02B05B-0FFB-4547-B998-8CBAE0652834}"/>
              </a:ext>
            </a:extLst>
          </p:cNvPr>
          <p:cNvSpPr txBox="1"/>
          <p:nvPr/>
        </p:nvSpPr>
        <p:spPr>
          <a:xfrm>
            <a:off x="2194072" y="4380945"/>
            <a:ext cx="5685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 b="1" dirty="0">
                <a:latin typeface="Lato"/>
              </a:rPr>
              <a:t>Lower duff moisture drives consumption. </a:t>
            </a:r>
          </a:p>
          <a:p>
            <a:endParaRPr lang="en-US" sz="2400" dirty="0">
              <a:latin typeface="Lato"/>
            </a:endParaRPr>
          </a:p>
        </p:txBody>
      </p:sp>
      <p:sp>
        <p:nvSpPr>
          <p:cNvPr id="7" name="TextBox 21">
            <a:extLst>
              <a:ext uri="{FF2B5EF4-FFF2-40B4-BE49-F238E27FC236}">
                <a16:creationId xmlns:a16="http://schemas.microsoft.com/office/drawing/2014/main" id="{B27E8803-7E7C-407A-AF99-01AAE7BAC3D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011807" y="2241046"/>
            <a:ext cx="36290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i="0" dirty="0">
                <a:latin typeface="Franklin Gothic Demi" panose="020B0703020102020204" pitchFamily="34" charset="0"/>
              </a:rPr>
              <a:t>Varner et al. 2007</a:t>
            </a:r>
            <a:r>
              <a:rPr lang="en-US" altLang="en-US" sz="1400" dirty="0">
                <a:latin typeface="Franklin Gothic Demi" panose="020B0703020102020204" pitchFamily="34" charset="0"/>
              </a:rPr>
              <a:t> Can. J. For. Res.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461AF7-68C7-4D44-A300-4B5E2353F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106" y="1422023"/>
            <a:ext cx="3426249" cy="264589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5588223-CA59-45D1-BFF2-F00DF9C9EBFC}"/>
              </a:ext>
            </a:extLst>
          </p:cNvPr>
          <p:cNvGrpSpPr/>
          <p:nvPr/>
        </p:nvGrpSpPr>
        <p:grpSpPr>
          <a:xfrm>
            <a:off x="5204426" y="1268198"/>
            <a:ext cx="2093569" cy="3018490"/>
            <a:chOff x="5204426" y="1268198"/>
            <a:chExt cx="2093569" cy="30184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E64880A-DCF0-4CF2-92E4-89B0BCD680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1941" b="3581"/>
            <a:stretch/>
          </p:blipFill>
          <p:spPr>
            <a:xfrm>
              <a:off x="5204426" y="1268198"/>
              <a:ext cx="2093569" cy="3018490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81C80C5-2F70-446E-864D-9FE37C7C4591}"/>
                </a:ext>
              </a:extLst>
            </p:cNvPr>
            <p:cNvSpPr/>
            <p:nvPr/>
          </p:nvSpPr>
          <p:spPr>
            <a:xfrm>
              <a:off x="5273892" y="2697038"/>
              <a:ext cx="1954635" cy="1072022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124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What makes these pines die?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02B05B-0FFB-4547-B998-8CBAE0652834}"/>
              </a:ext>
            </a:extLst>
          </p:cNvPr>
          <p:cNvSpPr txBox="1"/>
          <p:nvPr/>
        </p:nvSpPr>
        <p:spPr>
          <a:xfrm>
            <a:off x="4144161" y="2114026"/>
            <a:ext cx="4857226" cy="448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Lato"/>
              </a:rPr>
              <a:t>Ordway-Swisher Biological Station, FL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Lato"/>
              </a:rPr>
              <a:t>Long-unburned (37 </a:t>
            </a:r>
            <a:r>
              <a:rPr lang="en-US" altLang="en-US" dirty="0" err="1">
                <a:latin typeface="Lato"/>
              </a:rPr>
              <a:t>yrs</a:t>
            </a:r>
            <a:r>
              <a:rPr lang="en-US" altLang="en-US" dirty="0">
                <a:latin typeface="Lato"/>
              </a:rPr>
              <a:t>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i="1" dirty="0">
                <a:latin typeface="Lato"/>
              </a:rPr>
              <a:t>Pinus </a:t>
            </a:r>
            <a:r>
              <a:rPr lang="en-US" altLang="en-US" i="1" dirty="0" err="1">
                <a:latin typeface="Lato"/>
              </a:rPr>
              <a:t>palustris</a:t>
            </a:r>
            <a:r>
              <a:rPr lang="en-US" altLang="en-US" i="1" dirty="0">
                <a:latin typeface="Lato"/>
              </a:rPr>
              <a:t>-Aristida-Quercus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Lato"/>
              </a:rPr>
              <a:t>Deep forest floor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altLang="en-US" dirty="0">
              <a:latin typeface="Lato"/>
            </a:endParaRPr>
          </a:p>
          <a:p>
            <a:pPr>
              <a:spcBef>
                <a:spcPct val="20000"/>
              </a:spcBef>
            </a:pPr>
            <a:r>
              <a:rPr lang="en-US" altLang="en-US" sz="2000" b="1" dirty="0">
                <a:latin typeface="Lato" panose="020F0502020204030203"/>
              </a:rPr>
              <a:t>Experiment:</a:t>
            </a:r>
            <a:r>
              <a:rPr lang="en-US" altLang="en-US" sz="2000" dirty="0">
                <a:latin typeface="Lato" panose="020F0502020204030203"/>
              </a:rPr>
              <a:t> 4 treatments×20 trees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en-US" dirty="0">
                <a:latin typeface="Lato" panose="020F0502020204030203"/>
              </a:rPr>
              <a:t>“injury” treatments</a:t>
            </a:r>
            <a:endParaRPr lang="en-US" altLang="en-US" sz="2400" dirty="0">
              <a:latin typeface="Lato" panose="020F0502020204030203"/>
            </a:endParaRPr>
          </a:p>
          <a:p>
            <a:pPr lvl="2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latin typeface="Lato" panose="020F0502020204030203"/>
              </a:rPr>
              <a:t>ROOT</a:t>
            </a:r>
          </a:p>
          <a:p>
            <a:pPr lvl="2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latin typeface="Lato" panose="020F0502020204030203"/>
              </a:rPr>
              <a:t>STEM</a:t>
            </a:r>
          </a:p>
          <a:p>
            <a:pPr lvl="2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latin typeface="Lato" panose="020F0502020204030203"/>
              </a:rPr>
              <a:t>ROOT + STEM</a:t>
            </a:r>
          </a:p>
          <a:p>
            <a:pPr lvl="2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latin typeface="Lato" panose="020F0502020204030203"/>
              </a:rPr>
              <a:t>CONTROL (×2)</a:t>
            </a:r>
            <a:endParaRPr lang="en-US" altLang="en-US" dirty="0">
              <a:latin typeface="Lato" panose="020F0502020204030203"/>
            </a:endParaRPr>
          </a:p>
          <a:p>
            <a:endParaRPr lang="en-US" dirty="0">
              <a:latin typeface="Lato"/>
            </a:endParaRPr>
          </a:p>
        </p:txBody>
      </p:sp>
      <p:pic>
        <p:nvPicPr>
          <p:cNvPr id="6" name="Picture 10" descr="DSCN2674">
            <a:extLst>
              <a:ext uri="{FF2B5EF4-FFF2-40B4-BE49-F238E27FC236}">
                <a16:creationId xmlns:a16="http://schemas.microsoft.com/office/drawing/2014/main" id="{C800B18C-078A-4C2A-8923-DF31188B5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9894"/>
            <a:ext cx="4079847" cy="305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67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Patterns of heating during fires</a:t>
            </a:r>
          </a:p>
        </p:txBody>
      </p:sp>
      <p:sp>
        <p:nvSpPr>
          <p:cNvPr id="7" name="TextBox 21">
            <a:extLst>
              <a:ext uri="{FF2B5EF4-FFF2-40B4-BE49-F238E27FC236}">
                <a16:creationId xmlns:a16="http://schemas.microsoft.com/office/drawing/2014/main" id="{B27E8803-7E7C-407A-AF99-01AAE7BAC3D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865407" y="4580039"/>
            <a:ext cx="40150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i="0" dirty="0">
                <a:latin typeface="Franklin Gothic Demi" panose="020B0703020102020204" pitchFamily="34" charset="0"/>
              </a:rPr>
              <a:t>Varner et al. 2009</a:t>
            </a:r>
            <a:r>
              <a:rPr lang="en-US" altLang="en-US" sz="1400" dirty="0">
                <a:latin typeface="Franklin Gothic Demi" panose="020B0703020102020204" pitchFamily="34" charset="0"/>
              </a:rPr>
              <a:t> Forest </a:t>
            </a:r>
            <a:r>
              <a:rPr lang="en-US" altLang="en-US" sz="1400" dirty="0" err="1">
                <a:latin typeface="Franklin Gothic Demi" panose="020B0703020102020204" pitchFamily="34" charset="0"/>
              </a:rPr>
              <a:t>Ecol</a:t>
            </a:r>
            <a:r>
              <a:rPr lang="en-US" altLang="en-US" sz="1400" dirty="0">
                <a:latin typeface="Franklin Gothic Demi" panose="020B0703020102020204" pitchFamily="34" charset="0"/>
              </a:rPr>
              <a:t> &amp; Management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67760F-FE2A-4C75-9C09-DE1A923E1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966" y="1067086"/>
            <a:ext cx="4595288" cy="27393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149119-BA0D-4DEF-A1A4-2D7369D4B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2711" y="5531794"/>
            <a:ext cx="4139543" cy="12802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FB5716-7C1E-41E5-9DBA-32AD8FC12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74" y="3884010"/>
            <a:ext cx="7937680" cy="15363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5904C7-9F80-41FE-B3B2-ADFE055756B1}"/>
              </a:ext>
            </a:extLst>
          </p:cNvPr>
          <p:cNvSpPr txBox="1"/>
          <p:nvPr/>
        </p:nvSpPr>
        <p:spPr>
          <a:xfrm>
            <a:off x="218169" y="1185309"/>
            <a:ext cx="35276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Lato"/>
              </a:rPr>
              <a:t>25% of all burns recorded lethal temperatures (&lt;140F) at </a:t>
            </a:r>
            <a:r>
              <a:rPr lang="en-US" altLang="en-US" b="1" u="sng" dirty="0">
                <a:latin typeface="Lato"/>
              </a:rPr>
              <a:t>8” depths</a:t>
            </a:r>
          </a:p>
          <a:p>
            <a:pPr>
              <a:spcBef>
                <a:spcPct val="50000"/>
              </a:spcBef>
            </a:pPr>
            <a:r>
              <a:rPr lang="en-US" altLang="en-US" dirty="0">
                <a:latin typeface="Lato"/>
              </a:rPr>
              <a:t>At 4” deep, averaged 6 </a:t>
            </a:r>
            <a:r>
              <a:rPr lang="en-US" altLang="en-US" i="1" dirty="0">
                <a:latin typeface="Lato"/>
              </a:rPr>
              <a:t>minutes</a:t>
            </a:r>
            <a:r>
              <a:rPr lang="en-US" altLang="en-US" dirty="0">
                <a:latin typeface="Lato"/>
              </a:rPr>
              <a:t> of lethal heating</a:t>
            </a:r>
          </a:p>
          <a:p>
            <a:pPr>
              <a:spcBef>
                <a:spcPct val="50000"/>
              </a:spcBef>
            </a:pPr>
            <a:endParaRPr lang="en-US" altLang="en-US" dirty="0">
              <a:latin typeface="Lato"/>
            </a:endParaRPr>
          </a:p>
          <a:p>
            <a:endParaRPr lang="en-US" dirty="0">
              <a:latin typeface="Lato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8DEC619-ED5D-494D-B750-854364E69B59}"/>
              </a:ext>
            </a:extLst>
          </p:cNvPr>
          <p:cNvSpPr/>
          <p:nvPr/>
        </p:nvSpPr>
        <p:spPr>
          <a:xfrm>
            <a:off x="6321440" y="4217597"/>
            <a:ext cx="1104054" cy="12802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A607F5F-D3EC-476D-AFA8-7ACC51BF8E6A}"/>
              </a:ext>
            </a:extLst>
          </p:cNvPr>
          <p:cNvSpPr/>
          <p:nvPr/>
        </p:nvSpPr>
        <p:spPr>
          <a:xfrm>
            <a:off x="7520232" y="4173990"/>
            <a:ext cx="1104054" cy="12802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49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Heating during fires: what about flatwoods?</a:t>
            </a:r>
          </a:p>
        </p:txBody>
      </p:sp>
      <p:sp>
        <p:nvSpPr>
          <p:cNvPr id="7" name="TextBox 21">
            <a:extLst>
              <a:ext uri="{FF2B5EF4-FFF2-40B4-BE49-F238E27FC236}">
                <a16:creationId xmlns:a16="http://schemas.microsoft.com/office/drawing/2014/main" id="{B27E8803-7E7C-407A-AF99-01AAE7BAC3D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865407" y="4580039"/>
            <a:ext cx="40150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i="0" dirty="0" err="1">
                <a:latin typeface="Franklin Gothic Demi" panose="020B0703020102020204" pitchFamily="34" charset="0"/>
              </a:rPr>
              <a:t>Kreye</a:t>
            </a:r>
            <a:r>
              <a:rPr lang="en-US" altLang="en-US" sz="1400" i="0" dirty="0">
                <a:latin typeface="Franklin Gothic Demi" panose="020B0703020102020204" pitchFamily="34" charset="0"/>
              </a:rPr>
              <a:t> et al. </a:t>
            </a:r>
            <a:r>
              <a:rPr lang="en-US" altLang="en-US" sz="1400" dirty="0">
                <a:latin typeface="Franklin Gothic Demi" panose="020B0703020102020204" pitchFamily="34" charset="0"/>
              </a:rPr>
              <a:t>Forest Science</a:t>
            </a:r>
            <a:r>
              <a:rPr lang="en-US" altLang="en-US" sz="1400" i="0" dirty="0">
                <a:latin typeface="Franklin Gothic Demi" panose="020B0703020102020204" pitchFamily="34" charset="0"/>
              </a:rPr>
              <a:t> (</a:t>
            </a:r>
            <a:r>
              <a:rPr lang="en-US" altLang="en-US" sz="1400" i="0" u="sng" dirty="0">
                <a:latin typeface="Franklin Gothic Demi" panose="020B0703020102020204" pitchFamily="34" charset="0"/>
              </a:rPr>
              <a:t>In review</a:t>
            </a:r>
            <a:r>
              <a:rPr lang="en-US" altLang="en-US" sz="1400" i="0" dirty="0">
                <a:latin typeface="Franklin Gothic Demi" panose="020B0703020102020204" pitchFamily="34" charset="0"/>
              </a:rPr>
              <a:t>)</a:t>
            </a:r>
            <a:endParaRPr lang="en-US" altLang="en-US" sz="1400" dirty="0">
              <a:latin typeface="Franklin Gothic Demi" panose="020B0703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5904C7-9F80-41FE-B3B2-ADFE055756B1}"/>
              </a:ext>
            </a:extLst>
          </p:cNvPr>
          <p:cNvSpPr txBox="1"/>
          <p:nvPr/>
        </p:nvSpPr>
        <p:spPr>
          <a:xfrm>
            <a:off x="219358" y="1578552"/>
            <a:ext cx="324529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latin typeface="Lato"/>
              </a:rPr>
              <a:t>Sandhills: </a:t>
            </a:r>
          </a:p>
          <a:p>
            <a:pPr>
              <a:spcBef>
                <a:spcPct val="50000"/>
              </a:spcBef>
            </a:pPr>
            <a:r>
              <a:rPr lang="en-US" altLang="en-US" dirty="0">
                <a:latin typeface="Lato"/>
              </a:rPr>
              <a:t>~2 minutes of lethal heating at 4”</a:t>
            </a:r>
          </a:p>
          <a:p>
            <a:pPr>
              <a:spcBef>
                <a:spcPct val="50000"/>
              </a:spcBef>
            </a:pPr>
            <a:endParaRPr lang="en-US" altLang="en-US" dirty="0">
              <a:latin typeface="Lato"/>
            </a:endParaRPr>
          </a:p>
          <a:p>
            <a:endParaRPr lang="en-US" dirty="0">
              <a:latin typeface="La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5C4A82-BCE1-45DF-B532-210FA3B1C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554" y="1200091"/>
            <a:ext cx="4858933" cy="54076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933A98-F7C9-4FE8-B9BF-CA6688DFA782}"/>
              </a:ext>
            </a:extLst>
          </p:cNvPr>
          <p:cNvSpPr/>
          <p:nvPr/>
        </p:nvSpPr>
        <p:spPr>
          <a:xfrm>
            <a:off x="3812796" y="3805228"/>
            <a:ext cx="4840448" cy="28024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5C586B-7915-4C56-B5DB-4F047C2A20F4}"/>
              </a:ext>
            </a:extLst>
          </p:cNvPr>
          <p:cNvSpPr txBox="1"/>
          <p:nvPr/>
        </p:nvSpPr>
        <p:spPr>
          <a:xfrm>
            <a:off x="219357" y="3677198"/>
            <a:ext cx="324529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latin typeface="Lato"/>
              </a:rPr>
              <a:t>Flatwoods: 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latin typeface="Lato"/>
              </a:rPr>
              <a:t>~6 HOURS </a:t>
            </a:r>
            <a:r>
              <a:rPr lang="en-US" altLang="en-US" dirty="0">
                <a:latin typeface="Lato"/>
              </a:rPr>
              <a:t>of lethal heating at 4”</a:t>
            </a:r>
          </a:p>
          <a:p>
            <a:pPr>
              <a:spcBef>
                <a:spcPct val="50000"/>
              </a:spcBef>
            </a:pPr>
            <a:endParaRPr lang="en-US" altLang="en-US" dirty="0">
              <a:latin typeface="Lato"/>
            </a:endParaRPr>
          </a:p>
          <a:p>
            <a:endParaRPr lang="en-US" dirty="0"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20304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Trees get stressed via root injury</a:t>
            </a:r>
          </a:p>
        </p:txBody>
      </p:sp>
      <p:sp>
        <p:nvSpPr>
          <p:cNvPr id="7" name="TextBox 21">
            <a:extLst>
              <a:ext uri="{FF2B5EF4-FFF2-40B4-BE49-F238E27FC236}">
                <a16:creationId xmlns:a16="http://schemas.microsoft.com/office/drawing/2014/main" id="{B27E8803-7E7C-407A-AF99-01AAE7BAC3D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455921" y="2433991"/>
            <a:ext cx="26643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i="0" dirty="0">
                <a:latin typeface="Franklin Gothic Demi" panose="020B0703020102020204" pitchFamily="34" charset="0"/>
              </a:rPr>
              <a:t>O’Brien et al. 2010</a:t>
            </a:r>
            <a:r>
              <a:rPr lang="en-US" altLang="en-US" sz="1400" dirty="0">
                <a:latin typeface="Franklin Gothic Demi" panose="020B0703020102020204" pitchFamily="34" charset="0"/>
              </a:rPr>
              <a:t> Fire Ecology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5904C7-9F80-41FE-B3B2-ADFE055756B1}"/>
              </a:ext>
            </a:extLst>
          </p:cNvPr>
          <p:cNvSpPr txBox="1"/>
          <p:nvPr/>
        </p:nvSpPr>
        <p:spPr>
          <a:xfrm>
            <a:off x="2818701" y="4513167"/>
            <a:ext cx="6325299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latin typeface="Lato"/>
              </a:rPr>
              <a:t>Pines sensitive to duff consumption &amp; soil heati</a:t>
            </a:r>
            <a:r>
              <a:rPr lang="en-US" altLang="en-US" b="1" dirty="0">
                <a:latin typeface="Lato"/>
              </a:rPr>
              <a:t>ng</a:t>
            </a:r>
          </a:p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dirty="0">
                <a:latin typeface="Lato"/>
              </a:rPr>
              <a:t>Declines in root starch</a:t>
            </a:r>
          </a:p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dirty="0">
                <a:latin typeface="Lato"/>
              </a:rPr>
              <a:t>Reductions in sap flow</a:t>
            </a:r>
          </a:p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dirty="0">
                <a:latin typeface="Lato"/>
              </a:rPr>
              <a:t>Reductions in leaf N</a:t>
            </a:r>
          </a:p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dirty="0">
                <a:latin typeface="Lato"/>
              </a:rPr>
              <a:t>Reductions in latewood growth</a:t>
            </a:r>
          </a:p>
          <a:p>
            <a:pPr>
              <a:spcBef>
                <a:spcPct val="50000"/>
              </a:spcBef>
            </a:pPr>
            <a:endParaRPr lang="en-US" altLang="en-US" dirty="0">
              <a:latin typeface="Lato"/>
            </a:endParaRPr>
          </a:p>
          <a:p>
            <a:endParaRPr lang="en-US" dirty="0">
              <a:latin typeface="Lato"/>
            </a:endParaRP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58F3C116-3DEB-4D53-A586-A09DBAFD1C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" b="2290"/>
          <a:stretch/>
        </p:blipFill>
        <p:spPr bwMode="auto">
          <a:xfrm>
            <a:off x="4462943" y="1255688"/>
            <a:ext cx="4171281" cy="317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BCA2C3-D67A-437E-B774-CF4025F32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96" y="1266679"/>
            <a:ext cx="3801829" cy="3162657"/>
          </a:xfrm>
          <a:prstGeom prst="rect">
            <a:avLst/>
          </a:prstGeom>
        </p:spPr>
      </p:pic>
      <p:sp>
        <p:nvSpPr>
          <p:cNvPr id="13" name="TextBox 21">
            <a:extLst>
              <a:ext uri="{FF2B5EF4-FFF2-40B4-BE49-F238E27FC236}">
                <a16:creationId xmlns:a16="http://schemas.microsoft.com/office/drawing/2014/main" id="{998CC466-28A1-47A7-89E4-E2906294EEF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149910" y="2652203"/>
            <a:ext cx="32464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i="0" dirty="0">
                <a:latin typeface="Franklin Gothic Demi" panose="020B0703020102020204" pitchFamily="34" charset="0"/>
              </a:rPr>
              <a:t>Varner et al. 2009</a:t>
            </a:r>
            <a:r>
              <a:rPr lang="en-US" altLang="en-US" sz="1400" dirty="0">
                <a:latin typeface="Franklin Gothic Demi" panose="020B0703020102020204" pitchFamily="34" charset="0"/>
              </a:rPr>
              <a:t> Forest Ecol. &amp; </a:t>
            </a:r>
            <a:r>
              <a:rPr lang="en-US" altLang="en-US" sz="1400" dirty="0" err="1">
                <a:latin typeface="Franklin Gothic Demi" panose="020B0703020102020204" pitchFamily="34" charset="0"/>
              </a:rPr>
              <a:t>Mgmt</a:t>
            </a:r>
            <a:endParaRPr lang="en-US" altLang="en-US" sz="1400" dirty="0"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380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Stress endures for a decade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5904C7-9F80-41FE-B3B2-ADFE055756B1}"/>
              </a:ext>
            </a:extLst>
          </p:cNvPr>
          <p:cNvSpPr txBox="1"/>
          <p:nvPr/>
        </p:nvSpPr>
        <p:spPr>
          <a:xfrm>
            <a:off x="5926973" y="2737142"/>
            <a:ext cx="313313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latin typeface="Lato"/>
              </a:rPr>
              <a:t>Pines had reduced resin defense</a:t>
            </a:r>
          </a:p>
          <a:p>
            <a:pPr>
              <a:spcBef>
                <a:spcPct val="50000"/>
              </a:spcBef>
            </a:pPr>
            <a:endParaRPr lang="en-US" altLang="en-US" sz="2000" b="1" dirty="0">
              <a:latin typeface="Lato"/>
            </a:endParaRP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latin typeface="Lato"/>
              </a:rPr>
              <a:t>Pines had slower growth during droughts as many as </a:t>
            </a:r>
            <a:r>
              <a:rPr lang="en-US" altLang="en-US" sz="2000" b="1" u="sng" dirty="0">
                <a:latin typeface="Lato"/>
              </a:rPr>
              <a:t>10 years </a:t>
            </a:r>
            <a:r>
              <a:rPr lang="en-US" altLang="en-US" sz="2000" b="1" dirty="0">
                <a:latin typeface="Lato"/>
              </a:rPr>
              <a:t>post-burn</a:t>
            </a:r>
            <a:endParaRPr lang="en-US" altLang="en-US" dirty="0">
              <a:latin typeface="Lato"/>
            </a:endParaRPr>
          </a:p>
          <a:p>
            <a:endParaRPr lang="en-US" dirty="0">
              <a:latin typeface="Lato"/>
            </a:endParaRP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998CC466-28A1-47A7-89E4-E2906294EEF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149910" y="2652203"/>
            <a:ext cx="32464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i="0" dirty="0">
                <a:latin typeface="Franklin Gothic Demi" panose="020B0703020102020204" pitchFamily="34" charset="0"/>
              </a:rPr>
              <a:t>Slack et al. 2016</a:t>
            </a:r>
            <a:r>
              <a:rPr lang="en-US" altLang="en-US" sz="1400" dirty="0">
                <a:latin typeface="Franklin Gothic Demi" panose="020B0703020102020204" pitchFamily="34" charset="0"/>
              </a:rPr>
              <a:t> Forest Ecol. &amp; </a:t>
            </a:r>
            <a:r>
              <a:rPr lang="en-US" altLang="en-US" sz="1400" dirty="0" err="1">
                <a:latin typeface="Franklin Gothic Demi" panose="020B0703020102020204" pitchFamily="34" charset="0"/>
              </a:rPr>
              <a:t>Mgmt</a:t>
            </a:r>
            <a:endParaRPr lang="en-US" altLang="en-US" sz="1400" dirty="0">
              <a:latin typeface="Franklin Gothic Demi" panose="020B07030201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F1B914-41E9-4E47-9C6F-370D07A96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824" y="1297443"/>
            <a:ext cx="4834547" cy="143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F8F576-7BE8-42AA-AE8E-375D9A166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824" y="2806091"/>
            <a:ext cx="4834547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88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72749"/>
            <a:ext cx="9144001" cy="5824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How to manage duff consumption?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5904C7-9F80-41FE-B3B2-ADFE055756B1}"/>
              </a:ext>
            </a:extLst>
          </p:cNvPr>
          <p:cNvSpPr txBox="1"/>
          <p:nvPr/>
        </p:nvSpPr>
        <p:spPr>
          <a:xfrm>
            <a:off x="4571999" y="1588502"/>
            <a:ext cx="39636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latin typeface="Lato"/>
              </a:rPr>
              <a:t>Duff consumption a function of MOISTURE, but…</a:t>
            </a:r>
          </a:p>
          <a:p>
            <a:pPr>
              <a:spcBef>
                <a:spcPct val="50000"/>
              </a:spcBef>
            </a:pPr>
            <a:endParaRPr lang="en-US" altLang="en-US" sz="2000" b="1" dirty="0">
              <a:latin typeface="Lato"/>
            </a:endParaRPr>
          </a:p>
          <a:p>
            <a:endParaRPr lang="en-US" dirty="0">
              <a:latin typeface="Lato"/>
            </a:endParaRPr>
          </a:p>
        </p:txBody>
      </p:sp>
      <p:pic>
        <p:nvPicPr>
          <p:cNvPr id="7" name="Picture 3" descr="100_0013.JPG">
            <a:extLst>
              <a:ext uri="{FF2B5EF4-FFF2-40B4-BE49-F238E27FC236}">
                <a16:creationId xmlns:a16="http://schemas.microsoft.com/office/drawing/2014/main" id="{0647557C-9442-4DC8-8671-9644CE693A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12963"/>
          <a:stretch/>
        </p:blipFill>
        <p:spPr bwMode="auto">
          <a:xfrm>
            <a:off x="758268" y="1588502"/>
            <a:ext cx="3566107" cy="4322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974850-867F-4A1B-8216-EF07A2B5A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461" y="2570823"/>
            <a:ext cx="3717975" cy="9284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621901-D343-4128-A8A1-341387BA8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461" y="3668385"/>
            <a:ext cx="3717975" cy="5611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62F8B4-A4CF-46DB-80E0-C28FA8A69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460" y="4398594"/>
            <a:ext cx="3717975" cy="8999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286409-3606-4A97-8962-E86DE6B25C47}"/>
              </a:ext>
            </a:extLst>
          </p:cNvPr>
          <p:cNvSpPr txBox="1"/>
          <p:nvPr/>
        </p:nvSpPr>
        <p:spPr>
          <a:xfrm>
            <a:off x="4571999" y="5353523"/>
            <a:ext cx="47901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sz="2000" b="1" dirty="0">
                <a:latin typeface="Lato"/>
              </a:rPr>
              <a:t>Burning following rainfall</a:t>
            </a: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sz="2000" b="1" dirty="0">
                <a:latin typeface="Lato"/>
              </a:rPr>
              <a:t>Small and large scale approaches</a:t>
            </a: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sz="2000" b="1" dirty="0">
                <a:latin typeface="Lato"/>
              </a:rPr>
              <a:t>“Peeling the onion”</a:t>
            </a:r>
            <a:endParaRPr lang="en-US" dirty="0"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19756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44950E-5949-415B-9930-FD8E2C876E4B}"/>
              </a:ext>
            </a:extLst>
          </p:cNvPr>
          <p:cNvSpPr txBox="1"/>
          <p:nvPr/>
        </p:nvSpPr>
        <p:spPr>
          <a:xfrm>
            <a:off x="572568" y="811849"/>
            <a:ext cx="459763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Lato" panose="020F0502020204030203"/>
              </a:rPr>
              <a:t>Advent of forest floor is a major threat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Lato" panose="020F0502020204030203"/>
              </a:rPr>
              <a:t>Duff-fire caused mortality a serious issue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ato" panose="020F0502020204030203"/>
              </a:rPr>
              <a:t>Pine stress &amp; mortality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Lato" panose="020F0502020204030203"/>
              </a:rPr>
              <a:t>Duff consumption is key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ato" panose="020F0502020204030203"/>
              </a:rPr>
              <a:t>Linked to moisture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Lato" panose="020F0502020204030203"/>
              </a:rPr>
              <a:t> </a:t>
            </a:r>
            <a:r>
              <a:rPr lang="en-US" sz="2800" b="1" dirty="0">
                <a:latin typeface="Lato" panose="020F0502020204030203"/>
              </a:rPr>
              <a:t>Much to learn…</a:t>
            </a:r>
            <a:endParaRPr lang="en-US" b="1" dirty="0">
              <a:latin typeface="Lato" panose="020F0502020204030203"/>
            </a:endParaRPr>
          </a:p>
        </p:txBody>
      </p:sp>
      <p:pic>
        <p:nvPicPr>
          <p:cNvPr id="5" name="Picture 6" descr="DSCN2473">
            <a:extLst>
              <a:ext uri="{FF2B5EF4-FFF2-40B4-BE49-F238E27FC236}">
                <a16:creationId xmlns:a16="http://schemas.microsoft.com/office/drawing/2014/main" id="{0E735094-4229-48F6-80EB-768B52ECD9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72" r="12195" b="31436"/>
          <a:stretch/>
        </p:blipFill>
        <p:spPr bwMode="auto">
          <a:xfrm>
            <a:off x="5236503" y="381207"/>
            <a:ext cx="3773527" cy="5821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CB8571-DCE6-483C-AE2F-EF005FE151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46" r="7454" b="34023"/>
          <a:stretch/>
        </p:blipFill>
        <p:spPr>
          <a:xfrm>
            <a:off x="5082131" y="1344446"/>
            <a:ext cx="4082270" cy="1931683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C54EAA-523E-4BF1-88C8-0470D9F1D2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46" r="7454" b="34023"/>
          <a:stretch/>
        </p:blipFill>
        <p:spPr>
          <a:xfrm>
            <a:off x="5942734" y="4163042"/>
            <a:ext cx="394701" cy="186768"/>
          </a:xfrm>
          <a:prstGeom prst="ellipse">
            <a:avLst/>
          </a:prstGeom>
          <a:ln w="190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1703E2-D932-48C5-98A8-D3A20AD94F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46" r="7454" b="34023"/>
          <a:stretch/>
        </p:blipFill>
        <p:spPr>
          <a:xfrm>
            <a:off x="6050574" y="3802554"/>
            <a:ext cx="573721" cy="271478"/>
          </a:xfrm>
          <a:prstGeom prst="ellipse">
            <a:avLst/>
          </a:prstGeom>
          <a:ln w="190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332764-459D-48C3-A88C-D3C553536A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46" r="7454" b="34023"/>
          <a:stretch/>
        </p:blipFill>
        <p:spPr>
          <a:xfrm>
            <a:off x="6278427" y="3383025"/>
            <a:ext cx="691735" cy="327321"/>
          </a:xfrm>
          <a:prstGeom prst="ellipse">
            <a:avLst/>
          </a:prstGeom>
          <a:ln w="190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4982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8A8DA5-F3F4-49BD-90F5-FF1E56A539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3" t="3166"/>
          <a:stretch/>
        </p:blipFill>
        <p:spPr>
          <a:xfrm>
            <a:off x="-1538672" y="0"/>
            <a:ext cx="1334633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FFA15A-2329-4CE9-BCD8-8FD9628D4124}"/>
              </a:ext>
            </a:extLst>
          </p:cNvPr>
          <p:cNvSpPr txBox="1"/>
          <p:nvPr/>
        </p:nvSpPr>
        <p:spPr>
          <a:xfrm>
            <a:off x="982766" y="2554177"/>
            <a:ext cx="816123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</a:rPr>
              <a:t>How have you been successful? </a:t>
            </a:r>
          </a:p>
          <a:p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380935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BABD0-A79F-443D-B35E-DB5BB2B48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16646"/>
            <a:ext cx="7772400" cy="2387600"/>
          </a:xfrm>
        </p:spPr>
        <p:txBody>
          <a:bodyPr>
            <a:normAutofit/>
          </a:bodyPr>
          <a:lstStyle/>
          <a:p>
            <a:r>
              <a:rPr lang="en-US" sz="4000" b="1" dirty="0"/>
              <a:t>What are the patterns in large pine mortality?</a:t>
            </a:r>
          </a:p>
        </p:txBody>
      </p:sp>
    </p:spTree>
    <p:extLst>
      <p:ext uri="{BB962C8B-B14F-4D97-AF65-F5344CB8AC3E}">
        <p14:creationId xmlns:p14="http://schemas.microsoft.com/office/powerpoint/2010/main" val="1656483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F415-27DB-4181-AB11-2811A4AC62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A8C112-53BC-4E24-9072-B318E40BDA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AAB6D6-C358-4AEA-B1C2-4C4040384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52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4598</TotalTime>
  <Words>672</Words>
  <Application>Microsoft Office PowerPoint</Application>
  <PresentationFormat>On-screen Show (4:3)</PresentationFormat>
  <Paragraphs>115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Franklin Gothic Demi</vt:lpstr>
      <vt:lpstr>Lato</vt:lpstr>
      <vt:lpstr>Wingdings</vt:lpstr>
      <vt:lpstr>Office Theme</vt:lpstr>
      <vt:lpstr>1_Office Theme</vt:lpstr>
      <vt:lpstr>Understanding duff fires and pine mortality</vt:lpstr>
      <vt:lpstr>Collaborators and Funding</vt:lpstr>
      <vt:lpstr>Contemporary Longleaf Pinelands</vt:lpstr>
      <vt:lpstr>What changed?</vt:lpstr>
      <vt:lpstr>Management Conundrum:</vt:lpstr>
      <vt:lpstr>Operational scale Rx fire experiment:</vt:lpstr>
      <vt:lpstr>Post-fire pine mortality: Year 1</vt:lpstr>
      <vt:lpstr>Post-fire pine mortality: Year 2 </vt:lpstr>
      <vt:lpstr>Which pines died?</vt:lpstr>
      <vt:lpstr>Which more important: duff or scorch? </vt:lpstr>
      <vt:lpstr>PowerPoint Presentation</vt:lpstr>
      <vt:lpstr>What drives duff consumption? </vt:lpstr>
      <vt:lpstr>What makes these pines die? </vt:lpstr>
      <vt:lpstr>Patterns of heating during fires</vt:lpstr>
      <vt:lpstr>Heating during fires: what about flatwoods?</vt:lpstr>
      <vt:lpstr>Trees get stressed via root injury</vt:lpstr>
      <vt:lpstr>Stress endures for a decade</vt:lpstr>
      <vt:lpstr>How to manage duff consumption? </vt:lpstr>
      <vt:lpstr>PowerPoint Presentation</vt:lpstr>
      <vt:lpstr>PowerPoint Presentation</vt:lpstr>
      <vt:lpstr>What are the patterns in large pine mortality?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Rose Rodriguez</dc:creator>
  <cp:lastModifiedBy>Walter,Joseph H</cp:lastModifiedBy>
  <cp:revision>29</cp:revision>
  <dcterms:created xsi:type="dcterms:W3CDTF">2017-06-14T16:43:08Z</dcterms:created>
  <dcterms:modified xsi:type="dcterms:W3CDTF">2019-10-31T13:33:16Z</dcterms:modified>
</cp:coreProperties>
</file>