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handoutMasterIdLst>
    <p:handoutMasterId r:id="rId23"/>
  </p:handoutMasterIdLst>
  <p:sldIdLst>
    <p:sldId id="256" r:id="rId3"/>
    <p:sldId id="258" r:id="rId4"/>
    <p:sldId id="287" r:id="rId5"/>
    <p:sldId id="288" r:id="rId6"/>
    <p:sldId id="289" r:id="rId7"/>
    <p:sldId id="275" r:id="rId8"/>
    <p:sldId id="280" r:id="rId9"/>
    <p:sldId id="264" r:id="rId10"/>
    <p:sldId id="281" r:id="rId11"/>
    <p:sldId id="282" r:id="rId12"/>
    <p:sldId id="283" r:id="rId13"/>
    <p:sldId id="284" r:id="rId14"/>
    <p:sldId id="267" r:id="rId15"/>
    <p:sldId id="268" r:id="rId16"/>
    <p:sldId id="269" r:id="rId17"/>
    <p:sldId id="270" r:id="rId18"/>
    <p:sldId id="271" r:id="rId19"/>
    <p:sldId id="285" r:id="rId20"/>
    <p:sldId id="278" r:id="rId21"/>
  </p:sldIdLst>
  <p:sldSz cx="9144000" cy="6858000" type="screen4x3"/>
  <p:notesSz cx="6900863" cy="9291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B842"/>
    <a:srgbClr val="ECDB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819" autoAdjust="0"/>
    <p:restoredTop sz="77333" autoAdjust="0"/>
  </p:normalViewPr>
  <p:slideViewPr>
    <p:cSldViewPr>
      <p:cViewPr varScale="1">
        <p:scale>
          <a:sx n="63" d="100"/>
          <a:sy n="63" d="100"/>
        </p:scale>
        <p:origin x="1373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4"/>
    </mc:Choice>
    <mc:Fallback>
      <c:style val="44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273427627102191E-2"/>
          <c:y val="5.2631578947368432E-2"/>
          <c:w val="0.94504167881792567"/>
          <c:h val="0.757274715660542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  <c:dispRSqr val="0"/>
            <c:dispEq val="0"/>
          </c:trendline>
          <c:cat>
            <c:numRef>
              <c:f>Sheet1!$A$2:$A$21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numCache>
            </c:numRef>
          </c:cat>
          <c:val>
            <c:numRef>
              <c:f>Sheet1!$B$2:$B$21</c:f>
              <c:numCache>
                <c:formatCode>0.0</c:formatCode>
                <c:ptCount val="20"/>
                <c:pt idx="0">
                  <c:v>1.734783</c:v>
                </c:pt>
                <c:pt idx="1">
                  <c:v>1.30785</c:v>
                </c:pt>
                <c:pt idx="2">
                  <c:v>2.0844930000000002</c:v>
                </c:pt>
                <c:pt idx="3">
                  <c:v>2.3145380000000002</c:v>
                </c:pt>
                <c:pt idx="4">
                  <c:v>2.2688269999999999</c:v>
                </c:pt>
                <c:pt idx="5">
                  <c:v>2.1579000000000002</c:v>
                </c:pt>
                <c:pt idx="6">
                  <c:v>2.0246249999999999</c:v>
                </c:pt>
                <c:pt idx="7">
                  <c:v>1.8780809999999999</c:v>
                </c:pt>
                <c:pt idx="8">
                  <c:v>2.2966440000000001</c:v>
                </c:pt>
                <c:pt idx="9">
                  <c:v>2.286089</c:v>
                </c:pt>
                <c:pt idx="10">
                  <c:v>2.7382960000000001</c:v>
                </c:pt>
                <c:pt idx="11">
                  <c:v>1.998983</c:v>
                </c:pt>
                <c:pt idx="12">
                  <c:v>2.147275</c:v>
                </c:pt>
                <c:pt idx="13">
                  <c:v>2.2999999999999998</c:v>
                </c:pt>
                <c:pt idx="14">
                  <c:v>2.5</c:v>
                </c:pt>
                <c:pt idx="15">
                  <c:v>2.5</c:v>
                </c:pt>
                <c:pt idx="16">
                  <c:v>2.5</c:v>
                </c:pt>
                <c:pt idx="17">
                  <c:v>2.1</c:v>
                </c:pt>
                <c:pt idx="18">
                  <c:v>2.5</c:v>
                </c:pt>
                <c:pt idx="19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90-4586-801C-90AB0157911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14807552"/>
        <c:axId val="114809088"/>
      </c:barChart>
      <c:catAx>
        <c:axId val="11480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14809088"/>
        <c:crosses val="autoZero"/>
        <c:auto val="1"/>
        <c:lblAlgn val="ctr"/>
        <c:lblOffset val="100"/>
        <c:noMultiLvlLbl val="0"/>
      </c:catAx>
      <c:valAx>
        <c:axId val="11480908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114807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8892" y="0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r">
              <a:defRPr sz="1200"/>
            </a:lvl1pPr>
          </a:lstStyle>
          <a:p>
            <a:fld id="{ABD5C03B-A5CF-47A1-A445-94A1A5F32B81}" type="datetimeFigureOut">
              <a:rPr lang="en-US" smtClean="0"/>
              <a:pPr/>
              <a:t>10/4/2019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5443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8892" y="8825443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r">
              <a:defRPr sz="1200"/>
            </a:lvl1pPr>
          </a:lstStyle>
          <a:p>
            <a:fld id="{DB7CB0A6-A78B-4C8A-9008-396FDFC052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8892" y="0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r">
              <a:defRPr sz="1200"/>
            </a:lvl1pPr>
          </a:lstStyle>
          <a:p>
            <a:fld id="{184FB30A-155F-4734-B098-48CC90DF3230}" type="datetimeFigureOut">
              <a:rPr lang="en-US" smtClean="0"/>
              <a:pPr/>
              <a:t>10/4/2019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28713" y="696913"/>
            <a:ext cx="4645025" cy="3484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28" tIns="46264" rIns="92528" bIns="4626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0087" y="4413528"/>
            <a:ext cx="5520690" cy="4181237"/>
          </a:xfrm>
          <a:prstGeom prst="rect">
            <a:avLst/>
          </a:prstGeom>
        </p:spPr>
        <p:txBody>
          <a:bodyPr vert="horz" lIns="92528" tIns="46264" rIns="92528" bIns="4626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5443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8892" y="8825443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r">
              <a:defRPr sz="1200"/>
            </a:lvl1pPr>
          </a:lstStyle>
          <a:p>
            <a:fld id="{30CAE445-6C97-47B7-A480-C2523B342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AE445-6C97-47B7-A480-C2523B3424E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AE445-6C97-47B7-A480-C2523B3424E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641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AE445-6C97-47B7-A480-C2523B3424E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21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AE445-6C97-47B7-A480-C2523B3424E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929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b="0">
                <a:solidFill>
                  <a:srgbClr val="7DB842"/>
                </a:solidFill>
                <a:latin typeface="Franklin Gothic Demi" pitchFamily="34" charset="0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DC2E93-18DC-4239-BBB7-332C3EDAC1FB}" type="datetimeFigureOut">
              <a:rPr lang="en-US" smtClean="0"/>
              <a:pPr/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FF8B78E-9F05-4D5D-8C02-0AE6C0BF91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C2E93-18DC-4239-BBB7-332C3EDAC1FB}" type="datetimeFigureOut">
              <a:rPr lang="en-US" smtClean="0"/>
              <a:pPr/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8B78E-9F05-4D5D-8C02-0AE6C0BF91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6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FSLogo_TreesOnly.jpg"/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62000" y="0"/>
            <a:ext cx="7696200" cy="4953001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rgbClr val="7DB8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0" y="4648200"/>
            <a:ext cx="9144000" cy="0"/>
          </a:xfrm>
          <a:prstGeom prst="line">
            <a:avLst/>
          </a:prstGeom>
          <a:ln w="44450">
            <a:solidFill>
              <a:srgbClr val="ECDB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FFSLogo_TwoColor_Official.jpg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04800" y="4800600"/>
            <a:ext cx="1905000" cy="1905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alphaModFix amt="10000"/>
            <a:lum/>
          </a:blip>
          <a:srcRect/>
          <a:stretch>
            <a:fillRect l="-28000" t="-75000" r="-28000" b="-7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DA6731-7885-449A-8523-0E0428E963F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84" y="5943413"/>
            <a:ext cx="6985831" cy="89854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3" r:id="rId2"/>
  </p:sldLayoutIdLst>
  <p:txStyles>
    <p:titleStyle>
      <a:lvl1pPr marL="0" marR="0" indent="0" algn="ctr" defTabSz="9144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None/>
        <a:tabLst/>
        <a:defRPr sz="4400" b="0" kern="1200">
          <a:solidFill>
            <a:srgbClr val="7DB842"/>
          </a:solidFill>
          <a:latin typeface="Franklin Gothic Demi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screen">
            <a:alphaModFix amt="10000"/>
            <a:lum/>
          </a:blip>
          <a:srcRect/>
          <a:stretch>
            <a:fillRect l="-28000" t="-75000" r="-28000" b="-7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3.png"/><Relationship Id="rId7" Type="http://schemas.openxmlformats.org/officeDocument/2006/relationships/image" Target="../media/image1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3.jpeg"/><Relationship Id="rId4" Type="http://schemas.microsoft.com/office/2007/relationships/hdphoto" Target="../media/hdphoto1.wdp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alphaModFix amt="0"/>
            <a:lum/>
          </a:blip>
          <a:srcRect/>
          <a:stretch>
            <a:fillRect l="-28000" t="-75000" r="-28000" b="-7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79446D-D996-42D0-97A4-75974B59571B}"/>
              </a:ext>
            </a:extLst>
          </p:cNvPr>
          <p:cNvSpPr/>
          <p:nvPr/>
        </p:nvSpPr>
        <p:spPr>
          <a:xfrm>
            <a:off x="1600200" y="4038600"/>
            <a:ext cx="754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dirty="0">
                <a:solidFill>
                  <a:schemeClr val="bg1"/>
                </a:solidFill>
                <a:latin typeface="Franklin Gothic Demi" pitchFamily="34" charset="0"/>
              </a:rPr>
              <a:t>FFS Update – Fall 2019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E64DEF-74AD-432B-BEA1-1988A2A00C12}"/>
              </a:ext>
            </a:extLst>
          </p:cNvPr>
          <p:cNvSpPr/>
          <p:nvPr/>
        </p:nvSpPr>
        <p:spPr>
          <a:xfrm>
            <a:off x="1578429" y="4634824"/>
            <a:ext cx="75438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dirty="0">
                <a:solidFill>
                  <a:srgbClr val="7DB842"/>
                </a:solidFill>
                <a:latin typeface="Franklin Gothic Demi" pitchFamily="34" charset="0"/>
              </a:rPr>
              <a:t>Central Florida Prescribed Fire Council Meeting 10/42019</a:t>
            </a:r>
            <a:endParaRPr lang="en-US" sz="1100" dirty="0">
              <a:solidFill>
                <a:srgbClr val="7DB842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92035B9-F8BA-427D-A34A-8D0E38FC2347}"/>
              </a:ext>
            </a:extLst>
          </p:cNvPr>
          <p:cNvSpPr txBox="1">
            <a:spLocks/>
          </p:cNvSpPr>
          <p:nvPr/>
        </p:nvSpPr>
        <p:spPr>
          <a:xfrm>
            <a:off x="2590800" y="5164362"/>
            <a:ext cx="6400800" cy="1295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dirty="0">
                <a:solidFill>
                  <a:srgbClr val="078342"/>
                </a:solidFill>
              </a:rPr>
              <a:t>John Saddler</a:t>
            </a:r>
          </a:p>
          <a:p>
            <a:pPr algn="r"/>
            <a:r>
              <a:rPr lang="en-US" sz="2800" dirty="0">
                <a:solidFill>
                  <a:srgbClr val="078342"/>
                </a:solidFill>
              </a:rPr>
              <a:t>Prescribed Fire Manager</a:t>
            </a:r>
          </a:p>
          <a:p>
            <a:pPr algn="r"/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FFS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rgbClr val="078342"/>
                </a:solidFill>
              </a:rPr>
              <a:t>Changes to Rx Burning</a:t>
            </a:r>
          </a:p>
          <a:p>
            <a:r>
              <a:rPr lang="en-US" dirty="0">
                <a:solidFill>
                  <a:srgbClr val="078342"/>
                </a:solidFill>
              </a:rPr>
              <a:t>Splendid Year for Burning</a:t>
            </a:r>
          </a:p>
          <a:p>
            <a:r>
              <a:rPr lang="en-US" dirty="0">
                <a:solidFill>
                  <a:srgbClr val="078342"/>
                </a:solidFill>
              </a:rPr>
              <a:t>Upcoming Training</a:t>
            </a:r>
          </a:p>
          <a:p>
            <a:r>
              <a:rPr lang="en-US" dirty="0">
                <a:solidFill>
                  <a:srgbClr val="078342"/>
                </a:solidFill>
              </a:rPr>
              <a:t>Prescribed Fire Enhancement Program</a:t>
            </a:r>
          </a:p>
          <a:p>
            <a:r>
              <a:rPr lang="en-US" dirty="0">
                <a:solidFill>
                  <a:srgbClr val="078342"/>
                </a:solidFill>
              </a:rPr>
              <a:t>Backyard Air Quality Monitors</a:t>
            </a:r>
          </a:p>
          <a:p>
            <a:r>
              <a:rPr lang="en-US" dirty="0">
                <a:solidFill>
                  <a:srgbClr val="078342"/>
                </a:solidFill>
              </a:rPr>
              <a:t>Burner Review</a:t>
            </a:r>
          </a:p>
          <a:p>
            <a:endParaRPr lang="en-US" dirty="0">
              <a:solidFill>
                <a:srgbClr val="078342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A4160-6A69-455E-A1A9-CE0657FBC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Changes To Rx Burning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7B4D6-16B8-47AA-88BE-2F45F5961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78342"/>
                </a:solidFill>
              </a:rPr>
              <a:t>fiResponse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New Dispatch System – Primarily for Wildfire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Public maps will include P-burn locations</a:t>
            </a:r>
          </a:p>
          <a:p>
            <a:r>
              <a:rPr lang="en-US" dirty="0">
                <a:solidFill>
                  <a:srgbClr val="078342"/>
                </a:solidFill>
              </a:rPr>
              <a:t>New Smoke Plume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HYSPLIT  vs. V-Smoke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WRF (Warf) vs. MM5</a:t>
            </a:r>
          </a:p>
          <a:p>
            <a:r>
              <a:rPr lang="en-US" dirty="0">
                <a:solidFill>
                  <a:srgbClr val="078342"/>
                </a:solidFill>
              </a:rPr>
              <a:t>Air Quality Index (AQI)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AirNow.gov</a:t>
            </a:r>
          </a:p>
          <a:p>
            <a:pPr marL="457200" lvl="1" indent="0">
              <a:buNone/>
            </a:pPr>
            <a:endParaRPr lang="en-US" dirty="0">
              <a:solidFill>
                <a:srgbClr val="0783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90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A4160-6A69-455E-A1A9-CE0657FBC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Air Quality Index (AQI)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C2E7F9-6FC9-4905-A12B-9F2C811FA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75" y="1219200"/>
            <a:ext cx="7793649" cy="460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620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A4160-6A69-455E-A1A9-CE0657FBC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AirNow.gov AQI Forecast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3D8FB5-1F2A-4395-957E-FA76EDBCC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907" y="1399350"/>
            <a:ext cx="5822186" cy="444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97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3C272-CCAE-4B9E-8FB6-E1099C076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4CA9A0-363B-4885-B620-7B322F1C8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337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2"/>
                </a:solidFill>
                <a:latin typeface="Franklin Gothic Demi" pitchFamily="34" charset="0"/>
              </a:rPr>
              <a:t>Authorized Prescribed Burn Acres By F/Y</a:t>
            </a:r>
            <a:br>
              <a:rPr lang="en-US" sz="3200" b="1" dirty="0">
                <a:solidFill>
                  <a:schemeClr val="bg2"/>
                </a:solidFill>
              </a:rPr>
            </a:br>
            <a:r>
              <a:rPr lang="en-US" sz="2400" b="1" dirty="0">
                <a:solidFill>
                  <a:schemeClr val="bg2"/>
                </a:solidFill>
              </a:rPr>
              <a:t>(Million Acres)</a:t>
            </a: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D7761524-B61E-4ECC-B412-DD6484DA30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4791067"/>
              </p:ext>
            </p:extLst>
          </p:nvPr>
        </p:nvGraphicFramePr>
        <p:xfrm>
          <a:off x="266700" y="1303337"/>
          <a:ext cx="8610600" cy="4487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25611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2EE97-C9F7-45F7-BF77-F2D9964C52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620000" cy="933450"/>
          </a:xfr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2019-20 CPBMT Courses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649BB5-69B9-43AD-9C68-BDAC04EEA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3500" y="1676400"/>
            <a:ext cx="6477000" cy="3505200"/>
          </a:xfrm>
        </p:spPr>
        <p:txBody>
          <a:bodyPr>
            <a:normAutofit fontScale="850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strike="sngStrike" dirty="0">
                <a:solidFill>
                  <a:srgbClr val="078342"/>
                </a:solidFill>
              </a:rPr>
              <a:t>Brooksville: 	</a:t>
            </a:r>
            <a:r>
              <a:rPr lang="en-US" strike="sngStrike" dirty="0">
                <a:solidFill>
                  <a:srgbClr val="078342"/>
                </a:solidFill>
              </a:rPr>
              <a:t>Sept. 30-Oct. 3, 2019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78342"/>
                </a:solidFill>
              </a:rPr>
              <a:t>Chipley: 		</a:t>
            </a:r>
            <a:r>
              <a:rPr lang="en-US" dirty="0">
                <a:solidFill>
                  <a:srgbClr val="078342"/>
                </a:solidFill>
              </a:rPr>
              <a:t>November 13-15, 2019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78342"/>
                </a:solidFill>
              </a:rPr>
              <a:t>Tallahassee: 	</a:t>
            </a:r>
            <a:r>
              <a:rPr lang="en-US" dirty="0">
                <a:solidFill>
                  <a:srgbClr val="078342"/>
                </a:solidFill>
              </a:rPr>
              <a:t>December 2-4, 2019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78342"/>
                </a:solidFill>
              </a:rPr>
              <a:t>Jacksonville</a:t>
            </a:r>
            <a:r>
              <a:rPr lang="en-US" dirty="0">
                <a:solidFill>
                  <a:srgbClr val="078342"/>
                </a:solidFill>
              </a:rPr>
              <a:t>: 	December 3-5, 2019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78342"/>
                </a:solidFill>
              </a:rPr>
              <a:t>Ft. Myers</a:t>
            </a:r>
            <a:r>
              <a:rPr lang="en-US" dirty="0">
                <a:solidFill>
                  <a:srgbClr val="078342"/>
                </a:solidFill>
              </a:rPr>
              <a:t>: 	January  21-23, 2020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78342"/>
                </a:solidFill>
              </a:rPr>
              <a:t>West Palm : 	</a:t>
            </a:r>
            <a:r>
              <a:rPr lang="en-US" dirty="0">
                <a:solidFill>
                  <a:srgbClr val="078342"/>
                </a:solidFill>
              </a:rPr>
              <a:t>January 27-30, 2020</a:t>
            </a:r>
            <a:endParaRPr lang="en-US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78342"/>
                </a:solidFill>
              </a:rPr>
              <a:t>Apopka: 	</a:t>
            </a:r>
            <a:r>
              <a:rPr lang="en-US" dirty="0">
                <a:solidFill>
                  <a:srgbClr val="078342"/>
                </a:solidFill>
              </a:rPr>
              <a:t>February 3-6, 2020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724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DFDBE-C706-4732-83C1-E770D019B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78342"/>
                </a:solidFill>
              </a:rPr>
              <a:t>One Million Dollars to Enhance Rx Burning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Florida Fish and Wildlife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Florida Park Service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Northwest Florida Water Management</a:t>
            </a:r>
            <a:endParaRPr lang="en-US" dirty="0"/>
          </a:p>
          <a:p>
            <a:pPr lvl="1"/>
            <a:r>
              <a:rPr lang="en-US" dirty="0">
                <a:solidFill>
                  <a:srgbClr val="078342"/>
                </a:solidFill>
              </a:rPr>
              <a:t>Suwannee River Water Management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St. Johns River Water Management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Southwest Florida Water Management District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South Florida Water Management District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le 15">
            <a:extLst>
              <a:ext uri="{FF2B5EF4-FFF2-40B4-BE49-F238E27FC236}">
                <a16:creationId xmlns:a16="http://schemas.microsoft.com/office/drawing/2014/main" id="{C70A18C1-B036-410B-BBF9-D84B34015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7463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2"/>
                </a:solidFill>
                <a:latin typeface="Franklin Gothic Demi" pitchFamily="34" charset="0"/>
              </a:rPr>
              <a:t>Prescribed Fire Enhancement Program</a:t>
            </a:r>
          </a:p>
        </p:txBody>
      </p:sp>
    </p:spTree>
    <p:extLst>
      <p:ext uri="{BB962C8B-B14F-4D97-AF65-F5344CB8AC3E}">
        <p14:creationId xmlns:p14="http://schemas.microsoft.com/office/powerpoint/2010/main" val="151663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DFDBE-C706-4732-83C1-E770D019B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78342"/>
                </a:solidFill>
              </a:rPr>
              <a:t>Prescribed Fire Messaging Campaign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Statewide Campaign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Working With Tall Timbers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Multi-agency Partners Wanted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le 15">
            <a:extLst>
              <a:ext uri="{FF2B5EF4-FFF2-40B4-BE49-F238E27FC236}">
                <a16:creationId xmlns:a16="http://schemas.microsoft.com/office/drawing/2014/main" id="{C70A18C1-B036-410B-BBF9-D84B34015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7463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2"/>
                </a:solidFill>
                <a:latin typeface="Franklin Gothic Demi" pitchFamily="34" charset="0"/>
              </a:rPr>
              <a:t>Prescribed Fire Enhancement Program</a:t>
            </a:r>
          </a:p>
        </p:txBody>
      </p:sp>
    </p:spTree>
    <p:extLst>
      <p:ext uri="{BB962C8B-B14F-4D97-AF65-F5344CB8AC3E}">
        <p14:creationId xmlns:p14="http://schemas.microsoft.com/office/powerpoint/2010/main" val="1303558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A9D1D-4AA5-4B97-9DF1-35FE6D089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Backyard Air Monitors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647403-62BB-4D84-B4DC-662F2071A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02601"/>
            <a:ext cx="6858000" cy="44527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12272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A9D1D-4AA5-4B97-9DF1-35FE6D089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Backyard Air Monitors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2C5DB1-C8B3-4814-8060-B4720BC00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05643"/>
            <a:ext cx="6858000" cy="4446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87464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A9D1D-4AA5-4B97-9DF1-35FE6D089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Backyard Air Monitors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DCDF5C-6F80-4761-B0E5-2835C2901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02756"/>
            <a:ext cx="6858000" cy="4452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82433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34C2A-1407-4C93-9C69-7E5884972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Burner Review</a:t>
            </a:r>
            <a:endParaRPr lang="en-US" dirty="0"/>
          </a:p>
        </p:txBody>
      </p:sp>
      <p:pic>
        <p:nvPicPr>
          <p:cNvPr id="4" name="Content Placeholder 5" descr="IMG_1264.JPG">
            <a:extLst>
              <a:ext uri="{FF2B5EF4-FFF2-40B4-BE49-F238E27FC236}">
                <a16:creationId xmlns:a16="http://schemas.microsoft.com/office/drawing/2014/main" id="{02B7C944-F799-4E83-B0B6-8FEA7915DF99}"/>
              </a:ext>
            </a:extLst>
          </p:cNvPr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554692" y="1219200"/>
            <a:ext cx="6034617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365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B5D51-2517-4860-8AC6-3D6014669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Check Your Status</a:t>
            </a:r>
            <a:endParaRPr lang="en-US" dirty="0"/>
          </a:p>
        </p:txBody>
      </p:sp>
      <p:pic>
        <p:nvPicPr>
          <p:cNvPr id="4" name="Content Placeholder 10">
            <a:extLst>
              <a:ext uri="{FF2B5EF4-FFF2-40B4-BE49-F238E27FC236}">
                <a16:creationId xmlns:a16="http://schemas.microsoft.com/office/drawing/2014/main" id="{2CDB44C4-A3C4-44F4-855F-E461E9BA7A2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3795" y="1295400"/>
            <a:ext cx="55164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83DF57D-1064-42FC-B968-670B0885D7DC}"/>
              </a:ext>
            </a:extLst>
          </p:cNvPr>
          <p:cNvSpPr/>
          <p:nvPr/>
        </p:nvSpPr>
        <p:spPr>
          <a:xfrm>
            <a:off x="3505200" y="1905000"/>
            <a:ext cx="22860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1D57E-7E40-4A6A-B4D1-256F86D4E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Burner Status Letters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4191F-E46A-4E93-858F-C164E4F7F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078342"/>
                </a:solidFill>
              </a:rPr>
              <a:t>Mailed at the end of January</a:t>
            </a:r>
          </a:p>
          <a:p>
            <a:pPr lvl="1">
              <a:lnSpc>
                <a:spcPct val="80000"/>
              </a:lnSpc>
            </a:pPr>
            <a:r>
              <a:rPr lang="en-US" sz="2400" b="1" dirty="0">
                <a:solidFill>
                  <a:srgbClr val="078342"/>
                </a:solidFill>
              </a:rPr>
              <a:t>Green</a:t>
            </a:r>
            <a:r>
              <a:rPr lang="en-US" sz="2400" dirty="0">
                <a:solidFill>
                  <a:srgbClr val="078342"/>
                </a:solidFill>
              </a:rPr>
              <a:t> = Status good beyond end of year</a:t>
            </a:r>
          </a:p>
          <a:p>
            <a:pPr lvl="1">
              <a:lnSpc>
                <a:spcPct val="80000"/>
              </a:lnSpc>
            </a:pPr>
            <a:r>
              <a:rPr lang="en-US" sz="2400" b="1" dirty="0">
                <a:solidFill>
                  <a:srgbClr val="078342"/>
                </a:solidFill>
              </a:rPr>
              <a:t>Yellow</a:t>
            </a:r>
            <a:r>
              <a:rPr lang="en-US" sz="2400" dirty="0">
                <a:solidFill>
                  <a:srgbClr val="078342"/>
                </a:solidFill>
              </a:rPr>
              <a:t> = Status will expire at end of year</a:t>
            </a:r>
          </a:p>
          <a:p>
            <a:pPr lvl="1">
              <a:lnSpc>
                <a:spcPct val="80000"/>
              </a:lnSpc>
              <a:buNone/>
            </a:pPr>
            <a:endParaRPr lang="en-US" sz="2400" dirty="0">
              <a:solidFill>
                <a:srgbClr val="078342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>
                <a:solidFill>
                  <a:srgbClr val="078342"/>
                </a:solidFill>
              </a:rPr>
              <a:t>Keep your contact information current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rgbClr val="078342"/>
                </a:solidFill>
              </a:rPr>
              <a:t>Used to send letters</a:t>
            </a:r>
          </a:p>
          <a:p>
            <a:pPr lvl="1">
              <a:lnSpc>
                <a:spcPct val="80000"/>
              </a:lnSpc>
              <a:buNone/>
            </a:pPr>
            <a:endParaRPr lang="en-US" sz="2400" dirty="0">
              <a:solidFill>
                <a:srgbClr val="078342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>
                <a:solidFill>
                  <a:srgbClr val="078342"/>
                </a:solidFill>
              </a:rPr>
              <a:t>Let the Duty Officer know that you are doing a certified burn</a:t>
            </a:r>
          </a:p>
          <a:p>
            <a:pPr lvl="1">
              <a:lnSpc>
                <a:spcPct val="80000"/>
              </a:lnSpc>
            </a:pPr>
            <a:r>
              <a:rPr lang="en-US" sz="2400" dirty="0" err="1">
                <a:solidFill>
                  <a:srgbClr val="078342"/>
                </a:solidFill>
              </a:rPr>
              <a:t>WebOBA</a:t>
            </a:r>
            <a:r>
              <a:rPr lang="en-US" sz="2400" dirty="0">
                <a:solidFill>
                  <a:srgbClr val="078342"/>
                </a:solidFill>
              </a:rPr>
              <a:t> system requires this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625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DF9A3-2249-46F8-A64B-484EABD89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Burn Participation Log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5DBDE7-5F88-49DF-A45A-C84AA85E4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2458" y="1295400"/>
            <a:ext cx="3439083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0048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A4160-6A69-455E-A1A9-CE0657FBC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Things to Remember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7B4D6-16B8-47AA-88BE-2F45F5961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78342"/>
                </a:solidFill>
              </a:rPr>
              <a:t>Your prescription is a legal document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Make sure information is complete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Make sure information is correct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Signature with date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Add authorization number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Take it to the burn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Keep it in your files for future use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Tell us you are doing a certified burn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490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A4160-6A69-455E-A1A9-CE0657FBC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Other Items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7B4D6-16B8-47AA-88BE-2F45F5961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78342"/>
                </a:solidFill>
              </a:rPr>
              <a:t>New Email for FFS</a:t>
            </a:r>
          </a:p>
          <a:p>
            <a:pPr lvl="1"/>
            <a:r>
              <a:rPr lang="en-US" strike="sngStrike" dirty="0">
                <a:solidFill>
                  <a:srgbClr val="078342"/>
                </a:solidFill>
              </a:rPr>
              <a:t>FreshFromFlorida.com</a:t>
            </a:r>
          </a:p>
          <a:p>
            <a:pPr lvl="1"/>
            <a:r>
              <a:rPr lang="en-US" dirty="0">
                <a:solidFill>
                  <a:srgbClr val="078342"/>
                </a:solidFill>
              </a:rPr>
              <a:t>FDACS.gov</a:t>
            </a:r>
          </a:p>
          <a:p>
            <a:r>
              <a:rPr lang="en-US" dirty="0">
                <a:solidFill>
                  <a:srgbClr val="078342"/>
                </a:solidFill>
              </a:rPr>
              <a:t>Smokey is 75</a:t>
            </a:r>
          </a:p>
          <a:p>
            <a:r>
              <a:rPr lang="en-US" dirty="0">
                <a:solidFill>
                  <a:srgbClr val="078342"/>
                </a:solidFill>
              </a:rPr>
              <a:t>We are all in this together!</a:t>
            </a:r>
          </a:p>
        </p:txBody>
      </p:sp>
    </p:spTree>
    <p:extLst>
      <p:ext uri="{BB962C8B-B14F-4D97-AF65-F5344CB8AC3E}">
        <p14:creationId xmlns:p14="http://schemas.microsoft.com/office/powerpoint/2010/main" val="1727426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screen">
            <a:alphaModFix amt="0"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0045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28000" t="-75000" r="-28000" b="-7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FSLogo_TreesOnly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966063" y="0"/>
            <a:ext cx="7696200" cy="49530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3962400"/>
            <a:ext cx="7772400" cy="708025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Franklin Gothic Demi" pitchFamily="34" charset="0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876800"/>
            <a:ext cx="6400800" cy="1676400"/>
          </a:xfrm>
        </p:spPr>
        <p:txBody>
          <a:bodyPr>
            <a:normAutofit/>
          </a:bodyPr>
          <a:lstStyle/>
          <a:p>
            <a:pPr algn="r"/>
            <a:r>
              <a:rPr lang="en-US" sz="2000" dirty="0">
                <a:solidFill>
                  <a:schemeClr val="tx1"/>
                </a:solidFill>
              </a:rPr>
              <a:t>Contact</a:t>
            </a:r>
          </a:p>
          <a:p>
            <a:pPr algn="r"/>
            <a:r>
              <a:rPr lang="en-US" sz="2000" dirty="0">
                <a:solidFill>
                  <a:schemeClr val="tx1"/>
                </a:solidFill>
              </a:rPr>
              <a:t>John Saddler</a:t>
            </a:r>
          </a:p>
          <a:p>
            <a:pPr algn="r"/>
            <a:r>
              <a:rPr lang="en-US" sz="2400" b="1" dirty="0">
                <a:solidFill>
                  <a:srgbClr val="FF0000"/>
                </a:solidFill>
              </a:rPr>
              <a:t>850-681-5928</a:t>
            </a:r>
          </a:p>
          <a:p>
            <a:pPr algn="r"/>
            <a:r>
              <a:rPr lang="en-US" sz="2000" dirty="0">
                <a:solidFill>
                  <a:schemeClr val="tx1"/>
                </a:solidFill>
              </a:rPr>
              <a:t>John.Saddler@FDACS.gov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4648200"/>
            <a:ext cx="9144000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FFSLogo_TwoColor_Official.jpg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04800" y="4800600"/>
            <a:ext cx="1905000" cy="1905000"/>
          </a:xfrm>
          <a:prstGeom prst="rect">
            <a:avLst/>
          </a:prstGeom>
        </p:spPr>
      </p:pic>
      <p:pic>
        <p:nvPicPr>
          <p:cNvPr id="8" name="Picture 7" descr="WrightCane firepot animation250x304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7514724" y="4724400"/>
            <a:ext cx="1629276" cy="1981200"/>
          </a:xfrm>
          <a:prstGeom prst="rect">
            <a:avLst/>
          </a:prstGeom>
        </p:spPr>
      </p:pic>
      <p:pic>
        <p:nvPicPr>
          <p:cNvPr id="10" name="Picture 9" descr="GF-Logo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152400" y="4114800"/>
            <a:ext cx="1219200" cy="435429"/>
          </a:xfrm>
          <a:prstGeom prst="rect">
            <a:avLst/>
          </a:prstGeom>
        </p:spPr>
      </p:pic>
      <p:pic>
        <p:nvPicPr>
          <p:cNvPr id="13" name="Picture 12" descr="VMF-Logo.jpg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1676400" y="4114800"/>
            <a:ext cx="1264920" cy="45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64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FS Colors">
      <a:dk1>
        <a:srgbClr val="000000"/>
      </a:dk1>
      <a:lt1>
        <a:srgbClr val="F8F8F8"/>
      </a:lt1>
      <a:dk2>
        <a:srgbClr val="13542B"/>
      </a:dk2>
      <a:lt2>
        <a:srgbClr val="7DB942"/>
      </a:lt2>
      <a:accent1>
        <a:srgbClr val="EFDB14"/>
      </a:accent1>
      <a:accent2>
        <a:srgbClr val="F5E972"/>
      </a:accent2>
      <a:accent3>
        <a:srgbClr val="9BBB59"/>
      </a:accent3>
      <a:accent4>
        <a:srgbClr val="4F6128"/>
      </a:accent4>
      <a:accent5>
        <a:srgbClr val="7F7F7F"/>
      </a:accent5>
      <a:accent6>
        <a:srgbClr val="5D8A31"/>
      </a:accent6>
      <a:hlink>
        <a:srgbClr val="4F6128"/>
      </a:hlink>
      <a:folHlink>
        <a:srgbClr val="0E3F20"/>
      </a:folHlink>
    </a:clrScheme>
    <a:fontScheme name="FFS Text">
      <a:majorFont>
        <a:latin typeface="Myriad Pro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316</Words>
  <Application>Microsoft Office PowerPoint</Application>
  <PresentationFormat>On-screen Show (4:3)</PresentationFormat>
  <Paragraphs>85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Cambria</vt:lpstr>
      <vt:lpstr>Franklin Gothic Demi</vt:lpstr>
      <vt:lpstr>Office Theme</vt:lpstr>
      <vt:lpstr>Custom Design</vt:lpstr>
      <vt:lpstr>PowerPoint Presentation</vt:lpstr>
      <vt:lpstr>FFS Update</vt:lpstr>
      <vt:lpstr>Changes To Rx Burning</vt:lpstr>
      <vt:lpstr>Air Quality Index (AQI)</vt:lpstr>
      <vt:lpstr>AirNow.gov AQI Forecast</vt:lpstr>
      <vt:lpstr>Authorized Prescribed Burn Acres By F/Y (Million Acres)</vt:lpstr>
      <vt:lpstr>2019-20 CPBMT Courses</vt:lpstr>
      <vt:lpstr>Prescribed Fire Enhancement Program</vt:lpstr>
      <vt:lpstr>Prescribed Fire Enhancement Program</vt:lpstr>
      <vt:lpstr>Backyard Air Monitors</vt:lpstr>
      <vt:lpstr>Backyard Air Monitors</vt:lpstr>
      <vt:lpstr>Backyard Air Monitors</vt:lpstr>
      <vt:lpstr>Burner Review</vt:lpstr>
      <vt:lpstr>Check Your Status</vt:lpstr>
      <vt:lpstr>Burner Status Letters</vt:lpstr>
      <vt:lpstr>Burn Participation Log</vt:lpstr>
      <vt:lpstr>Things to Remember</vt:lpstr>
      <vt:lpstr>Other Items</vt:lpstr>
      <vt:lpstr>Questions?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Fire Behavior</dc:title>
  <dc:creator>landruk</dc:creator>
  <cp:lastModifiedBy>Saddler, John</cp:lastModifiedBy>
  <cp:revision>46</cp:revision>
  <dcterms:created xsi:type="dcterms:W3CDTF">2011-09-01T13:56:59Z</dcterms:created>
  <dcterms:modified xsi:type="dcterms:W3CDTF">2019-10-04T11:51:37Z</dcterms:modified>
</cp:coreProperties>
</file>