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3"/>
  </p:notesMasterIdLst>
  <p:sldIdLst>
    <p:sldId id="332" r:id="rId2"/>
    <p:sldId id="349" r:id="rId3"/>
    <p:sldId id="331" r:id="rId4"/>
    <p:sldId id="341" r:id="rId5"/>
    <p:sldId id="342" r:id="rId6"/>
    <p:sldId id="355" r:id="rId7"/>
    <p:sldId id="261" r:id="rId8"/>
    <p:sldId id="262" r:id="rId9"/>
    <p:sldId id="351" r:id="rId10"/>
    <p:sldId id="264" r:id="rId11"/>
    <p:sldId id="265" r:id="rId12"/>
    <p:sldId id="268" r:id="rId13"/>
    <p:sldId id="266" r:id="rId14"/>
    <p:sldId id="345" r:id="rId15"/>
    <p:sldId id="317" r:id="rId16"/>
    <p:sldId id="323" r:id="rId17"/>
    <p:sldId id="324" r:id="rId18"/>
    <p:sldId id="326" r:id="rId19"/>
    <p:sldId id="364" r:id="rId20"/>
    <p:sldId id="346" r:id="rId21"/>
    <p:sldId id="362" r:id="rId22"/>
    <p:sldId id="352" r:id="rId23"/>
    <p:sldId id="363" r:id="rId24"/>
    <p:sldId id="353" r:id="rId25"/>
    <p:sldId id="354" r:id="rId26"/>
    <p:sldId id="357" r:id="rId27"/>
    <p:sldId id="336" r:id="rId28"/>
    <p:sldId id="270" r:id="rId29"/>
    <p:sldId id="271" r:id="rId30"/>
    <p:sldId id="344" r:id="rId31"/>
    <p:sldId id="313" r:id="rId32"/>
    <p:sldId id="333" r:id="rId33"/>
    <p:sldId id="334" r:id="rId34"/>
    <p:sldId id="327" r:id="rId35"/>
    <p:sldId id="308" r:id="rId36"/>
    <p:sldId id="360" r:id="rId37"/>
    <p:sldId id="335" r:id="rId38"/>
    <p:sldId id="315" r:id="rId39"/>
    <p:sldId id="359" r:id="rId40"/>
    <p:sldId id="350" r:id="rId41"/>
    <p:sldId id="311" r:id="rId42"/>
    <p:sldId id="295" r:id="rId43"/>
    <p:sldId id="328" r:id="rId44"/>
    <p:sldId id="347" r:id="rId45"/>
    <p:sldId id="361" r:id="rId46"/>
    <p:sldId id="358" r:id="rId47"/>
    <p:sldId id="330" r:id="rId48"/>
    <p:sldId id="337" r:id="rId49"/>
    <p:sldId id="338" r:id="rId50"/>
    <p:sldId id="339" r:id="rId51"/>
    <p:sldId id="348" r:id="rId52"/>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Neue Light"/>
      </a:defRPr>
    </a:lvl1pPr>
    <a:lvl2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Neue Light"/>
      </a:defRPr>
    </a:lvl2pPr>
    <a:lvl3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Neue Light"/>
      </a:defRPr>
    </a:lvl3pPr>
    <a:lvl4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Neue Light"/>
      </a:defRPr>
    </a:lvl4pPr>
    <a:lvl5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Neue Light"/>
      </a:defRPr>
    </a:lvl5pPr>
    <a:lvl6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Neue Light"/>
      </a:defRPr>
    </a:lvl6pPr>
    <a:lvl7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Neue Light"/>
      </a:defRPr>
    </a:lvl7pPr>
    <a:lvl8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Neue Light"/>
      </a:defRPr>
    </a:lvl8pPr>
    <a:lvl9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Neue Light"/>
      </a:defRPr>
    </a:lvl9pPr>
  </p:defaultTextStyle>
  <p:extLst>
    <p:ext uri="{EFAFB233-063F-42B5-8137-9DF3F51BA10A}">
      <p15:sldGuideLst xmlns:p15="http://schemas.microsoft.com/office/powerpoint/2012/main">
        <p15:guide id="1" orient="horz" pos="3072">
          <p15:clr>
            <a:srgbClr val="A4A3A4"/>
          </p15:clr>
        </p15:guide>
        <p15:guide id="2" pos="409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B5F9F"/>
    <a:srgbClr val="0C458B"/>
    <a:srgbClr val="8000E9"/>
    <a:srgbClr val="0003C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noFill/>
        </a:fill>
      </a:tcStyle>
    </a:wholeTbl>
    <a:band2H>
      <a:tcTxStyle/>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000000"/>
              </a:solidFill>
              <a:prstDash val="solid"/>
              <a:miter lim="400000"/>
            </a:ln>
          </a:left>
          <a:right>
            <a:ln w="12700" cap="flat">
              <a:solidFill>
                <a:srgbClr val="C4C6C6"/>
              </a:solidFill>
              <a:prstDash val="solid"/>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solidFill>
            <a:srgbClr val="E8E9E8"/>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000000"/>
              </a:solidFill>
              <a:prstDash val="solid"/>
              <a:miter lim="400000"/>
            </a:ln>
          </a:top>
          <a:bottom>
            <a:ln w="12700" cap="flat">
              <a:solidFill>
                <a:srgbClr val="000000"/>
              </a:solidFill>
              <a:prstDash val="solid"/>
              <a:miter lim="400000"/>
            </a:ln>
          </a:bottom>
          <a:insideH>
            <a:ln w="12700" cap="flat">
              <a:noFill/>
              <a:miter lim="400000"/>
            </a:ln>
          </a:insideH>
          <a:insideV>
            <a:ln w="12700" cap="flat">
              <a:noFill/>
              <a:miter lim="400000"/>
            </a:ln>
          </a:insideV>
        </a:tcBdr>
        <a:fill>
          <a:no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000000"/>
              </a:solidFill>
              <a:prstDash val="solid"/>
              <a:miter lim="400000"/>
            </a:ln>
          </a:top>
          <a:bottom>
            <a:ln w="0" cap="flat">
              <a:noFill/>
              <a:miter lim="400000"/>
            </a:ln>
          </a:bottom>
          <a:insideH>
            <a:ln w="12700" cap="flat">
              <a:noFill/>
              <a:miter lim="400000"/>
            </a:ln>
          </a:insideH>
          <a:insideV>
            <a:ln w="12700" cap="flat">
              <a:noFill/>
              <a:miter lim="400000"/>
            </a:ln>
          </a:insideV>
        </a:tcBdr>
        <a:fill>
          <a:solidFill>
            <a:schemeClr val="accent1">
              <a:satOff val="12166"/>
              <a:lumOff val="-13042"/>
            </a:schemeClr>
          </a:solidFill>
        </a:fill>
      </a:tcStyle>
    </a:firstRow>
  </a:tblStyle>
  <a:tblStyle styleId="{C7B018BB-80A7-4F77-B60F-C8B233D01FF8}"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noFill/>
              <a:miter lim="400000"/>
            </a:ln>
          </a:insideV>
        </a:tcBdr>
        <a:fill>
          <a:noFill/>
        </a:fill>
      </a:tcStyle>
    </a:wholeTbl>
    <a:band2H>
      <a:tcTxStyle/>
      <a:tcStyle>
        <a:tcBdr/>
        <a:fill>
          <a:solidFill>
            <a:srgbClr val="EFF8FA"/>
          </a:solidFill>
        </a:fill>
      </a:tcStyle>
    </a:band2H>
    <a:firstCo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4F728F"/>
              </a:solidFill>
              <a:prstDash val="solid"/>
              <a:miter lim="400000"/>
            </a:ln>
          </a:top>
          <a:bottom>
            <a:ln w="12700" cap="flat">
              <a:solidFill>
                <a:srgbClr val="4F728F"/>
              </a:solidFill>
              <a:prstDash val="solid"/>
              <a:miter lim="400000"/>
            </a:ln>
          </a:bottom>
          <a:insideH>
            <a:ln w="12700" cap="flat">
              <a:solidFill>
                <a:srgbClr val="4F728F"/>
              </a:solidFill>
              <a:prstDash val="solid"/>
              <a:miter lim="400000"/>
            </a:ln>
          </a:insideH>
          <a:insideV>
            <a:ln w="12700" cap="flat">
              <a:noFill/>
              <a:miter lim="400000"/>
            </a:ln>
          </a:insideV>
        </a:tcBdr>
        <a:fill>
          <a:solidFill>
            <a:srgbClr val="D4DADF"/>
          </a:solidFill>
        </a:fill>
      </a:tcStyle>
    </a:firstCol>
    <a:la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747474"/>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638EB0"/>
          </a:solid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173D59"/>
          </a:solidFill>
        </a:fill>
      </a:tcStyle>
    </a:firstRow>
  </a:tblStyle>
  <a:tblStyle styleId="{EEE7283C-3CF3-47DC-8721-378D4A62B228}" styleName="">
    <a:tblBg/>
    <a:wholeTbl>
      <a:tcTxStyle b="off" i="off">
        <a:font>
          <a:latin typeface="Helvetica Neue"/>
          <a:ea typeface="Helvetica Neue"/>
          <a:cs typeface="Helvetica Neue"/>
        </a:font>
        <a:srgbClr val="444444"/>
      </a:tcTxStyle>
      <a:tcStyle>
        <a:tcBdr>
          <a:left>
            <a:ln w="12700" cap="flat">
              <a:solidFill>
                <a:srgbClr val="CBCBCB"/>
              </a:solidFill>
              <a:prstDash val="solid"/>
              <a:miter lim="400000"/>
            </a:ln>
          </a:left>
          <a:right>
            <a:ln w="12700" cap="flat">
              <a:solidFill>
                <a:srgbClr val="CBCBCB"/>
              </a:solidFill>
              <a:prstDash val="solid"/>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solidFill>
                <a:srgbClr val="CBCBCB"/>
              </a:solidFill>
              <a:prstDash val="solid"/>
              <a:miter lim="400000"/>
            </a:ln>
          </a:insideV>
        </a:tcBdr>
        <a:fill>
          <a:noFill/>
        </a:fill>
      </a:tcStyle>
    </a:wholeTbl>
    <a:band2H>
      <a:tcTxStyle/>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3C3C1D"/>
              </a:solidFill>
              <a:prstDash val="solid"/>
              <a:miter lim="400000"/>
            </a:ln>
          </a:left>
          <a:right>
            <a:ln w="12700" cap="flat">
              <a:solidFill>
                <a:schemeClr val="accent2">
                  <a:hueOff val="-487087"/>
                  <a:satOff val="-2686"/>
                  <a:lumOff val="14808"/>
                </a:schemeClr>
              </a:solidFill>
              <a:prstDash val="solid"/>
              <a:miter lim="400000"/>
            </a:ln>
          </a:right>
          <a:top>
            <a:ln w="12700" cap="flat">
              <a:solidFill>
                <a:schemeClr val="accent2">
                  <a:hueOff val="-487087"/>
                  <a:satOff val="-2686"/>
                  <a:lumOff val="14808"/>
                </a:schemeClr>
              </a:solidFill>
              <a:prstDash val="solid"/>
              <a:miter lim="400000"/>
            </a:ln>
          </a:top>
          <a:bottom>
            <a:ln w="12700" cap="flat">
              <a:solidFill>
                <a:schemeClr val="accent2">
                  <a:hueOff val="-487087"/>
                  <a:satOff val="-2686"/>
                  <a:lumOff val="14808"/>
                </a:schemeClr>
              </a:solidFill>
              <a:prstDash val="solid"/>
              <a:miter lim="400000"/>
            </a:ln>
          </a:bottom>
          <a:insideH>
            <a:ln w="12700" cap="flat">
              <a:solidFill>
                <a:schemeClr val="accent2">
                  <a:hueOff val="-487087"/>
                  <a:satOff val="-2686"/>
                  <a:lumOff val="14808"/>
                </a:schemeClr>
              </a:solidFill>
              <a:prstDash val="solid"/>
              <a:miter lim="400000"/>
            </a:ln>
          </a:insideH>
          <a:insideV>
            <a:ln w="12700" cap="flat">
              <a:solidFill>
                <a:schemeClr val="accent2">
                  <a:hueOff val="-487087"/>
                  <a:satOff val="-2686"/>
                  <a:lumOff val="14808"/>
                </a:schemeClr>
              </a:solidFill>
              <a:prstDash val="solid"/>
              <a:miter lim="400000"/>
            </a:ln>
          </a:insideV>
        </a:tcBdr>
        <a:fill>
          <a:solidFill>
            <a:srgbClr val="CFCDBB"/>
          </a:solidFill>
        </a:fill>
      </a:tcStyle>
    </a:firstCol>
    <a:lastRow>
      <a:tcTxStyle b="off" i="off">
        <a:font>
          <a:latin typeface="Helvetica Neue"/>
          <a:ea typeface="Helvetica Neue"/>
          <a:cs typeface="Helvetica Neue"/>
        </a:font>
        <a:srgbClr val="444444"/>
      </a:tcTxStyle>
      <a:tcStyle>
        <a:tcBdr>
          <a:left>
            <a:ln w="12700" cap="flat">
              <a:solidFill>
                <a:srgbClr val="C6C6C6"/>
              </a:solidFill>
              <a:prstDash val="solid"/>
              <a:miter lim="400000"/>
            </a:ln>
          </a:left>
          <a:right>
            <a:ln w="12700" cap="flat">
              <a:solidFill>
                <a:srgbClr val="C6C6C6"/>
              </a:solidFill>
              <a:prstDash val="solid"/>
              <a:miter lim="400000"/>
            </a:ln>
          </a:right>
          <a:top>
            <a:ln w="12700" cap="flat">
              <a:solidFill>
                <a:srgbClr val="656839"/>
              </a:solidFill>
              <a:prstDash val="solid"/>
              <a:miter lim="400000"/>
            </a:ln>
          </a:top>
          <a:bottom>
            <a:ln w="12700" cap="flat">
              <a:solidFill>
                <a:srgbClr val="3C3C1D"/>
              </a:solidFill>
              <a:prstDash val="solid"/>
              <a:miter lim="400000"/>
            </a:ln>
          </a:bottom>
          <a:insideH>
            <a:ln w="12700" cap="flat">
              <a:solidFill>
                <a:srgbClr val="C6C6C6"/>
              </a:solidFill>
              <a:prstDash val="solid"/>
              <a:miter lim="400000"/>
            </a:ln>
          </a:insideH>
          <a:insideV>
            <a:ln w="12700" cap="flat">
              <a:solidFill>
                <a:srgbClr val="C6C6C6"/>
              </a:solidFill>
              <a:prstDash val="solid"/>
              <a:miter lim="400000"/>
            </a:ln>
          </a:insideV>
        </a:tcBdr>
        <a:fill>
          <a:solidFill>
            <a:srgbClr val="E8E9E8"/>
          </a:solidFill>
        </a:fill>
      </a:tcStyle>
    </a:lastRow>
    <a:firstRow>
      <a:tcTxStyle b="off" i="off">
        <a:font>
          <a:latin typeface="Helvetica Neue"/>
          <a:ea typeface="Helvetica Neue"/>
          <a:cs typeface="Helvetica Neue"/>
        </a:font>
        <a:srgbClr val="FFFFFF"/>
      </a:tcTxStyle>
      <a:tcStyle>
        <a:tcBdr>
          <a:left>
            <a:ln w="12700" cap="flat">
              <a:solidFill>
                <a:schemeClr val="accent2">
                  <a:hueOff val="-487087"/>
                  <a:satOff val="-2686"/>
                  <a:lumOff val="14808"/>
                </a:schemeClr>
              </a:solidFill>
              <a:prstDash val="solid"/>
              <a:miter lim="400000"/>
            </a:ln>
          </a:left>
          <a:right>
            <a:ln w="12700" cap="flat">
              <a:solidFill>
                <a:schemeClr val="accent2">
                  <a:hueOff val="-487087"/>
                  <a:satOff val="-2686"/>
                  <a:lumOff val="14808"/>
                </a:schemeClr>
              </a:solidFill>
              <a:prstDash val="solid"/>
              <a:miter lim="400000"/>
            </a:ln>
          </a:right>
          <a:top>
            <a:ln w="12700" cap="flat">
              <a:solidFill>
                <a:srgbClr val="3C3C1D"/>
              </a:solidFill>
              <a:prstDash val="solid"/>
              <a:miter lim="400000"/>
            </a:ln>
          </a:top>
          <a:bottom>
            <a:ln w="12700" cap="flat">
              <a:solidFill>
                <a:srgbClr val="CBCBCB"/>
              </a:solidFill>
              <a:prstDash val="solid"/>
              <a:miter lim="400000"/>
            </a:ln>
          </a:bottom>
          <a:insideH>
            <a:ln w="12700" cap="flat">
              <a:solidFill>
                <a:srgbClr val="AAA485"/>
              </a:solidFill>
              <a:prstDash val="solid"/>
              <a:miter lim="400000"/>
            </a:ln>
          </a:insideH>
          <a:insideV>
            <a:ln w="12700" cap="flat">
              <a:solidFill>
                <a:schemeClr val="accent2">
                  <a:hueOff val="-487087"/>
                  <a:satOff val="-2686"/>
                  <a:lumOff val="14808"/>
                </a:schemeClr>
              </a:solidFill>
              <a:prstDash val="solid"/>
              <a:miter lim="400000"/>
            </a:ln>
          </a:insideV>
        </a:tcBdr>
        <a:fill>
          <a:solidFill>
            <a:srgbClr val="656839"/>
          </a:solidFill>
        </a:fill>
      </a:tcStyle>
    </a:firstRow>
  </a:tblStyle>
  <a:tblStyle styleId="{CF821DB8-F4EB-4A41-A1BA-3FCAFE7338EE}"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solidFill>
            <a:srgbClr val="F1F1F1"/>
          </a:solidFill>
        </a:fill>
      </a:tcStyle>
    </a:wholeTbl>
    <a:band2H>
      <a:tcTxStyle/>
      <a:tcStyle>
        <a:tcBdr/>
        <a:fill>
          <a:solidFill>
            <a:srgbClr val="E4E4E0"/>
          </a:solidFill>
        </a:fill>
      </a:tcStyle>
    </a:band2H>
    <a:firstCol>
      <a:tcTxStyle b="off" i="off">
        <a:font>
          <a:latin typeface="Helvetica Neue"/>
          <a:ea typeface="Helvetica Neue"/>
          <a:cs typeface="Helvetica Neue"/>
        </a:font>
        <a:srgbClr val="FFFFFF"/>
      </a:tcTxStyle>
      <a:tcStyle>
        <a:tcBdr>
          <a:left>
            <a:ln w="12700" cap="flat">
              <a:solidFill>
                <a:srgbClr val="515151"/>
              </a:solidFill>
              <a:prstDash val="solid"/>
              <a:miter lim="400000"/>
            </a:ln>
          </a:left>
          <a:right>
            <a:ln w="0" cap="flat">
              <a:noFill/>
              <a:miter lim="400000"/>
            </a:ln>
          </a:right>
          <a:top>
            <a:ln w="12700" cap="flat">
              <a:solidFill>
                <a:srgbClr val="7D7766"/>
              </a:solidFill>
              <a:prstDash val="solid"/>
              <a:miter lim="400000"/>
            </a:ln>
          </a:top>
          <a:bottom>
            <a:ln w="12700" cap="flat">
              <a:solidFill>
                <a:srgbClr val="7D7766"/>
              </a:solidFill>
              <a:prstDash val="solid"/>
              <a:miter lim="400000"/>
            </a:ln>
          </a:bottom>
          <a:insideH>
            <a:ln w="12700" cap="flat">
              <a:solidFill>
                <a:srgbClr val="7D7766"/>
              </a:solidFill>
              <a:prstDash val="solid"/>
              <a:miter lim="400000"/>
            </a:ln>
          </a:insideH>
          <a:insideV>
            <a:ln w="12700" cap="flat">
              <a:noFill/>
              <a:miter lim="400000"/>
            </a:ln>
          </a:insideV>
        </a:tcBdr>
        <a:fill>
          <a:solidFill>
            <a:srgbClr val="8F8B7E"/>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747474"/>
              </a:solidFill>
              <a:prstDash val="solid"/>
              <a:miter lim="400000"/>
            </a:ln>
          </a:top>
          <a:bottom>
            <a:ln w="12700" cap="flat">
              <a:solidFill>
                <a:srgbClr val="515151"/>
              </a:solidFill>
              <a:prstDash val="solid"/>
              <a:miter lim="400000"/>
            </a:ln>
          </a:bottom>
          <a:insideH>
            <a:ln w="12700" cap="flat">
              <a:noFill/>
              <a:miter lim="400000"/>
            </a:ln>
          </a:insideH>
          <a:insideV>
            <a:ln w="12700" cap="flat">
              <a:noFill/>
              <a:miter lim="400000"/>
            </a:ln>
          </a:insideV>
        </a:tcBdr>
        <a:fill>
          <a:solidFill>
            <a:srgbClr val="F1F1F1"/>
          </a:solid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515151"/>
              </a:solidFill>
              <a:prstDash val="solid"/>
              <a:miter lim="400000"/>
            </a:ln>
          </a:top>
          <a:bottom>
            <a:ln w="25400" cap="flat">
              <a:solidFill>
                <a:schemeClr val="accent2">
                  <a:hueOff val="-487087"/>
                  <a:satOff val="-2686"/>
                  <a:lumOff val="14808"/>
                </a:schemeClr>
              </a:solidFill>
              <a:prstDash val="solid"/>
              <a:miter lim="400000"/>
            </a:ln>
          </a:bottom>
          <a:insideH>
            <a:ln w="12700" cap="flat">
              <a:noFill/>
              <a:miter lim="400000"/>
            </a:ln>
          </a:insideH>
          <a:insideV>
            <a:ln w="12700" cap="flat">
              <a:noFill/>
              <a:miter lim="400000"/>
            </a:ln>
          </a:insideV>
        </a:tcBdr>
        <a:fill>
          <a:solidFill>
            <a:srgbClr val="5E5A4C"/>
          </a:solidFill>
        </a:fill>
      </a:tcStyle>
    </a:firstRow>
  </a:tblStyle>
  <a:tblStyle styleId="{33BA23B1-9221-436E-865A-0063620EA4FD}" styleName="">
    <a:tblBg/>
    <a:wholeTbl>
      <a:tcTxStyle b="off" i="off">
        <a:font>
          <a:latin typeface="Helvetica Neue"/>
          <a:ea typeface="Helvetica Neue"/>
          <a:cs typeface="Helvetica Neue"/>
        </a:font>
        <a:srgbClr val="444444"/>
      </a:tcTxStyle>
      <a:tcStyle>
        <a:tcBdr>
          <a:left>
            <a:ln w="12700" cap="flat">
              <a:solidFill>
                <a:srgbClr val="747474"/>
              </a:solidFill>
              <a:prstDash val="solid"/>
              <a:miter lim="400000"/>
            </a:ln>
          </a:left>
          <a:right>
            <a:ln w="12700" cap="flat">
              <a:solidFill>
                <a:srgbClr val="747474"/>
              </a:solidFill>
              <a:prstDash val="solid"/>
              <a:miter lim="400000"/>
            </a:ln>
          </a:right>
          <a:top>
            <a:ln w="12700" cap="flat">
              <a:solidFill>
                <a:srgbClr val="747474"/>
              </a:solidFill>
              <a:prstDash val="solid"/>
              <a:miter lim="400000"/>
            </a:ln>
          </a:top>
          <a:bottom>
            <a:ln w="12700" cap="flat">
              <a:solidFill>
                <a:srgbClr val="747474"/>
              </a:solidFill>
              <a:prstDash val="solid"/>
              <a:miter lim="400000"/>
            </a:ln>
          </a:bottom>
          <a:insideH>
            <a:ln w="12700" cap="flat">
              <a:solidFill>
                <a:srgbClr val="747474"/>
              </a:solidFill>
              <a:prstDash val="solid"/>
              <a:miter lim="400000"/>
            </a:ln>
          </a:insideH>
          <a:insideV>
            <a:ln w="12700" cap="flat">
              <a:solidFill>
                <a:srgbClr val="747474"/>
              </a:solidFill>
              <a:prstDash val="solid"/>
              <a:miter lim="400000"/>
            </a:ln>
          </a:insideV>
        </a:tcBdr>
        <a:fill>
          <a:noFill/>
        </a:fill>
      </a:tcStyle>
    </a:wholeTbl>
    <a:band2H>
      <a:tcTxStyle/>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747474"/>
              </a:solidFill>
              <a:prstDash val="solid"/>
              <a:miter lim="400000"/>
            </a:ln>
          </a:left>
          <a:right>
            <a:ln w="12700" cap="flat">
              <a:solidFill>
                <a:srgbClr val="747474"/>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9E9E9"/>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000000"/>
              </a:solidFill>
              <a:prstDash val="solid"/>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CBCBCB"/>
          </a:solidFill>
        </a:fill>
      </a:tcStyle>
    </a:lastRow>
    <a:fir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747474"/>
              </a:solidFill>
              <a:prstDash val="solid"/>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CBCBCB"/>
          </a:solidFill>
        </a:fill>
      </a:tcStyle>
    </a:firstRow>
  </a:tblStyle>
  <a:tblStyle styleId="{2708684C-4D16-4618-839F-0558EEFCDFE6}" styleName="">
    <a:tblBg/>
    <a:wholeTbl>
      <a:tcTxStyle b="off" i="off">
        <a:font>
          <a:latin typeface="Helvetica Neue"/>
          <a:ea typeface="Helvetica Neue"/>
          <a:cs typeface="Helvetica Neue"/>
        </a:font>
        <a:srgbClr val="777777"/>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525252"/>
              </a:solidFill>
              <a:custDash>
                <a:ds d="200000" sp="200000"/>
              </a:custDash>
              <a:miter lim="400000"/>
            </a:ln>
          </a:top>
          <a:bottom>
            <a:ln w="12700" cap="flat">
              <a:solidFill>
                <a:srgbClr val="525252"/>
              </a:solidFill>
              <a:custDash>
                <a:ds d="200000" sp="200000"/>
              </a:custDash>
              <a:miter lim="400000"/>
            </a:ln>
          </a:bottom>
          <a:insideH>
            <a:ln w="12700" cap="flat">
              <a:solidFill>
                <a:srgbClr val="525252"/>
              </a:solidFill>
              <a:custDash>
                <a:ds d="200000" sp="200000"/>
              </a:custDash>
              <a:miter lim="400000"/>
            </a:ln>
          </a:insideH>
          <a:insideV>
            <a:ln w="12700" cap="flat">
              <a:solidFill>
                <a:srgbClr val="C9C9C9"/>
              </a:solidFill>
              <a:prstDash val="solid"/>
              <a:miter lim="400000"/>
            </a:ln>
          </a:insideV>
        </a:tcBdr>
        <a:fill>
          <a:noFill/>
        </a:fill>
      </a:tcStyle>
    </a:wholeTbl>
    <a:band2H>
      <a:tcTxStyle/>
      <a:tcStyle>
        <a:tcBdr/>
        <a:fill>
          <a:solidFill>
            <a:srgbClr val="D2D2D2">
              <a:alpha val="30000"/>
            </a:srgbClr>
          </a:solidFill>
        </a:fill>
      </a:tcStyle>
    </a:band2H>
    <a:firstCol>
      <a:tcTxStyle b="off" i="off">
        <a:font>
          <a:latin typeface="Helvetica Neue Medium"/>
          <a:ea typeface="Helvetica Neue Medium"/>
          <a:cs typeface="Helvetica Neue Medium"/>
        </a:font>
        <a:srgbClr val="555555"/>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C9C9C9"/>
              </a:solidFill>
              <a:prstDash val="solid"/>
              <a:miter lim="400000"/>
            </a:ln>
          </a:top>
          <a:bottom>
            <a:ln w="12700" cap="flat">
              <a:solidFill>
                <a:srgbClr val="C9C9C9"/>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firstCol>
    <a:lastRow>
      <a:tcTxStyle b="off" i="off">
        <a:font>
          <a:latin typeface="Helvetica Neue Medium"/>
          <a:ea typeface="Helvetica Neue Medium"/>
          <a:cs typeface="Helvetica Neue Medium"/>
        </a:font>
        <a:srgbClr val="555555"/>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lastRow>
    <a:firstRow>
      <a:tcTxStyle b="off" i="off">
        <a:font>
          <a:latin typeface="Helvetica Neue Medium"/>
          <a:ea typeface="Helvetica Neue Medium"/>
          <a:cs typeface="Helvetica Neue Medium"/>
        </a:font>
        <a:srgbClr val="555555"/>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879"/>
    <p:restoredTop sz="91497"/>
  </p:normalViewPr>
  <p:slideViewPr>
    <p:cSldViewPr snapToObjects="1">
      <p:cViewPr varScale="1">
        <p:scale>
          <a:sx n="58" d="100"/>
          <a:sy n="58" d="100"/>
        </p:scale>
        <p:origin x="882" y="96"/>
      </p:cViewPr>
      <p:guideLst>
        <p:guide orient="horz" pos="3072"/>
        <p:guide pos="4096"/>
      </p:guideLst>
    </p:cSldViewPr>
  </p:slideViewPr>
  <p:notesTextViewPr>
    <p:cViewPr>
      <p:scale>
        <a:sx n="80" d="100"/>
        <a:sy n="8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4" name="Shape 124"/>
          <p:cNvSpPr>
            <a:spLocks noGrp="1" noRot="1" noChangeAspect="1"/>
          </p:cNvSpPr>
          <p:nvPr>
            <p:ph type="sldImg"/>
          </p:nvPr>
        </p:nvSpPr>
        <p:spPr>
          <a:xfrm>
            <a:off x="1143000" y="685800"/>
            <a:ext cx="4572000" cy="3429000"/>
          </a:xfrm>
          <a:prstGeom prst="rect">
            <a:avLst/>
          </a:prstGeom>
        </p:spPr>
        <p:txBody>
          <a:bodyPr/>
          <a:lstStyle/>
          <a:p>
            <a:endParaRPr/>
          </a:p>
        </p:txBody>
      </p:sp>
      <p:sp>
        <p:nvSpPr>
          <p:cNvPr id="125" name="Shape 125"/>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2200" dirty="0">
                <a:latin typeface="Helvetica Neue"/>
                <a:ea typeface="Helvetica Neue"/>
                <a:cs typeface="Helvetica Neue"/>
                <a:sym typeface="Helvetica Neue"/>
              </a:rPr>
              <a:t>Three decades ago, the three of us happened to come together at one of the most fire-excluded public lands in the state. </a:t>
            </a:r>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2200" dirty="0">
                <a:latin typeface="Helvetica Neue"/>
                <a:ea typeface="Helvetica Neue"/>
                <a:cs typeface="Helvetica Neue"/>
                <a:sym typeface="Helvetica Neue"/>
              </a:rPr>
              <a:t>Myakka River State Park was acquired in the 1930s, then manned by the Civilian Conservation Corps, 50 energetic young men with a passion for fire suppression. </a:t>
            </a:r>
          </a:p>
          <a:p>
            <a:pPr marL="0" marR="0" indent="0" defTabSz="457200" eaLnBrk="1" fontAlgn="auto" latinLnBrk="0" hangingPunct="1">
              <a:lnSpc>
                <a:spcPct val="117999"/>
              </a:lnSpc>
              <a:spcBef>
                <a:spcPts val="0"/>
              </a:spcBef>
              <a:spcAft>
                <a:spcPts val="0"/>
              </a:spcAft>
              <a:buClrTx/>
              <a:buSzTx/>
              <a:buFontTx/>
              <a:buNone/>
              <a:tabLst/>
              <a:defRPr/>
            </a:pPr>
            <a:endParaRPr lang="en-US" sz="2200" dirty="0">
              <a:latin typeface="Helvetica Neue"/>
              <a:ea typeface="Helvetica Neue"/>
              <a:cs typeface="Helvetica Neue"/>
              <a:sym typeface="Helvetica Neue"/>
            </a:endParaRPr>
          </a:p>
          <a:p>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2200" dirty="0">
                <a:latin typeface="Helvetica Neue"/>
                <a:ea typeface="Helvetica Neue"/>
                <a:cs typeface="Helvetica Neue"/>
                <a:sym typeface="Helvetica Neue"/>
              </a:rPr>
              <a:t>By the time I hired on as a ranger, the park service had begun “control burns” but only in the winter. Forest rangers were still burning with backing fires and the roller chopper was primarily used to convert native range to </a:t>
            </a:r>
            <a:r>
              <a:rPr lang="en-US" sz="2200" dirty="0" err="1">
                <a:latin typeface="Helvetica Neue"/>
                <a:ea typeface="Helvetica Neue"/>
                <a:cs typeface="Helvetica Neue"/>
                <a:sym typeface="Helvetica Neue"/>
              </a:rPr>
              <a:t>bahia</a:t>
            </a:r>
            <a:r>
              <a:rPr lang="en-US" sz="2200" dirty="0">
                <a:latin typeface="Helvetica Neue"/>
                <a:ea typeface="Helvetica Neue"/>
                <a:cs typeface="Helvetica Neue"/>
                <a:sym typeface="Helvetica Neue"/>
              </a:rPr>
              <a:t> grass or for site prep for planted pines. </a:t>
            </a:r>
          </a:p>
          <a:p>
            <a:pPr marL="0" marR="0" indent="0" defTabSz="457200" eaLnBrk="1" fontAlgn="auto" latinLnBrk="0" hangingPunct="1">
              <a:lnSpc>
                <a:spcPct val="117999"/>
              </a:lnSpc>
              <a:spcBef>
                <a:spcPts val="0"/>
              </a:spcBef>
              <a:spcAft>
                <a:spcPts val="0"/>
              </a:spcAft>
              <a:buClrTx/>
              <a:buSzTx/>
              <a:buFontTx/>
              <a:buNone/>
              <a:tabLst/>
              <a:defRPr/>
            </a:pPr>
            <a:endParaRPr lang="en-US" sz="2200" dirty="0">
              <a:latin typeface="Helvetica Neue"/>
              <a:ea typeface="Helvetica Neue"/>
              <a:cs typeface="Helvetica Neue"/>
              <a:sym typeface="Helvetica Neue"/>
            </a:endParaRPr>
          </a:p>
          <a:p>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marL="0" marR="0" indent="0" defTabSz="457200" eaLnBrk="1" fontAlgn="auto" latinLnBrk="0" hangingPunct="1">
              <a:lnSpc>
                <a:spcPct val="117999"/>
              </a:lnSpc>
              <a:spcBef>
                <a:spcPts val="0"/>
              </a:spcBef>
              <a:spcAft>
                <a:spcPts val="0"/>
              </a:spcAft>
              <a:buClrTx/>
              <a:buSzTx/>
              <a:buFontTx/>
              <a:buNone/>
              <a:tabLst/>
              <a:defRPr/>
            </a:pPr>
            <a:r>
              <a:rPr lang="en-US" sz="2200" dirty="0">
                <a:latin typeface="Helvetica Neue"/>
                <a:ea typeface="Helvetica Neue"/>
                <a:cs typeface="Helvetica Neue"/>
                <a:sym typeface="Helvetica Neue"/>
              </a:rPr>
              <a:t>Land Management is not a simple process. There is no one-size-fits all recipe. There are too many variables:  weather—before and after treatment, site history, equipment operators, micro variation in elevation, species composition, and so many more. Even the few roller chopping studies that are out there are insufficient to provide exact formulas. There are too many variables they did not consider. </a:t>
            </a:r>
          </a:p>
          <a:p>
            <a:pPr marL="0" marR="0" indent="0" defTabSz="457200" eaLnBrk="1" fontAlgn="auto" latinLnBrk="0" hangingPunct="1">
              <a:lnSpc>
                <a:spcPct val="117999"/>
              </a:lnSpc>
              <a:spcBef>
                <a:spcPts val="0"/>
              </a:spcBef>
              <a:spcAft>
                <a:spcPts val="0"/>
              </a:spcAft>
              <a:buClrTx/>
              <a:buSzTx/>
              <a:buFontTx/>
              <a:buNone/>
              <a:tabLst/>
              <a:defRPr/>
            </a:pPr>
            <a:r>
              <a:rPr lang="en-US" sz="2200" dirty="0">
                <a:latin typeface="Helvetica Neue"/>
                <a:ea typeface="Helvetica Neue"/>
                <a:cs typeface="Helvetica Neue"/>
                <a:sym typeface="Helvetica Neue"/>
              </a:rPr>
              <a:t> </a:t>
            </a:r>
          </a:p>
          <a:p>
            <a:pPr marL="0" marR="0" indent="0" defTabSz="457200" eaLnBrk="1" fontAlgn="auto" latinLnBrk="0" hangingPunct="1">
              <a:lnSpc>
                <a:spcPct val="117999"/>
              </a:lnSpc>
              <a:spcBef>
                <a:spcPts val="0"/>
              </a:spcBef>
              <a:spcAft>
                <a:spcPts val="0"/>
              </a:spcAft>
              <a:buClrTx/>
              <a:buSzTx/>
              <a:buFontTx/>
              <a:buNone/>
              <a:tabLst/>
              <a:defRPr/>
            </a:pPr>
            <a:endParaRPr lang="en-US" sz="2200" dirty="0">
              <a:latin typeface="Helvetica Neue"/>
              <a:ea typeface="Helvetica Neue"/>
              <a:cs typeface="Helvetica Neue"/>
              <a:sym typeface="Helvetica Neue"/>
            </a:endParaRPr>
          </a:p>
          <a:p>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defTabSz="457200" eaLnBrk="1" fontAlgn="auto" latinLnBrk="0" hangingPunct="1">
              <a:lnSpc>
                <a:spcPct val="117999"/>
              </a:lnSpc>
              <a:spcBef>
                <a:spcPts val="0"/>
              </a:spcBef>
              <a:spcAft>
                <a:spcPts val="0"/>
              </a:spcAft>
              <a:buClrTx/>
              <a:buSzTx/>
              <a:buFontTx/>
              <a:buNone/>
              <a:tabLst/>
              <a:defRPr/>
            </a:pPr>
            <a:r>
              <a:rPr lang="en-US" sz="2200" dirty="0">
                <a:latin typeface="Helvetica Neue"/>
                <a:ea typeface="Helvetica Neue"/>
                <a:cs typeface="Helvetica Neue"/>
                <a:sym typeface="Helvetica Neue"/>
              </a:rPr>
              <a:t>So we don’t claim to have all the answers. But over the years we have tried many variations in Rx fire and mechanical treatment. So we are here today to share our story so you don’t have to re-invent the wheel or perhaps ruin the land you want to restore. So here’s the story:</a:t>
            </a:r>
          </a:p>
          <a:p>
            <a:r>
              <a:rPr lang="en-US" sz="2200" dirty="0">
                <a:latin typeface="Helvetica Neue"/>
                <a:ea typeface="Helvetica Neue"/>
                <a:cs typeface="Helvetica Neue"/>
                <a:sym typeface="Helvetica Neue"/>
              </a:rPr>
              <a:t> </a:t>
            </a:r>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 name="Shape 145"/>
          <p:cNvSpPr>
            <a:spLocks noGrp="1" noRot="1" noChangeAspect="1"/>
          </p:cNvSpPr>
          <p:nvPr>
            <p:ph type="sldImg"/>
          </p:nvPr>
        </p:nvSpPr>
        <p:spPr>
          <a:prstGeom prst="rect">
            <a:avLst/>
          </a:prstGeom>
        </p:spPr>
        <p:txBody>
          <a:bodyPr/>
          <a:lstStyle/>
          <a:p>
            <a:endParaRPr/>
          </a:p>
        </p:txBody>
      </p:sp>
      <p:sp>
        <p:nvSpPr>
          <p:cNvPr id="146" name="Shape 146"/>
          <p:cNvSpPr>
            <a:spLocks noGrp="1"/>
          </p:cNvSpPr>
          <p:nvPr>
            <p:ph type="body" sz="quarter" idx="1"/>
          </p:nvPr>
        </p:nvSpPr>
        <p:spPr>
          <a:prstGeom prst="rect">
            <a:avLst/>
          </a:prstGeom>
        </p:spPr>
        <p:txBody>
          <a:bodyPr/>
          <a:lstStyle/>
          <a:p>
            <a:endParaRPr dirty="0"/>
          </a:p>
          <a:p>
            <a:r>
              <a:rPr lang="en-US" sz="2200" dirty="0">
                <a:latin typeface="Helvetica Neue"/>
                <a:ea typeface="Helvetica Neue"/>
                <a:cs typeface="Helvetica Neue"/>
                <a:sym typeface="Helvetica Neue"/>
              </a:rPr>
              <a:t>Restoration roller-chopping was first introduced into Florida State Parks in the late 1980s to treat extremely long unburned prairies and flatwoods. By that time the decades of fire exclusion had produced a near monoculture of palmetto cover, </a:t>
            </a: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 name="Shape 152"/>
          <p:cNvSpPr>
            <a:spLocks noGrp="1" noRot="1" noChangeAspect="1"/>
          </p:cNvSpPr>
          <p:nvPr>
            <p:ph type="sldImg"/>
          </p:nvPr>
        </p:nvSpPr>
        <p:spPr>
          <a:prstGeom prst="rect">
            <a:avLst/>
          </a:prstGeom>
        </p:spPr>
        <p:txBody>
          <a:bodyPr/>
          <a:lstStyle/>
          <a:p>
            <a:endParaRPr/>
          </a:p>
        </p:txBody>
      </p:sp>
      <p:sp>
        <p:nvSpPr>
          <p:cNvPr id="153" name="Shape 153"/>
          <p:cNvSpPr>
            <a:spLocks noGrp="1"/>
          </p:cNvSpPr>
          <p:nvPr>
            <p:ph type="body" sz="quarter" idx="1"/>
          </p:nvPr>
        </p:nvSpPr>
        <p:spPr>
          <a:prstGeom prst="rect">
            <a:avLst/>
          </a:prstGeom>
        </p:spPr>
        <p:txBody>
          <a:bodyPr/>
          <a:lstStyle/>
          <a:p>
            <a:r>
              <a:rPr lang="en-US" sz="2200" dirty="0">
                <a:latin typeface="Helvetica Neue"/>
                <a:ea typeface="Helvetica Neue"/>
                <a:cs typeface="Helvetica Neue"/>
                <a:sym typeface="Helvetica Neue"/>
              </a:rPr>
              <a:t>with woody trunks often covering the ground’s surface. </a:t>
            </a:r>
          </a:p>
          <a:p>
            <a:r>
              <a:rPr lang="en-US" sz="2200" dirty="0">
                <a:latin typeface="Helvetica Neue"/>
                <a:ea typeface="Helvetica Neue"/>
                <a:cs typeface="Helvetica Neue"/>
                <a:sym typeface="Helvetica Neue"/>
              </a:rPr>
              <a:t>After a few burn cycles we realized</a:t>
            </a:r>
            <a:r>
              <a:rPr lang="en-US" sz="2200" baseline="0" dirty="0">
                <a:latin typeface="Helvetica Neue"/>
                <a:ea typeface="Helvetica Neue"/>
                <a:cs typeface="Helvetica Neue"/>
                <a:sym typeface="Helvetica Neue"/>
              </a:rPr>
              <a:t> this</a:t>
            </a:r>
            <a:r>
              <a:rPr lang="en-US" sz="2200" dirty="0">
                <a:latin typeface="Helvetica Neue"/>
                <a:ea typeface="Helvetica Neue"/>
                <a:cs typeface="Helvetica Neue"/>
                <a:sym typeface="Helvetica Neue"/>
              </a:rPr>
              <a:t> condition could not be remedied with fire because fire would not carry at a natural burn frequent</a:t>
            </a:r>
            <a:r>
              <a:rPr lang="en-US" sz="2200" baseline="0" dirty="0">
                <a:latin typeface="Helvetica Neue"/>
                <a:ea typeface="Helvetica Neue"/>
                <a:cs typeface="Helvetica Neue"/>
                <a:sym typeface="Helvetica Neue"/>
              </a:rPr>
              <a:t> enough.</a:t>
            </a:r>
            <a:r>
              <a:rPr lang="en-US" sz="2200" dirty="0">
                <a:latin typeface="Helvetica Neue"/>
                <a:ea typeface="Helvetica Neue"/>
                <a:cs typeface="Helvetica Neue"/>
                <a:sym typeface="Helvetica Neue"/>
              </a:rPr>
              <a:t>. The thick woody stems snaking along the ground, sometimes called gator-back palmettos, are uncommon in fire maintained prairies and flatwoods</a:t>
            </a: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 name="Shape 152"/>
          <p:cNvSpPr>
            <a:spLocks noGrp="1" noRot="1" noChangeAspect="1"/>
          </p:cNvSpPr>
          <p:nvPr>
            <p:ph type="sldImg"/>
          </p:nvPr>
        </p:nvSpPr>
        <p:spPr>
          <a:prstGeom prst="rect">
            <a:avLst/>
          </a:prstGeom>
        </p:spPr>
        <p:txBody>
          <a:bodyPr/>
          <a:lstStyle/>
          <a:p>
            <a:endParaRPr/>
          </a:p>
        </p:txBody>
      </p:sp>
      <p:sp>
        <p:nvSpPr>
          <p:cNvPr id="153" name="Shape 153"/>
          <p:cNvSpPr>
            <a:spLocks noGrp="1"/>
          </p:cNvSpPr>
          <p:nvPr>
            <p:ph type="body" sz="quarter" idx="1"/>
          </p:nvPr>
        </p:nvSpPr>
        <p:spPr>
          <a:prstGeom prst="rect">
            <a:avLst/>
          </a:prstGeom>
        </p:spPr>
        <p:txBody>
          <a:bodyPr/>
          <a:lstStyle/>
          <a:p>
            <a:r>
              <a:rPr lang="en-US" sz="2200" dirty="0">
                <a:latin typeface="Helvetica Neue"/>
                <a:ea typeface="Helvetica Neue"/>
                <a:cs typeface="Helvetica Neue"/>
                <a:sym typeface="Helvetica Neue"/>
              </a:rPr>
              <a:t>. So the theory was that if we could</a:t>
            </a:r>
            <a:r>
              <a:rPr lang="en-US" sz="2200" baseline="0" dirty="0">
                <a:latin typeface="Helvetica Neue"/>
                <a:ea typeface="Helvetica Neue"/>
                <a:cs typeface="Helvetica Neue"/>
                <a:sym typeface="Helvetica Neue"/>
              </a:rPr>
              <a:t> remove them</a:t>
            </a:r>
            <a:r>
              <a:rPr lang="en-US" sz="2200" dirty="0">
                <a:latin typeface="Helvetica Neue"/>
                <a:ea typeface="Helvetica Neue"/>
                <a:cs typeface="Helvetica Neue"/>
                <a:sym typeface="Helvetica Neue"/>
              </a:rPr>
              <a:t>, it would clear the way for a better diversity of grass, forbs and low shrubs. </a:t>
            </a: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Shape 160"/>
          <p:cNvSpPr>
            <a:spLocks noGrp="1" noRot="1" noChangeAspect="1"/>
          </p:cNvSpPr>
          <p:nvPr>
            <p:ph type="sldImg"/>
          </p:nvPr>
        </p:nvSpPr>
        <p:spPr>
          <a:prstGeom prst="rect">
            <a:avLst/>
          </a:prstGeom>
        </p:spPr>
        <p:txBody>
          <a:bodyPr/>
          <a:lstStyle/>
          <a:p>
            <a:endParaRPr/>
          </a:p>
        </p:txBody>
      </p:sp>
      <p:sp>
        <p:nvSpPr>
          <p:cNvPr id="161" name="Shape 161"/>
          <p:cNvSpPr>
            <a:spLocks noGrp="1"/>
          </p:cNvSpPr>
          <p:nvPr>
            <p:ph type="body" sz="quarter" idx="1"/>
          </p:nvPr>
        </p:nvSpPr>
        <p:spPr>
          <a:prstGeom prst="rect">
            <a:avLst/>
          </a:prstGeom>
        </p:spPr>
        <p:txBody>
          <a:bodyPr/>
          <a:lstStyle/>
          <a:p>
            <a:r>
              <a:rPr lang="en-US" sz="2200" dirty="0">
                <a:latin typeface="Helvetica Neue"/>
                <a:ea typeface="Helvetica Neue"/>
                <a:cs typeface="Helvetica Neue"/>
                <a:sym typeface="Helvetica Neue"/>
              </a:rPr>
              <a:t>In his</a:t>
            </a:r>
            <a:r>
              <a:rPr lang="en-US" sz="2200" baseline="0" dirty="0">
                <a:latin typeface="Helvetica Neue"/>
                <a:ea typeface="Helvetica Neue"/>
                <a:cs typeface="Helvetica Neue"/>
                <a:sym typeface="Helvetica Neue"/>
              </a:rPr>
              <a:t> quest to find a solution, the park manager discovered that </a:t>
            </a:r>
            <a:r>
              <a:rPr lang="en-US" sz="2200" dirty="0">
                <a:latin typeface="Helvetica Neue"/>
                <a:ea typeface="Helvetica Neue"/>
                <a:cs typeface="Helvetica Neue"/>
                <a:sym typeface="Helvetica Neue"/>
              </a:rPr>
              <a:t>Larry</a:t>
            </a:r>
            <a:r>
              <a:rPr lang="en-US" sz="2200" baseline="0" dirty="0">
                <a:latin typeface="Helvetica Neue"/>
                <a:ea typeface="Helvetica Neue"/>
                <a:cs typeface="Helvetica Neue"/>
                <a:sym typeface="Helvetica Neue"/>
              </a:rPr>
              <a:t> Campbell at Cecil Webb Wildlife Management Area was using a roller chopper to enhance quail habitat. He found that a local cattle rancher chopping without totally eradicating native groundcover. </a:t>
            </a:r>
            <a:r>
              <a:rPr lang="en-US" sz="2200" dirty="0">
                <a:latin typeface="Helvetica Neue"/>
                <a:ea typeface="Helvetica Neue"/>
                <a:cs typeface="Helvetica Neue"/>
                <a:sym typeface="Helvetica Neue"/>
              </a:rPr>
              <a:t>The result was the decision to experiment with roller chopping. It took a lot of convincing and many field trips, but finally Park Service upper management gave permission to try it</a:t>
            </a:r>
            <a:r>
              <a:rPr lang="en-US" sz="2200" baseline="0" dirty="0">
                <a:latin typeface="Helvetica Neue"/>
                <a:ea typeface="Helvetica Neue"/>
                <a:cs typeface="Helvetica Neue"/>
                <a:sym typeface="Helvetica Neue"/>
              </a:rPr>
              <a:t> out at MRSP. </a:t>
            </a: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 name="Shape 167"/>
          <p:cNvSpPr>
            <a:spLocks noGrp="1" noRot="1" noChangeAspect="1"/>
          </p:cNvSpPr>
          <p:nvPr>
            <p:ph type="sldImg"/>
          </p:nvPr>
        </p:nvSpPr>
        <p:spPr>
          <a:prstGeom prst="rect">
            <a:avLst/>
          </a:prstGeom>
        </p:spPr>
        <p:txBody>
          <a:bodyPr/>
          <a:lstStyle/>
          <a:p>
            <a:endParaRPr/>
          </a:p>
        </p:txBody>
      </p:sp>
      <p:sp>
        <p:nvSpPr>
          <p:cNvPr id="168" name="Shape 168"/>
          <p:cNvSpPr>
            <a:spLocks noGrp="1"/>
          </p:cNvSpPr>
          <p:nvPr>
            <p:ph type="body" sz="quarter" idx="1"/>
          </p:nvPr>
        </p:nvSpPr>
        <p:spPr>
          <a:prstGeom prst="rect">
            <a:avLst/>
          </a:prstGeom>
        </p:spPr>
        <p:txBody>
          <a:bodyPr/>
          <a:lstStyle/>
          <a:p>
            <a:r>
              <a:rPr lang="en-US" sz="2200" dirty="0">
                <a:latin typeface="Helvetica Neue"/>
                <a:ea typeface="Helvetica Neue"/>
                <a:cs typeface="Helvetica Neue"/>
                <a:sym typeface="Helvetica Neue"/>
              </a:rPr>
              <a:t>After much experimenting, trials, monitoring and documentation, a methodology was defined and named “restoration roller chopping.” </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 name="Shape 182"/>
          <p:cNvSpPr>
            <a:spLocks noGrp="1" noRot="1" noChangeAspect="1"/>
          </p:cNvSpPr>
          <p:nvPr>
            <p:ph type="sldImg"/>
          </p:nvPr>
        </p:nvSpPr>
        <p:spPr>
          <a:prstGeom prst="rect">
            <a:avLst/>
          </a:prstGeom>
        </p:spPr>
        <p:txBody>
          <a:bodyPr/>
          <a:lstStyle/>
          <a:p>
            <a:endParaRPr/>
          </a:p>
        </p:txBody>
      </p:sp>
      <p:sp>
        <p:nvSpPr>
          <p:cNvPr id="183" name="Shape 183"/>
          <p:cNvSpPr>
            <a:spLocks noGrp="1"/>
          </p:cNvSpPr>
          <p:nvPr>
            <p:ph type="body" sz="quarter" idx="1"/>
          </p:nvPr>
        </p:nvSpPr>
        <p:spPr>
          <a:prstGeom prst="rect">
            <a:avLst/>
          </a:prstGeom>
        </p:spPr>
        <p:txBody>
          <a:bodyPr/>
          <a:lstStyle/>
          <a:p>
            <a:pPr marL="0" marR="0" indent="0" defTabSz="457200" eaLnBrk="1" fontAlgn="auto" latinLnBrk="0" hangingPunct="1">
              <a:lnSpc>
                <a:spcPct val="117999"/>
              </a:lnSpc>
              <a:spcBef>
                <a:spcPts val="0"/>
              </a:spcBef>
              <a:spcAft>
                <a:spcPts val="0"/>
              </a:spcAft>
              <a:buClrTx/>
              <a:buSzTx/>
              <a:buFontTx/>
              <a:buNone/>
              <a:tabLst/>
              <a:defRPr/>
            </a:pPr>
            <a:r>
              <a:rPr lang="en-US" sz="2200" dirty="0">
                <a:latin typeface="Helvetica Neue"/>
                <a:ea typeface="Helvetica Neue"/>
                <a:cs typeface="Helvetica Neue"/>
                <a:sym typeface="Helvetica Neue"/>
              </a:rPr>
              <a:t>Restoration roller-chopping differs significantly from other types of roller-chopping methods, such as forestry, site clearing, agricultural and pasture roller-chopping. </a:t>
            </a:r>
            <a:r>
              <a:rPr dirty="0"/>
              <a:t> </a:t>
            </a:r>
          </a:p>
          <a:p>
            <a:r>
              <a:rPr dirty="0"/>
              <a:t>Other types of roller-chopping are infamous for destroying native groundcover. The same risk exists for this process if it is misapplied by land managers lacking an understanding of how, when and where to use it.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 name="Shape 174"/>
          <p:cNvSpPr>
            <a:spLocks noGrp="1" noRot="1" noChangeAspect="1"/>
          </p:cNvSpPr>
          <p:nvPr>
            <p:ph type="sldImg"/>
          </p:nvPr>
        </p:nvSpPr>
        <p:spPr>
          <a:prstGeom prst="rect">
            <a:avLst/>
          </a:prstGeom>
        </p:spPr>
        <p:txBody>
          <a:bodyPr/>
          <a:lstStyle/>
          <a:p>
            <a:endParaRPr/>
          </a:p>
        </p:txBody>
      </p:sp>
      <p:sp>
        <p:nvSpPr>
          <p:cNvPr id="175" name="Shape 175"/>
          <p:cNvSpPr>
            <a:spLocks noGrp="1"/>
          </p:cNvSpPr>
          <p:nvPr>
            <p:ph type="body" sz="quarter" idx="1"/>
          </p:nvPr>
        </p:nvSpPr>
        <p:spPr>
          <a:prstGeom prst="rect">
            <a:avLst/>
          </a:prstGeom>
        </p:spPr>
        <p:txBody>
          <a:bodyPr/>
          <a:lstStyle/>
          <a:p>
            <a:pPr marL="0" marR="0" indent="0" defTabSz="457200" eaLnBrk="1" fontAlgn="auto" latinLnBrk="0" hangingPunct="1">
              <a:lnSpc>
                <a:spcPct val="117999"/>
              </a:lnSpc>
              <a:spcBef>
                <a:spcPts val="0"/>
              </a:spcBef>
              <a:spcAft>
                <a:spcPts val="0"/>
              </a:spcAft>
              <a:buClrTx/>
              <a:buSzTx/>
              <a:buFontTx/>
              <a:buNone/>
              <a:tabLst/>
              <a:defRPr/>
            </a:pPr>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 name="Shape 188"/>
          <p:cNvSpPr>
            <a:spLocks noGrp="1" noRot="1" noChangeAspect="1"/>
          </p:cNvSpPr>
          <p:nvPr>
            <p:ph type="sldImg"/>
          </p:nvPr>
        </p:nvSpPr>
        <p:spPr>
          <a:prstGeom prst="rect">
            <a:avLst/>
          </a:prstGeom>
        </p:spPr>
        <p:txBody>
          <a:bodyPr/>
          <a:lstStyle/>
          <a:p>
            <a:endParaRPr/>
          </a:p>
        </p:txBody>
      </p:sp>
      <p:sp>
        <p:nvSpPr>
          <p:cNvPr id="189" name="Shape 189"/>
          <p:cNvSpPr>
            <a:spLocks noGrp="1"/>
          </p:cNvSpPr>
          <p:nvPr>
            <p:ph type="body" sz="quarter" idx="1"/>
          </p:nvPr>
        </p:nvSpPr>
        <p:spPr>
          <a:prstGeom prst="rect">
            <a:avLst/>
          </a:prstGeom>
        </p:spPr>
        <p:txBody>
          <a:bodyPr/>
          <a:lstStyle/>
          <a:p>
            <a:r>
              <a:rPr lang="en-US" sz="2200" dirty="0">
                <a:latin typeface="Helvetica Neue"/>
                <a:ea typeface="Helvetica Neue"/>
                <a:cs typeface="Helvetica Neue"/>
                <a:sym typeface="Helvetica Neue"/>
              </a:rPr>
              <a:t>Roller chopping is not the answer to all restoration challenges. For example,</a:t>
            </a:r>
            <a:r>
              <a:rPr lang="en-US" sz="2200" baseline="0" dirty="0">
                <a:latin typeface="Helvetica Neue"/>
                <a:ea typeface="Helvetica Neue"/>
                <a:cs typeface="Helvetica Neue"/>
                <a:sym typeface="Helvetica Neue"/>
              </a:rPr>
              <a:t> it is </a:t>
            </a:r>
            <a:r>
              <a:rPr lang="en-US" sz="2200" dirty="0">
                <a:latin typeface="Helvetica Neue"/>
                <a:ea typeface="Helvetica Neue"/>
                <a:cs typeface="Helvetica Neue"/>
                <a:sym typeface="Helvetica Neue"/>
              </a:rPr>
              <a:t>not the</a:t>
            </a:r>
            <a:r>
              <a:rPr lang="en-US" sz="2200" baseline="0" dirty="0">
                <a:latin typeface="Helvetica Neue"/>
                <a:ea typeface="Helvetica Neue"/>
                <a:cs typeface="Helvetica Neue"/>
                <a:sym typeface="Helvetica Neue"/>
              </a:rPr>
              <a:t> best</a:t>
            </a:r>
            <a:r>
              <a:rPr lang="en-US" sz="2200" dirty="0">
                <a:latin typeface="Helvetica Neue"/>
                <a:ea typeface="Helvetica Neue"/>
                <a:cs typeface="Helvetica Neue"/>
                <a:sym typeface="Helvetica Neue"/>
              </a:rPr>
              <a:t> tool to reduce shrub cover. Some common flatwoods shrub, produce suckers when cut, which results in an increase in woody vegetation.</a:t>
            </a:r>
            <a:r>
              <a:rPr lang="en-US" sz="2200" baseline="0" dirty="0">
                <a:latin typeface="Helvetica Neue"/>
                <a:ea typeface="Helvetica Neue"/>
                <a:cs typeface="Helvetica Neue"/>
                <a:sym typeface="Helvetica Neue"/>
              </a:rPr>
              <a:t> </a:t>
            </a:r>
            <a:r>
              <a:rPr lang="en-US" sz="2200" baseline="0" dirty="0" err="1">
                <a:latin typeface="Helvetica Neue"/>
                <a:ea typeface="Helvetica Neue"/>
                <a:cs typeface="Helvetica Neue"/>
                <a:sym typeface="Helvetica Neue"/>
              </a:rPr>
              <a:t>Gallberry</a:t>
            </a:r>
            <a:r>
              <a:rPr lang="en-US" sz="2200" baseline="0" dirty="0">
                <a:latin typeface="Helvetica Neue"/>
                <a:ea typeface="Helvetica Neue"/>
                <a:cs typeface="Helvetica Neue"/>
                <a:sym typeface="Helvetica Neue"/>
              </a:rPr>
              <a:t> is particularly known for this, especially when paired with winter burns. </a:t>
            </a:r>
            <a:r>
              <a:rPr lang="en-US" sz="2200" dirty="0">
                <a:latin typeface="Helvetica Neue"/>
                <a:ea typeface="Helvetica Neue"/>
                <a:cs typeface="Helvetica Neue"/>
                <a:sym typeface="Helvetica Neue"/>
              </a:rPr>
              <a:t> Repetition of frequent lightning season burns is the best </a:t>
            </a:r>
            <a:r>
              <a:rPr lang="en-US" sz="2200" dirty="0" err="1">
                <a:latin typeface="Helvetica Neue"/>
                <a:ea typeface="Helvetica Neue"/>
                <a:cs typeface="Helvetica Neue"/>
                <a:sym typeface="Helvetica Neue"/>
              </a:rPr>
              <a:t>rx</a:t>
            </a:r>
            <a:r>
              <a:rPr lang="en-US" sz="2200" dirty="0">
                <a:latin typeface="Helvetica Neue"/>
                <a:ea typeface="Helvetica Neue"/>
                <a:cs typeface="Helvetica Neue"/>
                <a:sym typeface="Helvetica Neue"/>
              </a:rPr>
              <a:t> to reduce shrubs. </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Here is an example.</a:t>
            </a:r>
            <a:r>
              <a:rPr lang="en-US" baseline="0" dirty="0"/>
              <a:t> </a:t>
            </a:r>
            <a:r>
              <a:rPr lang="en-US" dirty="0"/>
              <a:t>The</a:t>
            </a:r>
            <a:r>
              <a:rPr lang="en-US" baseline="0" dirty="0"/>
              <a:t> park biologist at Myakka eventually moved to North Florida and took over the management of St. Joe Buffer Preserve. The flatwoods were in pretty rough condition when I visited her there. </a:t>
            </a:r>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defTabSz="457200" eaLnBrk="1" fontAlgn="auto" latinLnBrk="0" hangingPunct="1">
              <a:lnSpc>
                <a:spcPct val="117999"/>
              </a:lnSpc>
              <a:spcBef>
                <a:spcPts val="0"/>
              </a:spcBef>
              <a:spcAft>
                <a:spcPts val="0"/>
              </a:spcAft>
              <a:buClrTx/>
              <a:buSzTx/>
              <a:buFontTx/>
              <a:buNone/>
              <a:tabLst/>
              <a:defRPr/>
            </a:pPr>
            <a:r>
              <a:rPr lang="en-US" sz="2200" dirty="0">
                <a:latin typeface="Helvetica Neue"/>
                <a:ea typeface="Helvetica Neue"/>
                <a:cs typeface="Helvetica Neue"/>
                <a:sym typeface="Helvetica Neue"/>
              </a:rPr>
              <a:t>But when I visited a decade later, I found an amazing transformation. </a:t>
            </a:r>
          </a:p>
          <a:p>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The restoration was accomplished complete with frequent lightning</a:t>
            </a:r>
            <a:r>
              <a:rPr lang="en-US" baseline="0" dirty="0"/>
              <a:t> season burns. </a:t>
            </a:r>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defTabSz="457200" eaLnBrk="1" fontAlgn="auto" latinLnBrk="0" hangingPunct="1">
              <a:lnSpc>
                <a:spcPct val="117999"/>
              </a:lnSpc>
              <a:spcBef>
                <a:spcPts val="0"/>
              </a:spcBef>
              <a:spcAft>
                <a:spcPts val="0"/>
              </a:spcAft>
              <a:buClrTx/>
              <a:buSzTx/>
              <a:buFontTx/>
              <a:buNone/>
              <a:tabLst/>
              <a:defRPr/>
            </a:pPr>
            <a:r>
              <a:rPr lang="en-US" sz="2200" dirty="0">
                <a:latin typeface="Helvetica Neue"/>
                <a:ea typeface="Helvetica Neue"/>
                <a:cs typeface="Helvetica Neue"/>
                <a:sym typeface="Helvetica Neue"/>
              </a:rPr>
              <a:t>I asked her what she thought the difference was between restoring Myakka River and restoring </a:t>
            </a:r>
            <a:r>
              <a:rPr lang="en-US" sz="2200" dirty="0" err="1">
                <a:latin typeface="Helvetica Neue"/>
                <a:ea typeface="Helvetica Neue"/>
                <a:cs typeface="Helvetica Neue"/>
                <a:sym typeface="Helvetica Neue"/>
              </a:rPr>
              <a:t>St.Joe</a:t>
            </a:r>
            <a:r>
              <a:rPr lang="en-US" sz="2200" dirty="0">
                <a:latin typeface="Helvetica Neue"/>
                <a:ea typeface="Helvetica Neue"/>
                <a:cs typeface="Helvetica Neue"/>
                <a:sym typeface="Helvetica Neue"/>
              </a:rPr>
              <a:t>. </a:t>
            </a:r>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defTabSz="457200" eaLnBrk="1" fontAlgn="auto" latinLnBrk="0" hangingPunct="1">
              <a:lnSpc>
                <a:spcPct val="117999"/>
              </a:lnSpc>
              <a:spcBef>
                <a:spcPts val="0"/>
              </a:spcBef>
              <a:spcAft>
                <a:spcPts val="0"/>
              </a:spcAft>
              <a:buClrTx/>
              <a:buSzTx/>
              <a:buFontTx/>
              <a:buNone/>
              <a:tabLst/>
              <a:defRPr/>
            </a:pPr>
            <a:r>
              <a:rPr lang="en-US" sz="2200" dirty="0">
                <a:latin typeface="Helvetica Neue"/>
                <a:ea typeface="Helvetica Neue"/>
                <a:cs typeface="Helvetica Neue"/>
                <a:sym typeface="Helvetica Neue"/>
              </a:rPr>
              <a:t>Her opinion was that palmetto dominated flatwoods and prairies that have only experienced a decade or two of fire-exclusion can often be restored with frequent lightning-season burns</a:t>
            </a:r>
            <a:r>
              <a:rPr lang="en-US" dirty="0"/>
              <a:t> </a:t>
            </a:r>
          </a:p>
        </p:txBody>
      </p:sp>
    </p:spTree>
    <p:extLst>
      <p:ext uri="{BB962C8B-B14F-4D97-AF65-F5344CB8AC3E}">
        <p14:creationId xmlns:p14="http://schemas.microsoft.com/office/powerpoint/2010/main" val="1326228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 name="Shape 188"/>
          <p:cNvSpPr>
            <a:spLocks noGrp="1" noRot="1" noChangeAspect="1"/>
          </p:cNvSpPr>
          <p:nvPr>
            <p:ph type="sldImg"/>
          </p:nvPr>
        </p:nvSpPr>
        <p:spPr>
          <a:prstGeom prst="rect">
            <a:avLst/>
          </a:prstGeom>
        </p:spPr>
        <p:txBody>
          <a:bodyPr/>
          <a:lstStyle/>
          <a:p>
            <a:endParaRPr/>
          </a:p>
        </p:txBody>
      </p:sp>
      <p:sp>
        <p:nvSpPr>
          <p:cNvPr id="189" name="Shape 189"/>
          <p:cNvSpPr>
            <a:spLocks noGrp="1"/>
          </p:cNvSpPr>
          <p:nvPr>
            <p:ph type="body" sz="quarter" idx="1"/>
          </p:nvPr>
        </p:nvSpPr>
        <p:spPr>
          <a:prstGeom prst="rect">
            <a:avLst/>
          </a:prstGeom>
        </p:spPr>
        <p:txBody>
          <a:bodyPr/>
          <a:lstStyle/>
          <a:p>
            <a:pPr marL="0" marR="0" indent="0" defTabSz="457200" eaLnBrk="1" fontAlgn="auto" latinLnBrk="0" hangingPunct="1">
              <a:lnSpc>
                <a:spcPct val="117999"/>
              </a:lnSpc>
              <a:spcBef>
                <a:spcPts val="0"/>
              </a:spcBef>
              <a:spcAft>
                <a:spcPts val="0"/>
              </a:spcAft>
              <a:buClrTx/>
              <a:buSzTx/>
              <a:buFontTx/>
              <a:buNone/>
              <a:tabLst/>
              <a:defRPr/>
            </a:pPr>
            <a:r>
              <a:rPr lang="en-US" sz="2200" dirty="0">
                <a:latin typeface="Helvetica Neue"/>
                <a:ea typeface="Helvetica Neue"/>
                <a:cs typeface="Helvetica Neue"/>
                <a:sym typeface="Helvetica Neue"/>
              </a:rPr>
              <a:t>The goal of restoration chopping is not to remove palmetto</a:t>
            </a:r>
          </a:p>
          <a:p>
            <a:endParaRPr lang="en-US" sz="2200" dirty="0">
              <a:latin typeface="Helvetica Neue"/>
              <a:ea typeface="Helvetica Neue"/>
              <a:cs typeface="Helvetica Neue"/>
              <a:sym typeface="Helvetica Neue"/>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 name="Shape 188"/>
          <p:cNvSpPr>
            <a:spLocks noGrp="1" noRot="1" noChangeAspect="1"/>
          </p:cNvSpPr>
          <p:nvPr>
            <p:ph type="sldImg"/>
          </p:nvPr>
        </p:nvSpPr>
        <p:spPr>
          <a:prstGeom prst="rect">
            <a:avLst/>
          </a:prstGeom>
        </p:spPr>
        <p:txBody>
          <a:bodyPr/>
          <a:lstStyle/>
          <a:p>
            <a:endParaRPr/>
          </a:p>
        </p:txBody>
      </p:sp>
      <p:sp>
        <p:nvSpPr>
          <p:cNvPr id="189" name="Shape 189"/>
          <p:cNvSpPr>
            <a:spLocks noGrp="1"/>
          </p:cNvSpPr>
          <p:nvPr>
            <p:ph type="body" sz="quarter" idx="1"/>
          </p:nvPr>
        </p:nvSpPr>
        <p:spPr>
          <a:prstGeom prst="rect">
            <a:avLst/>
          </a:prstGeom>
        </p:spPr>
        <p:txBody>
          <a:bodyPr/>
          <a:lstStyle/>
          <a:p>
            <a:pPr marL="0" marR="0" indent="0" defTabSz="457200" eaLnBrk="1" fontAlgn="auto" latinLnBrk="0" hangingPunct="1">
              <a:lnSpc>
                <a:spcPct val="117999"/>
              </a:lnSpc>
              <a:spcBef>
                <a:spcPts val="0"/>
              </a:spcBef>
              <a:spcAft>
                <a:spcPts val="0"/>
              </a:spcAft>
              <a:buClrTx/>
              <a:buSzTx/>
              <a:buFontTx/>
              <a:buNone/>
              <a:tabLst/>
              <a:defRPr/>
            </a:pPr>
            <a:r>
              <a:rPr lang="en-US" sz="2200" dirty="0">
                <a:latin typeface="Helvetica Neue"/>
                <a:ea typeface="Helvetica Neue"/>
                <a:cs typeface="Helvetica Neue"/>
                <a:sym typeface="Helvetica Neue"/>
              </a:rPr>
              <a:t>but rather to encourage herbaceous plants by decreasing cover of palmetto trunks.</a:t>
            </a:r>
          </a:p>
          <a:p>
            <a:endParaRPr lang="en-US" sz="2200" dirty="0">
              <a:latin typeface="Helvetica Neue"/>
              <a:ea typeface="Helvetica Neue"/>
              <a:cs typeface="Helvetica Neue"/>
              <a:sym typeface="Helvetica Neue"/>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 name="Shape 188"/>
          <p:cNvSpPr>
            <a:spLocks noGrp="1" noRot="1" noChangeAspect="1"/>
          </p:cNvSpPr>
          <p:nvPr>
            <p:ph type="sldImg"/>
          </p:nvPr>
        </p:nvSpPr>
        <p:spPr>
          <a:prstGeom prst="rect">
            <a:avLst/>
          </a:prstGeom>
        </p:spPr>
        <p:txBody>
          <a:bodyPr/>
          <a:lstStyle/>
          <a:p>
            <a:endParaRPr/>
          </a:p>
        </p:txBody>
      </p:sp>
      <p:sp>
        <p:nvSpPr>
          <p:cNvPr id="189" name="Shape 189"/>
          <p:cNvSpPr>
            <a:spLocks noGrp="1"/>
          </p:cNvSpPr>
          <p:nvPr>
            <p:ph type="body" sz="quarter" idx="1"/>
          </p:nvPr>
        </p:nvSpPr>
        <p:spPr>
          <a:prstGeom prst="rect">
            <a:avLst/>
          </a:prstGeom>
        </p:spPr>
        <p:txBody>
          <a:bodyPr/>
          <a:lstStyle/>
          <a:p>
            <a:pPr marL="0" marR="0" indent="0" defTabSz="457200" eaLnBrk="1" fontAlgn="auto" latinLnBrk="0" hangingPunct="1">
              <a:lnSpc>
                <a:spcPct val="117999"/>
              </a:lnSpc>
              <a:spcBef>
                <a:spcPts val="0"/>
              </a:spcBef>
              <a:spcAft>
                <a:spcPts val="0"/>
              </a:spcAft>
              <a:buClrTx/>
              <a:buSzTx/>
              <a:buFontTx/>
              <a:buNone/>
              <a:tabLst/>
              <a:defRPr/>
            </a:pPr>
            <a:r>
              <a:rPr lang="en-US" sz="2200" dirty="0">
                <a:latin typeface="Helvetica Neue"/>
                <a:ea typeface="Helvetica Neue"/>
                <a:cs typeface="Helvetica Neue"/>
                <a:sym typeface="Helvetica Neue"/>
              </a:rPr>
              <a:t>The optimum target % cover will vary depending upon the habitat, but should not be consistent. </a:t>
            </a:r>
          </a:p>
          <a:p>
            <a:endParaRPr lang="en-US" sz="2200" dirty="0">
              <a:latin typeface="Helvetica Neue"/>
              <a:ea typeface="Helvetica Neue"/>
              <a:cs typeface="Helvetica Neue"/>
              <a:sym typeface="Helvetica Neue"/>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 name="Shape 188"/>
          <p:cNvSpPr>
            <a:spLocks noGrp="1" noRot="1" noChangeAspect="1"/>
          </p:cNvSpPr>
          <p:nvPr>
            <p:ph type="sldImg"/>
          </p:nvPr>
        </p:nvSpPr>
        <p:spPr>
          <a:prstGeom prst="rect">
            <a:avLst/>
          </a:prstGeom>
        </p:spPr>
        <p:txBody>
          <a:bodyPr/>
          <a:lstStyle/>
          <a:p>
            <a:endParaRPr/>
          </a:p>
        </p:txBody>
      </p:sp>
      <p:sp>
        <p:nvSpPr>
          <p:cNvPr id="189" name="Shape 189"/>
          <p:cNvSpPr>
            <a:spLocks noGrp="1"/>
          </p:cNvSpPr>
          <p:nvPr>
            <p:ph type="body" sz="quarter" idx="1"/>
          </p:nvPr>
        </p:nvSpPr>
        <p:spPr>
          <a:prstGeom prst="rect">
            <a:avLst/>
          </a:prstGeom>
        </p:spPr>
        <p:txBody>
          <a:bodyPr/>
          <a:lstStyle/>
          <a:p>
            <a:r>
              <a:rPr lang="en-US" sz="2200" dirty="0">
                <a:latin typeface="Helvetica Neue"/>
                <a:ea typeface="Helvetica Neue"/>
                <a:cs typeface="Helvetica Neue"/>
                <a:sym typeface="Helvetica Neue"/>
              </a:rPr>
              <a:t>Naturally, you would find a mosaic of densities, satisfying the needs of all animals</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 name="Shape 188"/>
          <p:cNvSpPr>
            <a:spLocks noGrp="1" noRot="1" noChangeAspect="1"/>
          </p:cNvSpPr>
          <p:nvPr>
            <p:ph type="sldImg"/>
          </p:nvPr>
        </p:nvSpPr>
        <p:spPr>
          <a:prstGeom prst="rect">
            <a:avLst/>
          </a:prstGeom>
        </p:spPr>
        <p:txBody>
          <a:bodyPr/>
          <a:lstStyle/>
          <a:p>
            <a:endParaRPr/>
          </a:p>
        </p:txBody>
      </p:sp>
      <p:sp>
        <p:nvSpPr>
          <p:cNvPr id="189" name="Shape 189"/>
          <p:cNvSpPr>
            <a:spLocks noGrp="1"/>
          </p:cNvSpPr>
          <p:nvPr>
            <p:ph type="body" sz="quarter" idx="1"/>
          </p:nvPr>
        </p:nvSpPr>
        <p:spPr>
          <a:prstGeom prst="rect">
            <a:avLst/>
          </a:prstGeom>
        </p:spPr>
        <p:txBody>
          <a:bodyPr/>
          <a:lstStyle/>
          <a:p>
            <a:pPr marL="0" marR="0" indent="0" defTabSz="457200" eaLnBrk="1" fontAlgn="auto" latinLnBrk="0" hangingPunct="1">
              <a:lnSpc>
                <a:spcPct val="117999"/>
              </a:lnSpc>
              <a:spcBef>
                <a:spcPts val="0"/>
              </a:spcBef>
              <a:spcAft>
                <a:spcPts val="0"/>
              </a:spcAft>
              <a:buClrTx/>
              <a:buSzTx/>
              <a:buFontTx/>
              <a:buNone/>
              <a:tabLst/>
              <a:defRPr/>
            </a:pPr>
            <a:r>
              <a:rPr lang="en-US" sz="2200" dirty="0">
                <a:latin typeface="Helvetica Neue"/>
                <a:ea typeface="Helvetica Neue"/>
                <a:cs typeface="Helvetica Neue"/>
                <a:sym typeface="Helvetica Neue"/>
              </a:rPr>
              <a:t>, including black bears, turkey vultures and black vultures who require palmetto thickets</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 name="Shape 188"/>
          <p:cNvSpPr>
            <a:spLocks noGrp="1" noRot="1" noChangeAspect="1"/>
          </p:cNvSpPr>
          <p:nvPr>
            <p:ph type="sldImg"/>
          </p:nvPr>
        </p:nvSpPr>
        <p:spPr>
          <a:prstGeom prst="rect">
            <a:avLst/>
          </a:prstGeom>
        </p:spPr>
        <p:txBody>
          <a:bodyPr/>
          <a:lstStyle/>
          <a:p>
            <a:endParaRPr/>
          </a:p>
        </p:txBody>
      </p:sp>
      <p:sp>
        <p:nvSpPr>
          <p:cNvPr id="189" name="Shape 189"/>
          <p:cNvSpPr>
            <a:spLocks noGrp="1"/>
          </p:cNvSpPr>
          <p:nvPr>
            <p:ph type="body" sz="quarter" idx="1"/>
          </p:nvPr>
        </p:nvSpPr>
        <p:spPr>
          <a:prstGeom prst="rect">
            <a:avLst/>
          </a:prstGeom>
        </p:spPr>
        <p:txBody>
          <a:bodyPr/>
          <a:lstStyle/>
          <a:p>
            <a:pPr marL="0" marR="0" indent="0" defTabSz="457200" eaLnBrk="1" fontAlgn="auto" latinLnBrk="0" hangingPunct="1">
              <a:lnSpc>
                <a:spcPct val="117999"/>
              </a:lnSpc>
              <a:spcBef>
                <a:spcPts val="0"/>
              </a:spcBef>
              <a:spcAft>
                <a:spcPts val="0"/>
              </a:spcAft>
              <a:buClrTx/>
              <a:buSzTx/>
              <a:buFontTx/>
              <a:buNone/>
              <a:tabLst/>
              <a:defRPr/>
            </a:pPr>
            <a:r>
              <a:rPr lang="en-US" sz="2200" dirty="0">
                <a:latin typeface="Helvetica Neue"/>
                <a:ea typeface="Helvetica Neue"/>
                <a:cs typeface="Helvetica Neue"/>
                <a:sym typeface="Helvetica Neue"/>
              </a:rPr>
              <a:t>The original name for dry prairie was palmetto prairies, which should provide a hint about their composition. </a:t>
            </a:r>
          </a:p>
          <a:p>
            <a:endParaRPr lang="en-US" sz="2200" dirty="0">
              <a:latin typeface="Helvetica Neue"/>
              <a:ea typeface="Helvetica Neue"/>
              <a:cs typeface="Helvetica Neue"/>
              <a:sym typeface="Helvetica Neue"/>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 name="Shape 188"/>
          <p:cNvSpPr>
            <a:spLocks noGrp="1" noRot="1" noChangeAspect="1"/>
          </p:cNvSpPr>
          <p:nvPr>
            <p:ph type="sldImg"/>
          </p:nvPr>
        </p:nvSpPr>
        <p:spPr>
          <a:prstGeom prst="rect">
            <a:avLst/>
          </a:prstGeom>
        </p:spPr>
        <p:txBody>
          <a:bodyPr/>
          <a:lstStyle/>
          <a:p>
            <a:endParaRPr/>
          </a:p>
        </p:txBody>
      </p:sp>
      <p:sp>
        <p:nvSpPr>
          <p:cNvPr id="189" name="Shape 189"/>
          <p:cNvSpPr>
            <a:spLocks noGrp="1"/>
          </p:cNvSpPr>
          <p:nvPr>
            <p:ph type="body" sz="quarter" idx="1"/>
          </p:nvPr>
        </p:nvSpPr>
        <p:spPr>
          <a:prstGeom prst="rect">
            <a:avLst/>
          </a:prstGeom>
        </p:spPr>
        <p:txBody>
          <a:bodyPr/>
          <a:lstStyle/>
          <a:p>
            <a:pPr marL="0" marR="0" indent="0" defTabSz="457200" eaLnBrk="1" fontAlgn="auto" latinLnBrk="0" hangingPunct="1">
              <a:lnSpc>
                <a:spcPct val="117999"/>
              </a:lnSpc>
              <a:spcBef>
                <a:spcPts val="0"/>
              </a:spcBef>
              <a:spcAft>
                <a:spcPts val="0"/>
              </a:spcAft>
              <a:buClrTx/>
              <a:buSzTx/>
              <a:buFontTx/>
              <a:buNone/>
              <a:tabLst/>
              <a:defRPr/>
            </a:pPr>
            <a:r>
              <a:rPr lang="en-US" sz="2200">
                <a:latin typeface="Helvetica Neue"/>
                <a:ea typeface="Helvetica Neue"/>
                <a:cs typeface="Helvetica Neue"/>
                <a:sym typeface="Helvetica Neue"/>
              </a:rPr>
              <a:t>Dry</a:t>
            </a:r>
            <a:r>
              <a:rPr lang="en-US" sz="2200" baseline="0">
                <a:latin typeface="Helvetica Neue"/>
                <a:ea typeface="Helvetica Neue"/>
                <a:cs typeface="Helvetica Neue"/>
                <a:sym typeface="Helvetica Neue"/>
              </a:rPr>
              <a:t> prairie and pine flatwoods share similar ground cover. </a:t>
            </a:r>
            <a:endParaRPr lang="en-US" sz="2200" dirty="0">
              <a:latin typeface="Helvetica Neue"/>
              <a:ea typeface="Helvetica Neue"/>
              <a:cs typeface="Helvetica Neue"/>
              <a:sym typeface="Helvetica Neue"/>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 name="Shape 188"/>
          <p:cNvSpPr>
            <a:spLocks noGrp="1" noRot="1" noChangeAspect="1"/>
          </p:cNvSpPr>
          <p:nvPr>
            <p:ph type="sldImg"/>
          </p:nvPr>
        </p:nvSpPr>
        <p:spPr>
          <a:prstGeom prst="rect">
            <a:avLst/>
          </a:prstGeom>
        </p:spPr>
        <p:txBody>
          <a:bodyPr/>
          <a:lstStyle/>
          <a:p>
            <a:endParaRPr/>
          </a:p>
        </p:txBody>
      </p:sp>
      <p:sp>
        <p:nvSpPr>
          <p:cNvPr id="189" name="Shape 189"/>
          <p:cNvSpPr>
            <a:spLocks noGrp="1"/>
          </p:cNvSpPr>
          <p:nvPr>
            <p:ph type="body" sz="quarter" idx="1"/>
          </p:nvPr>
        </p:nvSpPr>
        <p:spPr>
          <a:prstGeom prst="rect">
            <a:avLst/>
          </a:prstGeom>
        </p:spPr>
        <p:txBody>
          <a:bodyPr/>
          <a:lstStyle/>
          <a:p>
            <a:r>
              <a:rPr lang="en-US" sz="2200" dirty="0">
                <a:latin typeface="Helvetica Neue"/>
                <a:ea typeface="Helvetica Neue"/>
                <a:cs typeface="Helvetica Neue"/>
                <a:sym typeface="Helvetica Neue"/>
              </a:rPr>
              <a:t>When you are ready to make the decision of whether or not an area will benefit from roller chopping, I suggest asking yourself these three questions: </a:t>
            </a:r>
          </a:p>
          <a:p>
            <a:r>
              <a:rPr dirty="0"/>
              <a:t>1. Have you researched the history of this property and have you documented that it has suffered from decades of fire exclusion?</a:t>
            </a:r>
            <a:endParaRPr lang="en-US" dirty="0"/>
          </a:p>
          <a:p>
            <a:r>
              <a:rPr lang="en-US" dirty="0"/>
              <a:t>(</a:t>
            </a:r>
            <a:r>
              <a:rPr dirty="0"/>
              <a:t>The first official survey of Florida was performed around 1824. The original survey notes and plats have been preserved and the Florida Department of Environmental Protection has made these General Land Office (GLO) Early Records available to the public in electronic format. </a:t>
            </a:r>
            <a:r>
              <a:rPr lang="en-US" dirty="0"/>
              <a:t>)</a:t>
            </a:r>
            <a:endParaRPr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 name="Shape 194"/>
          <p:cNvSpPr>
            <a:spLocks noGrp="1" noRot="1" noChangeAspect="1"/>
          </p:cNvSpPr>
          <p:nvPr>
            <p:ph type="sldImg"/>
          </p:nvPr>
        </p:nvSpPr>
        <p:spPr>
          <a:prstGeom prst="rect">
            <a:avLst/>
          </a:prstGeom>
        </p:spPr>
        <p:txBody>
          <a:bodyPr/>
          <a:lstStyle/>
          <a:p>
            <a:endParaRPr/>
          </a:p>
        </p:txBody>
      </p:sp>
      <p:sp>
        <p:nvSpPr>
          <p:cNvPr id="195" name="Shape 195"/>
          <p:cNvSpPr>
            <a:spLocks noGrp="1"/>
          </p:cNvSpPr>
          <p:nvPr>
            <p:ph type="body" sz="quarter" idx="1"/>
          </p:nvPr>
        </p:nvSpPr>
        <p:spPr>
          <a:prstGeom prst="rect">
            <a:avLst/>
          </a:prstGeom>
        </p:spPr>
        <p:txBody>
          <a:bodyPr/>
          <a:lstStyle/>
          <a:p>
            <a:r>
              <a:rPr dirty="0"/>
              <a:t>2. Have you burned the area at least twice on a burn </a:t>
            </a:r>
            <a:r>
              <a:rPr lang="en-US" dirty="0"/>
              <a:t> return</a:t>
            </a:r>
            <a:r>
              <a:rPr dirty="0"/>
              <a:t> of 2-3 years?  You don’t know what you have until you have applied fire two or three times.</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 name="Shape 200"/>
          <p:cNvSpPr>
            <a:spLocks noGrp="1" noRot="1" noChangeAspect="1"/>
          </p:cNvSpPr>
          <p:nvPr>
            <p:ph type="sldImg"/>
          </p:nvPr>
        </p:nvSpPr>
        <p:spPr>
          <a:prstGeom prst="rect">
            <a:avLst/>
          </a:prstGeom>
        </p:spPr>
        <p:txBody>
          <a:bodyPr/>
          <a:lstStyle/>
          <a:p>
            <a:endParaRPr/>
          </a:p>
        </p:txBody>
      </p:sp>
      <p:sp>
        <p:nvSpPr>
          <p:cNvPr id="201" name="Shape 201"/>
          <p:cNvSpPr>
            <a:spLocks noGrp="1"/>
          </p:cNvSpPr>
          <p:nvPr>
            <p:ph type="body" sz="quarter" idx="1"/>
          </p:nvPr>
        </p:nvSpPr>
        <p:spPr>
          <a:prstGeom prst="rect">
            <a:avLst/>
          </a:prstGeom>
        </p:spPr>
        <p:txBody>
          <a:bodyPr/>
          <a:lstStyle/>
          <a:p>
            <a:pPr marL="0" marR="0" indent="0" defTabSz="457200" eaLnBrk="1" fontAlgn="auto" latinLnBrk="0" hangingPunct="1">
              <a:lnSpc>
                <a:spcPct val="117999"/>
              </a:lnSpc>
              <a:spcBef>
                <a:spcPts val="0"/>
              </a:spcBef>
              <a:spcAft>
                <a:spcPts val="0"/>
              </a:spcAft>
              <a:buClrTx/>
              <a:buSzTx/>
              <a:buFontTx/>
              <a:buNone/>
              <a:tabLst/>
              <a:defRPr/>
            </a:pPr>
            <a:r>
              <a:rPr lang="en-US" sz="2200" dirty="0">
                <a:latin typeface="Helvetica Neue"/>
                <a:ea typeface="Helvetica Neue"/>
                <a:cs typeface="Helvetica Neue"/>
                <a:sym typeface="Helvetica Neue"/>
              </a:rPr>
              <a:t>At</a:t>
            </a:r>
            <a:r>
              <a:rPr lang="en-US" sz="2200" baseline="0" dirty="0">
                <a:latin typeface="Helvetica Neue"/>
                <a:ea typeface="Helvetica Neue"/>
                <a:cs typeface="Helvetica Neue"/>
                <a:sym typeface="Helvetica Neue"/>
              </a:rPr>
              <a:t> one to two years post burn c</a:t>
            </a:r>
            <a:r>
              <a:rPr lang="en-US" sz="2200" dirty="0">
                <a:latin typeface="Helvetica Neue"/>
                <a:ea typeface="Helvetica Neue"/>
                <a:cs typeface="Helvetica Neue"/>
                <a:sym typeface="Helvetica Neue"/>
              </a:rPr>
              <a:t>an you describe the area as still dominated by saw palmetto and with thick trunks that prevent the growth of herbaceous plants and low shrubs? If you do not answer yes for each of the above questions, restoration roller chopping may not be the best restoration method for this property. Get more than one INFORMED opinion before deciding to roller chop.</a:t>
            </a:r>
          </a:p>
          <a:p>
            <a:r>
              <a:rPr lang="en-US" sz="2200" dirty="0">
                <a:latin typeface="Helvetica Neue"/>
                <a:ea typeface="Helvetica Neue"/>
                <a:cs typeface="Helvetica Neue"/>
                <a:sym typeface="Helvetica Neue"/>
              </a:rPr>
              <a:t>  </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2200" dirty="0">
                <a:latin typeface="Helvetica Neue"/>
                <a:ea typeface="Helvetica Neue"/>
                <a:cs typeface="Helvetica Neue"/>
                <a:sym typeface="Helvetica Neue"/>
              </a:rPr>
              <a:t> </a:t>
            </a:r>
          </a:p>
          <a:p>
            <a:r>
              <a:rPr lang="en-US" sz="2200" dirty="0">
                <a:latin typeface="Helvetica Neue"/>
                <a:ea typeface="Helvetica Neue"/>
                <a:cs typeface="Helvetica Neue"/>
                <a:sym typeface="Helvetica Neue"/>
              </a:rPr>
              <a:t>Like Rx fire, you need a Rx, developed by </a:t>
            </a:r>
            <a:r>
              <a:rPr lang="en-US" sz="2200" dirty="0" err="1">
                <a:latin typeface="Helvetica Neue"/>
                <a:ea typeface="Helvetica Neue"/>
                <a:cs typeface="Helvetica Neue"/>
                <a:sym typeface="Helvetica Neue"/>
              </a:rPr>
              <a:t>knowledable</a:t>
            </a:r>
            <a:r>
              <a:rPr lang="en-US" sz="2200" dirty="0">
                <a:latin typeface="Helvetica Neue"/>
                <a:ea typeface="Helvetica Neue"/>
                <a:cs typeface="Helvetica Neue"/>
                <a:sym typeface="Helvetica Neue"/>
              </a:rPr>
              <a:t> land managers. (Note managers Is plural). Perhaps the main difference from writing a burn </a:t>
            </a:r>
            <a:r>
              <a:rPr lang="en-US" sz="2200" dirty="0" err="1">
                <a:latin typeface="Helvetica Neue"/>
                <a:ea typeface="Helvetica Neue"/>
                <a:cs typeface="Helvetica Neue"/>
                <a:sym typeface="Helvetica Neue"/>
              </a:rPr>
              <a:t>rx</a:t>
            </a:r>
            <a:r>
              <a:rPr lang="en-US" sz="2200" dirty="0">
                <a:latin typeface="Helvetica Neue"/>
                <a:ea typeface="Helvetica Neue"/>
                <a:cs typeface="Helvetica Neue"/>
                <a:sym typeface="Helvetica Neue"/>
              </a:rPr>
              <a:t> and a roller-chop Rx is the amount of irreparable harm you can do to native ground cover with a Roller-chop Rx.</a:t>
            </a:r>
          </a:p>
          <a:p>
            <a:pPr marL="0" marR="0" indent="0" defTabSz="457200" eaLnBrk="1" fontAlgn="auto" latinLnBrk="0" hangingPunct="1">
              <a:lnSpc>
                <a:spcPct val="117999"/>
              </a:lnSpc>
              <a:spcBef>
                <a:spcPts val="0"/>
              </a:spcBef>
              <a:spcAft>
                <a:spcPts val="0"/>
              </a:spcAft>
              <a:buClrTx/>
              <a:buSzTx/>
              <a:buFontTx/>
              <a:buNone/>
              <a:tabLst/>
              <a:defRPr/>
            </a:pPr>
            <a:endParaRPr lang="en-US" sz="2200" dirty="0">
              <a:latin typeface="Helvetica Neue"/>
              <a:ea typeface="Helvetica Neue"/>
              <a:cs typeface="Helvetica Neue"/>
              <a:sym typeface="Helvetica Neue"/>
            </a:endParaRPr>
          </a:p>
          <a:p>
            <a:pPr marL="0" marR="0" indent="0" defTabSz="457200" eaLnBrk="1" fontAlgn="auto" latinLnBrk="0" hangingPunct="1">
              <a:lnSpc>
                <a:spcPct val="117999"/>
              </a:lnSpc>
              <a:spcBef>
                <a:spcPts val="0"/>
              </a:spcBef>
              <a:spcAft>
                <a:spcPts val="0"/>
              </a:spcAft>
              <a:buClrTx/>
              <a:buSzTx/>
              <a:buFontTx/>
              <a:buNone/>
              <a:tabLst/>
              <a:defRPr/>
            </a:pPr>
            <a:endParaRPr lang="en-US" sz="2200" dirty="0">
              <a:latin typeface="Helvetica Neue"/>
              <a:ea typeface="Helvetica Neue"/>
              <a:cs typeface="Helvetica Neue"/>
              <a:sym typeface="Helvetica Neue"/>
            </a:endParaRPr>
          </a:p>
          <a:p>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2200" dirty="0">
                <a:latin typeface="Helvetica Neue"/>
                <a:ea typeface="Helvetica Neue"/>
                <a:cs typeface="Helvetica Neue"/>
                <a:sym typeface="Helvetica Neue"/>
              </a:rPr>
              <a:t>When it’s time for a plan, begin by choosing a reference site. It is important to have a vision for what you want to achieve. Choose a site with similar elevation, hydrology, soil types. Be sure that whoever chooses the site has enough plant </a:t>
            </a:r>
            <a:r>
              <a:rPr lang="en-US" sz="2200" dirty="0" err="1">
                <a:latin typeface="Helvetica Neue"/>
                <a:ea typeface="Helvetica Neue"/>
                <a:cs typeface="Helvetica Neue"/>
                <a:sym typeface="Helvetica Neue"/>
              </a:rPr>
              <a:t>knowedge</a:t>
            </a:r>
            <a:r>
              <a:rPr lang="en-US" sz="2200" dirty="0">
                <a:latin typeface="Helvetica Neue"/>
                <a:ea typeface="Helvetica Neue"/>
                <a:cs typeface="Helvetica Neue"/>
                <a:sym typeface="Helvetica Neue"/>
              </a:rPr>
              <a:t> to recognize good-quality ground cover.</a:t>
            </a:r>
          </a:p>
          <a:p>
            <a:r>
              <a:rPr lang="en-US" sz="2200" dirty="0">
                <a:latin typeface="Helvetica Neue"/>
                <a:ea typeface="Helvetica Neue"/>
                <a:cs typeface="Helvetica Neue"/>
                <a:sym typeface="Helvetica Neue"/>
              </a:rPr>
              <a:t>	</a:t>
            </a:r>
          </a:p>
          <a:p>
            <a:endParaRPr 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2200" dirty="0" err="1">
                <a:latin typeface="Helvetica Neue"/>
                <a:ea typeface="Helvetica Neue"/>
                <a:cs typeface="Helvetica Neue"/>
                <a:sym typeface="Helvetica Neue"/>
              </a:rPr>
              <a:t>c</a:t>
            </a:r>
            <a:r>
              <a:rPr lang="en-US" sz="2200" dirty="0">
                <a:latin typeface="Helvetica Neue"/>
                <a:ea typeface="Helvetica Neue"/>
                <a:cs typeface="Helvetica Neue"/>
                <a:sym typeface="Helvetica Neue"/>
              </a:rPr>
              <a:t>. </a:t>
            </a:r>
            <a:r>
              <a:rPr lang="en-US" sz="2200" dirty="0" err="1">
                <a:latin typeface="Helvetica Neue"/>
                <a:ea typeface="Helvetica Neue"/>
                <a:cs typeface="Helvetica Neue"/>
                <a:sym typeface="Helvetica Neue"/>
              </a:rPr>
              <a:t>FNAi</a:t>
            </a:r>
            <a:r>
              <a:rPr lang="en-US" sz="2200" dirty="0">
                <a:latin typeface="Helvetica Neue"/>
                <a:ea typeface="Helvetica Neue"/>
                <a:cs typeface="Helvetica Neue"/>
                <a:sym typeface="Helvetica Neue"/>
              </a:rPr>
              <a:t> lists reference sites for ten different natural </a:t>
            </a:r>
            <a:r>
              <a:rPr lang="en-US" sz="2200" dirty="0" err="1">
                <a:latin typeface="Helvetica Neue"/>
                <a:ea typeface="Helvetica Neue"/>
                <a:cs typeface="Helvetica Neue"/>
                <a:sym typeface="Helvetica Neue"/>
              </a:rPr>
              <a:t>communties</a:t>
            </a:r>
            <a:r>
              <a:rPr lang="en-US" sz="2200" dirty="0">
                <a:latin typeface="Helvetica Neue"/>
                <a:ea typeface="Helvetica Neue"/>
                <a:cs typeface="Helvetica Neue"/>
                <a:sym typeface="Helvetica Neue"/>
              </a:rPr>
              <a:t>. They also provide example of those communities in different parts of the state. </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Here’s an example of a</a:t>
            </a:r>
            <a:r>
              <a:rPr lang="en-US" baseline="0" dirty="0"/>
              <a:t> dry prairie site</a:t>
            </a:r>
            <a:r>
              <a:rPr lang="en-US" dirty="0"/>
              <a:t> located in Myakka River State Park. </a:t>
            </a:r>
            <a:endParaRPr dirty="0"/>
          </a:p>
          <a:p>
            <a:endParaRPr 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2200" dirty="0">
                <a:latin typeface="Helvetica Neue"/>
                <a:ea typeface="Helvetica Neue"/>
                <a:cs typeface="Helvetica Neue"/>
                <a:sym typeface="Helvetica Neue"/>
              </a:rPr>
              <a:t>Establish monitoring protocols:  photographs, vegetation transects, </a:t>
            </a:r>
            <a:r>
              <a:rPr lang="en-US" sz="2200" dirty="0" err="1">
                <a:latin typeface="Helvetica Neue"/>
                <a:ea typeface="Helvetica Neue"/>
                <a:cs typeface="Helvetica Neue"/>
                <a:sym typeface="Helvetica Neue"/>
              </a:rPr>
              <a:t>gps</a:t>
            </a:r>
            <a:r>
              <a:rPr lang="en-US" sz="2200" dirty="0">
                <a:latin typeface="Helvetica Neue"/>
                <a:ea typeface="Helvetica Neue"/>
                <a:cs typeface="Helvetica Neue"/>
                <a:sym typeface="Helvetica Neue"/>
              </a:rPr>
              <a:t> tracking, or however you plan to document detailed pre-chop site descriptions.  </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t>When you are ready to choose the areas to chop, keep these suggestions in mind:</a:t>
            </a:r>
          </a:p>
          <a:p>
            <a:pPr marL="742950" indent="-742950" algn="l">
              <a:buFont typeface="Arial"/>
              <a:buChar char="•"/>
            </a:pPr>
            <a:r>
              <a:rPr lang="en-US" sz="2400" dirty="0">
                <a:solidFill>
                  <a:srgbClr val="660066"/>
                </a:solidFill>
              </a:rPr>
              <a:t>Prioritize areas that have significant seed source close by. </a:t>
            </a:r>
          </a:p>
          <a:p>
            <a:pPr marL="742950" indent="-742950" algn="l">
              <a:buFont typeface="Arial"/>
              <a:buChar char="•"/>
            </a:pPr>
            <a:r>
              <a:rPr lang="en-US" sz="2400" dirty="0">
                <a:solidFill>
                  <a:srgbClr val="660066"/>
                </a:solidFill>
              </a:rPr>
              <a:t>Look for zones with diversity resulting from mowed edges</a:t>
            </a:r>
          </a:p>
          <a:p>
            <a:pPr marL="742950" indent="-742950" algn="l">
              <a:buFont typeface="Arial"/>
              <a:buChar char="•"/>
            </a:pPr>
            <a:r>
              <a:rPr lang="en-US" sz="2400" dirty="0">
                <a:solidFill>
                  <a:srgbClr val="660066"/>
                </a:solidFill>
              </a:rPr>
              <a:t>Use flagging tape. Don’t just rely on maps</a:t>
            </a:r>
          </a:p>
          <a:p>
            <a:pPr marL="742950" indent="-742950" algn="l">
              <a:buFont typeface="Arial"/>
              <a:buChar char="•"/>
            </a:pPr>
            <a:r>
              <a:rPr lang="en-US" sz="2400" dirty="0">
                <a:solidFill>
                  <a:srgbClr val="660066"/>
                </a:solidFill>
              </a:rPr>
              <a:t>Consider planting plugs or distributing seed after chopping </a:t>
            </a:r>
          </a:p>
          <a:p>
            <a:pPr marL="742950" indent="-742950" algn="l">
              <a:buFont typeface="Arial"/>
              <a:buChar char="•"/>
            </a:pPr>
            <a:r>
              <a:rPr lang="en-US" sz="2400" dirty="0">
                <a:solidFill>
                  <a:srgbClr val="660066"/>
                </a:solidFill>
              </a:rPr>
              <a:t>Don’t chop large areas. </a:t>
            </a:r>
          </a:p>
          <a:p>
            <a:endParaRPr 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t>When you are ready to choose the areas to chop, keep these suggestions in mind:</a:t>
            </a:r>
          </a:p>
          <a:p>
            <a:pPr marL="742950" indent="-742950" algn="l">
              <a:buFont typeface="Arial"/>
              <a:buChar char="•"/>
            </a:pPr>
            <a:r>
              <a:rPr lang="en-US" sz="2400" dirty="0">
                <a:solidFill>
                  <a:srgbClr val="660066"/>
                </a:solidFill>
              </a:rPr>
              <a:t>Prioritize areas that have significant seed source close by. </a:t>
            </a:r>
          </a:p>
          <a:p>
            <a:pPr marL="742950" indent="-742950" algn="l">
              <a:buFont typeface="Arial"/>
              <a:buChar char="•"/>
            </a:pPr>
            <a:r>
              <a:rPr lang="en-US" sz="2400" dirty="0">
                <a:solidFill>
                  <a:srgbClr val="660066"/>
                </a:solidFill>
              </a:rPr>
              <a:t>Look for zones with diversity resulting from mowed edges</a:t>
            </a:r>
          </a:p>
          <a:p>
            <a:pPr marL="742950" indent="-742950" algn="l">
              <a:buFont typeface="Arial"/>
              <a:buChar char="•"/>
            </a:pPr>
            <a:r>
              <a:rPr lang="en-US" sz="2400" dirty="0">
                <a:solidFill>
                  <a:srgbClr val="660066"/>
                </a:solidFill>
              </a:rPr>
              <a:t>Use flagging tape. Don’t just rely on maps</a:t>
            </a:r>
          </a:p>
          <a:p>
            <a:pPr marL="742950" indent="-742950" algn="l">
              <a:buFont typeface="Arial"/>
              <a:buChar char="•"/>
            </a:pPr>
            <a:r>
              <a:rPr lang="en-US" sz="2400" dirty="0">
                <a:solidFill>
                  <a:srgbClr val="660066"/>
                </a:solidFill>
              </a:rPr>
              <a:t>Consider planting plugs or distributing seed after chopping </a:t>
            </a:r>
          </a:p>
          <a:p>
            <a:pPr marL="742950" indent="-742950" algn="l">
              <a:buFont typeface="Arial"/>
              <a:buChar char="•"/>
            </a:pPr>
            <a:r>
              <a:rPr lang="en-US" sz="2400" dirty="0">
                <a:solidFill>
                  <a:srgbClr val="660066"/>
                </a:solidFill>
              </a:rPr>
              <a:t>Don’t chop large areas. </a:t>
            </a:r>
          </a:p>
          <a:p>
            <a:endParaRPr 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Here</a:t>
            </a:r>
            <a:r>
              <a:rPr lang="en-US" baseline="0" dirty="0"/>
              <a:t> is an example of distribution of chopping at MRSP over 26 years. It also emphasizes the importance of keeping good records. You would not want a subsequent land manger to come in and re-chop areas that have been previously chopped. </a:t>
            </a:r>
            <a:endParaRPr 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defTabSz="457200" eaLnBrk="1" fontAlgn="auto" latinLnBrk="0" hangingPunct="1">
              <a:lnSpc>
                <a:spcPct val="117999"/>
              </a:lnSpc>
              <a:spcBef>
                <a:spcPts val="0"/>
              </a:spcBef>
              <a:spcAft>
                <a:spcPts val="0"/>
              </a:spcAft>
              <a:buClrTx/>
              <a:buSzTx/>
              <a:buFontTx/>
              <a:buNone/>
              <a:tabLst/>
              <a:defRPr/>
            </a:pPr>
            <a:r>
              <a:rPr lang="en-US" sz="2200" dirty="0">
                <a:latin typeface="Helvetica Neue"/>
                <a:ea typeface="Helvetica Neue"/>
                <a:cs typeface="Helvetica Neue"/>
                <a:sym typeface="Helvetica Neue"/>
              </a:rPr>
              <a:t>4. Choose the appropriate equipment for the site; don’t use a heavier chopper than required for the job.</a:t>
            </a:r>
          </a:p>
          <a:p>
            <a:endParaRPr lang="en-US" dirty="0"/>
          </a:p>
          <a:p>
            <a:endParaRPr lang="en-US"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457200" rtl="0" eaLnBrk="1" fontAlgn="auto" latinLnBrk="0" hangingPunct="1">
              <a:lnSpc>
                <a:spcPct val="117999"/>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660066"/>
                </a:solidFill>
                <a:effectLst/>
                <a:uLnTx/>
                <a:uFillTx/>
                <a:latin typeface="Helvetica Neue"/>
                <a:ea typeface="Helvetica Neue"/>
                <a:cs typeface="Helvetica Neue"/>
                <a:sym typeface="Helvetica Neue"/>
              </a:rPr>
              <a:t>5. </a:t>
            </a:r>
            <a:r>
              <a:rPr lang="en-US" sz="2400" kern="1200" dirty="0">
                <a:solidFill>
                  <a:srgbClr val="660066"/>
                </a:solidFill>
                <a:ea typeface="Helvetica Neue"/>
                <a:cs typeface="Helvetica Neue"/>
                <a:sym typeface="Helvetica Neue"/>
              </a:rPr>
              <a:t>Burn the area to be chopped less than 6 months prior to chopping—you</a:t>
            </a:r>
            <a:r>
              <a:rPr lang="en-US" sz="2400" kern="1200" baseline="0" dirty="0">
                <a:solidFill>
                  <a:srgbClr val="660066"/>
                </a:solidFill>
                <a:ea typeface="Helvetica Neue"/>
                <a:cs typeface="Helvetica Neue"/>
                <a:sym typeface="Helvetica Neue"/>
              </a:rPr>
              <a:t> don’t want to burn up your </a:t>
            </a:r>
            <a:r>
              <a:rPr lang="en-US" sz="2400" kern="1200" baseline="0" dirty="0" err="1">
                <a:solidFill>
                  <a:srgbClr val="660066"/>
                </a:solidFill>
                <a:ea typeface="Helvetica Neue"/>
                <a:cs typeface="Helvetica Neue"/>
                <a:sym typeface="Helvetica Neue"/>
              </a:rPr>
              <a:t>seedbank</a:t>
            </a:r>
            <a:r>
              <a:rPr lang="en-US" sz="2400" kern="1200" baseline="0" dirty="0">
                <a:solidFill>
                  <a:srgbClr val="660066"/>
                </a:solidFill>
                <a:ea typeface="Helvetica Neue"/>
                <a:cs typeface="Helvetica Neue"/>
                <a:sym typeface="Helvetica Neue"/>
              </a:rPr>
              <a:t> by putting the heat at the ground level rather than the shrub level.  </a:t>
            </a:r>
            <a:endParaRPr kumimoji="0" sz="2400" b="0" i="0" u="none" strike="noStrike" kern="1200" cap="none" spc="0" normalizeH="0" baseline="0" noProof="0" dirty="0">
              <a:ln>
                <a:noFill/>
              </a:ln>
              <a:solidFill>
                <a:srgbClr val="660066"/>
              </a:solidFill>
              <a:effectLst/>
              <a:uLnTx/>
              <a:uFillTx/>
              <a:latin typeface="Helvetica Neue"/>
              <a:ea typeface="Helvetica Neue"/>
              <a:cs typeface="Helvetica Neue"/>
              <a:sym typeface="Helvetica Neue"/>
            </a:endParaRPr>
          </a:p>
          <a:p>
            <a:endParaRPr lang="en-US" dirty="0"/>
          </a:p>
        </p:txBody>
      </p:sp>
    </p:spTree>
    <p:extLst>
      <p:ext uri="{BB962C8B-B14F-4D97-AF65-F5344CB8AC3E}">
        <p14:creationId xmlns:p14="http://schemas.microsoft.com/office/powerpoint/2010/main" val="106546315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457200" rtl="0" eaLnBrk="1" fontAlgn="auto" latinLnBrk="0" hangingPunct="1">
              <a:lnSpc>
                <a:spcPct val="117999"/>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660066"/>
                </a:solidFill>
                <a:effectLst/>
                <a:uLnTx/>
                <a:uFillTx/>
                <a:latin typeface="Helvetica Neue"/>
                <a:ea typeface="Helvetica Neue"/>
                <a:cs typeface="Helvetica Neue"/>
                <a:sym typeface="Helvetica Neue"/>
              </a:rPr>
              <a:t>5. </a:t>
            </a:r>
            <a:r>
              <a:rPr lang="en-US" sz="2400" kern="1200" dirty="0">
                <a:solidFill>
                  <a:srgbClr val="660066"/>
                </a:solidFill>
                <a:ea typeface="Helvetica Neue"/>
                <a:cs typeface="Helvetica Neue"/>
                <a:sym typeface="Helvetica Neue"/>
              </a:rPr>
              <a:t>Burn the area to be chopped less than 6 months prior to chopping—you</a:t>
            </a:r>
            <a:r>
              <a:rPr lang="en-US" sz="2400" kern="1200" baseline="0" dirty="0">
                <a:solidFill>
                  <a:srgbClr val="660066"/>
                </a:solidFill>
                <a:ea typeface="Helvetica Neue"/>
                <a:cs typeface="Helvetica Neue"/>
                <a:sym typeface="Helvetica Neue"/>
              </a:rPr>
              <a:t> don’t want to burn up your </a:t>
            </a:r>
            <a:r>
              <a:rPr lang="en-US" sz="2400" kern="1200" baseline="0" dirty="0" err="1">
                <a:solidFill>
                  <a:srgbClr val="660066"/>
                </a:solidFill>
                <a:ea typeface="Helvetica Neue"/>
                <a:cs typeface="Helvetica Neue"/>
                <a:sym typeface="Helvetica Neue"/>
              </a:rPr>
              <a:t>seedbank</a:t>
            </a:r>
            <a:r>
              <a:rPr lang="en-US" sz="2400" kern="1200" baseline="0" dirty="0">
                <a:solidFill>
                  <a:srgbClr val="660066"/>
                </a:solidFill>
                <a:ea typeface="Helvetica Neue"/>
                <a:cs typeface="Helvetica Neue"/>
                <a:sym typeface="Helvetica Neue"/>
              </a:rPr>
              <a:t> by putting the heat at the ground level rather than the shrub level.  </a:t>
            </a:r>
            <a:endParaRPr kumimoji="0" sz="2400" b="0" i="0" u="none" strike="noStrike" kern="1200" cap="none" spc="0" normalizeH="0" baseline="0" noProof="0" dirty="0">
              <a:ln>
                <a:noFill/>
              </a:ln>
              <a:solidFill>
                <a:srgbClr val="660066"/>
              </a:solidFill>
              <a:effectLst/>
              <a:uLnTx/>
              <a:uFillTx/>
              <a:latin typeface="Helvetica Neue"/>
              <a:ea typeface="Helvetica Neue"/>
              <a:cs typeface="Helvetica Neue"/>
              <a:sym typeface="Helvetica Neue"/>
            </a:endParaRPr>
          </a:p>
          <a:p>
            <a:endParaRPr lang="en-US"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 name="Shape 336"/>
          <p:cNvSpPr>
            <a:spLocks noGrp="1" noRot="1" noChangeAspect="1"/>
          </p:cNvSpPr>
          <p:nvPr>
            <p:ph type="sldImg"/>
          </p:nvPr>
        </p:nvSpPr>
        <p:spPr>
          <a:prstGeom prst="rect">
            <a:avLst/>
          </a:prstGeom>
        </p:spPr>
        <p:txBody>
          <a:bodyPr/>
          <a:lstStyle/>
          <a:p>
            <a:endParaRPr/>
          </a:p>
        </p:txBody>
      </p:sp>
      <p:sp>
        <p:nvSpPr>
          <p:cNvPr id="337" name="Shape 337"/>
          <p:cNvSpPr>
            <a:spLocks noGrp="1"/>
          </p:cNvSpPr>
          <p:nvPr>
            <p:ph type="body" sz="quarter" idx="1"/>
          </p:nvPr>
        </p:nvSpPr>
        <p:spPr>
          <a:prstGeom prst="rect">
            <a:avLst/>
          </a:prstGeom>
        </p:spPr>
        <p:txBody>
          <a:bodyPr/>
          <a:lstStyle/>
          <a:p>
            <a:r>
              <a:rPr dirty="0"/>
              <a:t>7. Choose your equipment operator with care.</a:t>
            </a:r>
          </a:p>
          <a:p>
            <a:r>
              <a:rPr dirty="0"/>
              <a:t>	</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(my interview with Lorna</a:t>
            </a:r>
            <a:r>
              <a:rPr lang="en-US" baseline="0" dirty="0"/>
              <a:t> goes here. </a:t>
            </a:r>
            <a:endParaRPr lang="en-US"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a:t>.    </a:t>
            </a:r>
            <a:endParaRPr lang="en-US"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a:t>.    </a:t>
            </a:r>
            <a:endParaRPr lang="en-US"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Fire shadow is a natural occurrence in which palmetto</a:t>
            </a:r>
            <a:r>
              <a:rPr lang="en-US" baseline="0" dirty="0"/>
              <a:t> thickets sometimes develop on the downwind side of wetlands, as influenced by local prevailing winds.    </a:t>
            </a:r>
            <a:endParaRPr lang="en-US" dirty="0"/>
          </a:p>
        </p:txBody>
      </p:sp>
    </p:spTree>
    <p:extLst>
      <p:ext uri="{BB962C8B-B14F-4D97-AF65-F5344CB8AC3E}">
        <p14:creationId xmlns:p14="http://schemas.microsoft.com/office/powerpoint/2010/main" val="29771307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5360" y="3029939"/>
            <a:ext cx="11054080" cy="2090702"/>
          </a:xfrm>
          <a:prstGeom prst="rect">
            <a:avLst/>
          </a:prstGeom>
        </p:spPr>
        <p:txBody>
          <a:bodyPr vert="horz" lIns="130046" tIns="65023" rIns="130046" bIns="65023"/>
          <a:lstStyle/>
          <a:p>
            <a:r>
              <a:rPr lang="en-US"/>
              <a:t>Click to edit Master title style</a:t>
            </a:r>
          </a:p>
        </p:txBody>
      </p:sp>
      <p:sp>
        <p:nvSpPr>
          <p:cNvPr id="3" name="Subtitle 2"/>
          <p:cNvSpPr>
            <a:spLocks noGrp="1"/>
          </p:cNvSpPr>
          <p:nvPr>
            <p:ph type="subTitle" idx="1"/>
          </p:nvPr>
        </p:nvSpPr>
        <p:spPr>
          <a:xfrm>
            <a:off x="1950720" y="5527040"/>
            <a:ext cx="9103360" cy="2492587"/>
          </a:xfrm>
          <a:prstGeom prst="rect">
            <a:avLst/>
          </a:prstGeom>
        </p:spPr>
        <p:txBody>
          <a:bodyPr vert="horz" lIns="130046" tIns="65023" rIns="130046" bIns="65023"/>
          <a:lstStyle>
            <a:lvl1pPr marL="0" indent="0" algn="ctr">
              <a:buNone/>
              <a:defRPr>
                <a:solidFill>
                  <a:schemeClr val="tx1">
                    <a:tint val="75000"/>
                  </a:schemeClr>
                </a:solidFill>
              </a:defRPr>
            </a:lvl1pPr>
            <a:lvl2pPr marL="650230" indent="0" algn="ctr">
              <a:buNone/>
              <a:defRPr>
                <a:solidFill>
                  <a:schemeClr val="tx1">
                    <a:tint val="75000"/>
                  </a:schemeClr>
                </a:solidFill>
              </a:defRPr>
            </a:lvl2pPr>
            <a:lvl3pPr marL="1300460" indent="0" algn="ctr">
              <a:buNone/>
              <a:defRPr>
                <a:solidFill>
                  <a:schemeClr val="tx1">
                    <a:tint val="75000"/>
                  </a:schemeClr>
                </a:solidFill>
              </a:defRPr>
            </a:lvl3pPr>
            <a:lvl4pPr marL="1950690" indent="0" algn="ctr">
              <a:buNone/>
              <a:defRPr>
                <a:solidFill>
                  <a:schemeClr val="tx1">
                    <a:tint val="75000"/>
                  </a:schemeClr>
                </a:solidFill>
              </a:defRPr>
            </a:lvl4pPr>
            <a:lvl5pPr marL="2600919" indent="0" algn="ctr">
              <a:buNone/>
              <a:defRPr>
                <a:solidFill>
                  <a:schemeClr val="tx1">
                    <a:tint val="75000"/>
                  </a:schemeClr>
                </a:solidFill>
              </a:defRPr>
            </a:lvl5pPr>
            <a:lvl6pPr marL="3251149" indent="0" algn="ctr">
              <a:buNone/>
              <a:defRPr>
                <a:solidFill>
                  <a:schemeClr val="tx1">
                    <a:tint val="75000"/>
                  </a:schemeClr>
                </a:solidFill>
              </a:defRPr>
            </a:lvl6pPr>
            <a:lvl7pPr marL="3901379" indent="0" algn="ctr">
              <a:buNone/>
              <a:defRPr>
                <a:solidFill>
                  <a:schemeClr val="tx1">
                    <a:tint val="75000"/>
                  </a:schemeClr>
                </a:solidFill>
              </a:defRPr>
            </a:lvl7pPr>
            <a:lvl8pPr marL="4551609" indent="0" algn="ctr">
              <a:buNone/>
              <a:defRPr>
                <a:solidFill>
                  <a:schemeClr val="tx1">
                    <a:tint val="75000"/>
                  </a:schemeClr>
                </a:solidFill>
              </a:defRPr>
            </a:lvl8pPr>
            <a:lvl9pPr marL="5201839" indent="0" algn="ctr">
              <a:buNone/>
              <a:defRPr>
                <a:solidFill>
                  <a:schemeClr val="tx1">
                    <a:tint val="75000"/>
                  </a:schemeClr>
                </a:solidFill>
              </a:defRPr>
            </a:lvl9pPr>
          </a:lstStyle>
          <a:p>
            <a:r>
              <a:rPr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50240" y="390596"/>
            <a:ext cx="11704320" cy="1625600"/>
          </a:xfrm>
          <a:prstGeom prst="rect">
            <a:avLst/>
          </a:prstGeom>
        </p:spPr>
        <p:txBody>
          <a:bodyPr vert="horz" lIns="130046" tIns="65023" rIns="130046" bIns="65023"/>
          <a:lstStyle/>
          <a:p>
            <a:r>
              <a:rPr lang="en-US"/>
              <a:t>Click to edit Master title style</a:t>
            </a:r>
          </a:p>
        </p:txBody>
      </p:sp>
      <p:sp>
        <p:nvSpPr>
          <p:cNvPr id="3" name="Content Placeholder 2"/>
          <p:cNvSpPr>
            <a:spLocks noGrp="1"/>
          </p:cNvSpPr>
          <p:nvPr>
            <p:ph idx="1"/>
          </p:nvPr>
        </p:nvSpPr>
        <p:spPr>
          <a:xfrm>
            <a:off x="650240" y="2275841"/>
            <a:ext cx="11704320" cy="6436925"/>
          </a:xfrm>
          <a:prstGeom prst="rect">
            <a:avLst/>
          </a:prstGeom>
        </p:spPr>
        <p:txBody>
          <a:bodyPr vert="horz" lIns="130046" tIns="65023" rIns="130046" bIns="65023"/>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290" y="6267592"/>
            <a:ext cx="11054080" cy="1937173"/>
          </a:xfrm>
          <a:prstGeom prst="rect">
            <a:avLst/>
          </a:prstGeom>
        </p:spPr>
        <p:txBody>
          <a:bodyPr vert="horz" lIns="130046" tIns="65023" rIns="130046" bIns="65023" anchor="t"/>
          <a:lstStyle>
            <a:lvl1pPr algn="l">
              <a:defRPr sz="5700" b="1" cap="all"/>
            </a:lvl1pPr>
          </a:lstStyle>
          <a:p>
            <a:r>
              <a:rPr lang="en-US"/>
              <a:t>Click to edit Master title style</a:t>
            </a:r>
          </a:p>
        </p:txBody>
      </p:sp>
      <p:sp>
        <p:nvSpPr>
          <p:cNvPr id="3" name="Text Placeholder 2"/>
          <p:cNvSpPr>
            <a:spLocks noGrp="1"/>
          </p:cNvSpPr>
          <p:nvPr>
            <p:ph type="body" idx="1"/>
          </p:nvPr>
        </p:nvSpPr>
        <p:spPr>
          <a:xfrm>
            <a:off x="1027290" y="4133993"/>
            <a:ext cx="11054080" cy="2133599"/>
          </a:xfrm>
          <a:prstGeom prst="rect">
            <a:avLst/>
          </a:prstGeom>
        </p:spPr>
        <p:txBody>
          <a:bodyPr vert="horz" lIns="130046" tIns="65023" rIns="130046" bIns="65023" anchor="b"/>
          <a:lstStyle>
            <a:lvl1pPr marL="0" indent="0">
              <a:buNone/>
              <a:defRPr sz="2800">
                <a:solidFill>
                  <a:schemeClr val="tx1">
                    <a:tint val="75000"/>
                  </a:schemeClr>
                </a:solidFill>
              </a:defRPr>
            </a:lvl1pPr>
            <a:lvl2pPr marL="650230" indent="0">
              <a:buNone/>
              <a:defRPr sz="2600">
                <a:solidFill>
                  <a:schemeClr val="tx1">
                    <a:tint val="75000"/>
                  </a:schemeClr>
                </a:solidFill>
              </a:defRPr>
            </a:lvl2pPr>
            <a:lvl3pPr marL="1300460" indent="0">
              <a:buNone/>
              <a:defRPr sz="2300">
                <a:solidFill>
                  <a:schemeClr val="tx1">
                    <a:tint val="75000"/>
                  </a:schemeClr>
                </a:solidFill>
              </a:defRPr>
            </a:lvl3pPr>
            <a:lvl4pPr marL="1950690" indent="0">
              <a:buNone/>
              <a:defRPr sz="2000">
                <a:solidFill>
                  <a:schemeClr val="tx1">
                    <a:tint val="75000"/>
                  </a:schemeClr>
                </a:solidFill>
              </a:defRPr>
            </a:lvl4pPr>
            <a:lvl5pPr marL="2600919" indent="0">
              <a:buNone/>
              <a:defRPr sz="2000">
                <a:solidFill>
                  <a:schemeClr val="tx1">
                    <a:tint val="75000"/>
                  </a:schemeClr>
                </a:solidFill>
              </a:defRPr>
            </a:lvl5pPr>
            <a:lvl6pPr marL="3251149" indent="0">
              <a:buNone/>
              <a:defRPr sz="2000">
                <a:solidFill>
                  <a:schemeClr val="tx1">
                    <a:tint val="75000"/>
                  </a:schemeClr>
                </a:solidFill>
              </a:defRPr>
            </a:lvl6pPr>
            <a:lvl7pPr marL="3901379" indent="0">
              <a:buNone/>
              <a:defRPr sz="2000">
                <a:solidFill>
                  <a:schemeClr val="tx1">
                    <a:tint val="75000"/>
                  </a:schemeClr>
                </a:solidFill>
              </a:defRPr>
            </a:lvl7pPr>
            <a:lvl8pPr marL="4551609" indent="0">
              <a:buNone/>
              <a:defRPr sz="2000">
                <a:solidFill>
                  <a:schemeClr val="tx1">
                    <a:tint val="75000"/>
                  </a:schemeClr>
                </a:solidFill>
              </a:defRPr>
            </a:lvl8pPr>
            <a:lvl9pPr marL="5201839" indent="0">
              <a:buNone/>
              <a:defRPr sz="2000">
                <a:solidFill>
                  <a:schemeClr val="tx1">
                    <a:tint val="75000"/>
                  </a:schemeClr>
                </a:solidFill>
              </a:defRPr>
            </a:lvl9pPr>
          </a:lstStyle>
          <a:p>
            <a:pPr lvl="0"/>
            <a:r>
              <a:rPr lang="en-US"/>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50240" y="390596"/>
            <a:ext cx="11704320" cy="1625600"/>
          </a:xfrm>
          <a:prstGeom prst="rect">
            <a:avLst/>
          </a:prstGeom>
        </p:spPr>
        <p:txBody>
          <a:bodyPr vert="horz" lIns="130046" tIns="65023" rIns="130046" bIns="65023"/>
          <a:lstStyle/>
          <a:p>
            <a:r>
              <a:rPr lang="en-US"/>
              <a:t>Click to edit Master title style</a:t>
            </a:r>
          </a:p>
        </p:txBody>
      </p:sp>
      <p:sp>
        <p:nvSpPr>
          <p:cNvPr id="3" name="Content Placeholder 2"/>
          <p:cNvSpPr>
            <a:spLocks noGrp="1"/>
          </p:cNvSpPr>
          <p:nvPr>
            <p:ph sz="half" idx="1"/>
          </p:nvPr>
        </p:nvSpPr>
        <p:spPr>
          <a:xfrm>
            <a:off x="650240" y="2275841"/>
            <a:ext cx="5743787" cy="6436925"/>
          </a:xfrm>
          <a:prstGeom prst="rect">
            <a:avLst/>
          </a:prstGeom>
        </p:spPr>
        <p:txBody>
          <a:bodyPr vert="horz" lIns="130046" tIns="65023" rIns="130046" bIns="65023"/>
          <a:lstStyle>
            <a:lvl1pPr>
              <a:defRPr sz="4000"/>
            </a:lvl1pPr>
            <a:lvl2pPr>
              <a:defRPr sz="3400"/>
            </a:lvl2pPr>
            <a:lvl3pPr>
              <a:defRPr sz="2800"/>
            </a:lvl3pPr>
            <a:lvl4pPr>
              <a:defRPr sz="2600"/>
            </a:lvl4pPr>
            <a:lvl5pPr>
              <a:defRPr sz="2600"/>
            </a:lvl5pPr>
            <a:lvl6pPr>
              <a:defRPr sz="2600"/>
            </a:lvl6pPr>
            <a:lvl7pPr>
              <a:defRPr sz="2600"/>
            </a:lvl7pPr>
            <a:lvl8pPr>
              <a:defRPr sz="2600"/>
            </a:lvl8pPr>
            <a:lvl9pPr>
              <a:defRPr sz="2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610773" y="2275841"/>
            <a:ext cx="5743787" cy="6436925"/>
          </a:xfrm>
          <a:prstGeom prst="rect">
            <a:avLst/>
          </a:prstGeom>
        </p:spPr>
        <p:txBody>
          <a:bodyPr vert="horz" lIns="130046" tIns="65023" rIns="130046" bIns="65023"/>
          <a:lstStyle>
            <a:lvl1pPr>
              <a:defRPr sz="4000"/>
            </a:lvl1pPr>
            <a:lvl2pPr>
              <a:defRPr sz="3400"/>
            </a:lvl2pPr>
            <a:lvl3pPr>
              <a:defRPr sz="2800"/>
            </a:lvl3pPr>
            <a:lvl4pPr>
              <a:defRPr sz="2600"/>
            </a:lvl4pPr>
            <a:lvl5pPr>
              <a:defRPr sz="2600"/>
            </a:lvl5pPr>
            <a:lvl6pPr>
              <a:defRPr sz="2600"/>
            </a:lvl6pPr>
            <a:lvl7pPr>
              <a:defRPr sz="2600"/>
            </a:lvl7pPr>
            <a:lvl8pPr>
              <a:defRPr sz="2600"/>
            </a:lvl8pPr>
            <a:lvl9pPr>
              <a:defRPr sz="2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240" y="390596"/>
            <a:ext cx="11704320" cy="1625600"/>
          </a:xfrm>
          <a:prstGeom prst="rect">
            <a:avLst/>
          </a:prstGeom>
        </p:spPr>
        <p:txBody>
          <a:bodyPr vert="horz" lIns="130046" tIns="65023" rIns="130046" bIns="65023"/>
          <a:lstStyle>
            <a:lvl1pPr>
              <a:defRPr/>
            </a:lvl1pPr>
          </a:lstStyle>
          <a:p>
            <a:r>
              <a:rPr lang="en-US"/>
              <a:t>Click to edit Master title style</a:t>
            </a:r>
          </a:p>
        </p:txBody>
      </p:sp>
      <p:sp>
        <p:nvSpPr>
          <p:cNvPr id="3" name="Text Placeholder 2"/>
          <p:cNvSpPr>
            <a:spLocks noGrp="1"/>
          </p:cNvSpPr>
          <p:nvPr>
            <p:ph type="body" idx="1"/>
          </p:nvPr>
        </p:nvSpPr>
        <p:spPr>
          <a:xfrm>
            <a:off x="650240" y="2183272"/>
            <a:ext cx="5746045" cy="909884"/>
          </a:xfrm>
          <a:prstGeom prst="rect">
            <a:avLst/>
          </a:prstGeom>
        </p:spPr>
        <p:txBody>
          <a:bodyPr vert="horz" lIns="130046" tIns="65023" rIns="130046" bIns="65023" anchor="b"/>
          <a:lstStyle>
            <a:lvl1pPr marL="0" indent="0">
              <a:buNone/>
              <a:defRPr sz="3400" b="1"/>
            </a:lvl1pPr>
            <a:lvl2pPr marL="650230" indent="0">
              <a:buNone/>
              <a:defRPr sz="2800" b="1"/>
            </a:lvl2pPr>
            <a:lvl3pPr marL="1300460" indent="0">
              <a:buNone/>
              <a:defRPr sz="2600" b="1"/>
            </a:lvl3pPr>
            <a:lvl4pPr marL="1950690" indent="0">
              <a:buNone/>
              <a:defRPr sz="2300" b="1"/>
            </a:lvl4pPr>
            <a:lvl5pPr marL="2600919" indent="0">
              <a:buNone/>
              <a:defRPr sz="2300" b="1"/>
            </a:lvl5pPr>
            <a:lvl6pPr marL="3251149" indent="0">
              <a:buNone/>
              <a:defRPr sz="2300" b="1"/>
            </a:lvl6pPr>
            <a:lvl7pPr marL="3901379" indent="0">
              <a:buNone/>
              <a:defRPr sz="2300" b="1"/>
            </a:lvl7pPr>
            <a:lvl8pPr marL="4551609" indent="0">
              <a:buNone/>
              <a:defRPr sz="2300" b="1"/>
            </a:lvl8pPr>
            <a:lvl9pPr marL="5201839" indent="0">
              <a:buNone/>
              <a:defRPr sz="2300" b="1"/>
            </a:lvl9pPr>
          </a:lstStyle>
          <a:p>
            <a:pPr lvl="0"/>
            <a:r>
              <a:rPr lang="en-US"/>
              <a:t>Click to edit Master text styles</a:t>
            </a:r>
          </a:p>
        </p:txBody>
      </p:sp>
      <p:sp>
        <p:nvSpPr>
          <p:cNvPr id="4" name="Content Placeholder 3"/>
          <p:cNvSpPr>
            <a:spLocks noGrp="1"/>
          </p:cNvSpPr>
          <p:nvPr>
            <p:ph sz="half" idx="2"/>
          </p:nvPr>
        </p:nvSpPr>
        <p:spPr>
          <a:xfrm>
            <a:off x="650240" y="3093155"/>
            <a:ext cx="5746045" cy="5619610"/>
          </a:xfrm>
          <a:prstGeom prst="rect">
            <a:avLst/>
          </a:prstGeom>
        </p:spPr>
        <p:txBody>
          <a:bodyPr vert="horz" lIns="130046" tIns="65023" rIns="130046" bIns="65023"/>
          <a:lstStyle>
            <a:lvl1pPr>
              <a:defRPr sz="3400"/>
            </a:lvl1pPr>
            <a:lvl2pPr>
              <a:defRPr sz="2800"/>
            </a:lvl2pPr>
            <a:lvl3pPr>
              <a:defRPr sz="2600"/>
            </a:lvl3pPr>
            <a:lvl4pPr>
              <a:defRPr sz="2300"/>
            </a:lvl4pPr>
            <a:lvl5pPr>
              <a:defRPr sz="2300"/>
            </a:lvl5pPr>
            <a:lvl6pPr>
              <a:defRPr sz="2300"/>
            </a:lvl6pPr>
            <a:lvl7pPr>
              <a:defRPr sz="2300"/>
            </a:lvl7pPr>
            <a:lvl8pPr>
              <a:defRPr sz="2300"/>
            </a:lvl8pPr>
            <a:lvl9pPr>
              <a:defRPr sz="2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606259" y="2183272"/>
            <a:ext cx="5748302" cy="909884"/>
          </a:xfrm>
          <a:prstGeom prst="rect">
            <a:avLst/>
          </a:prstGeom>
        </p:spPr>
        <p:txBody>
          <a:bodyPr vert="horz" lIns="130046" tIns="65023" rIns="130046" bIns="65023" anchor="b"/>
          <a:lstStyle>
            <a:lvl1pPr marL="0" indent="0">
              <a:buNone/>
              <a:defRPr sz="3400" b="1"/>
            </a:lvl1pPr>
            <a:lvl2pPr marL="650230" indent="0">
              <a:buNone/>
              <a:defRPr sz="2800" b="1"/>
            </a:lvl2pPr>
            <a:lvl3pPr marL="1300460" indent="0">
              <a:buNone/>
              <a:defRPr sz="2600" b="1"/>
            </a:lvl3pPr>
            <a:lvl4pPr marL="1950690" indent="0">
              <a:buNone/>
              <a:defRPr sz="2300" b="1"/>
            </a:lvl4pPr>
            <a:lvl5pPr marL="2600919" indent="0">
              <a:buNone/>
              <a:defRPr sz="2300" b="1"/>
            </a:lvl5pPr>
            <a:lvl6pPr marL="3251149" indent="0">
              <a:buNone/>
              <a:defRPr sz="2300" b="1"/>
            </a:lvl6pPr>
            <a:lvl7pPr marL="3901379" indent="0">
              <a:buNone/>
              <a:defRPr sz="2300" b="1"/>
            </a:lvl7pPr>
            <a:lvl8pPr marL="4551609" indent="0">
              <a:buNone/>
              <a:defRPr sz="2300" b="1"/>
            </a:lvl8pPr>
            <a:lvl9pPr marL="5201839" indent="0">
              <a:buNone/>
              <a:defRPr sz="2300" b="1"/>
            </a:lvl9pPr>
          </a:lstStyle>
          <a:p>
            <a:pPr lvl="0"/>
            <a:r>
              <a:rPr lang="en-US"/>
              <a:t>Click to edit Master text styles</a:t>
            </a:r>
          </a:p>
        </p:txBody>
      </p:sp>
      <p:sp>
        <p:nvSpPr>
          <p:cNvPr id="6" name="Content Placeholder 5"/>
          <p:cNvSpPr>
            <a:spLocks noGrp="1"/>
          </p:cNvSpPr>
          <p:nvPr>
            <p:ph sz="quarter" idx="4"/>
          </p:nvPr>
        </p:nvSpPr>
        <p:spPr>
          <a:xfrm>
            <a:off x="6606259" y="3093155"/>
            <a:ext cx="5748302" cy="5619610"/>
          </a:xfrm>
          <a:prstGeom prst="rect">
            <a:avLst/>
          </a:prstGeom>
        </p:spPr>
        <p:txBody>
          <a:bodyPr vert="horz" lIns="130046" tIns="65023" rIns="130046" bIns="65023"/>
          <a:lstStyle>
            <a:lvl1pPr>
              <a:defRPr sz="3400"/>
            </a:lvl1pPr>
            <a:lvl2pPr>
              <a:defRPr sz="2800"/>
            </a:lvl2pPr>
            <a:lvl3pPr>
              <a:defRPr sz="2600"/>
            </a:lvl3pPr>
            <a:lvl4pPr>
              <a:defRPr sz="2300"/>
            </a:lvl4pPr>
            <a:lvl5pPr>
              <a:defRPr sz="2300"/>
            </a:lvl5pPr>
            <a:lvl6pPr>
              <a:defRPr sz="2300"/>
            </a:lvl6pPr>
            <a:lvl7pPr>
              <a:defRPr sz="2300"/>
            </a:lvl7pPr>
            <a:lvl8pPr>
              <a:defRPr sz="2300"/>
            </a:lvl8pPr>
            <a:lvl9pPr>
              <a:defRPr sz="2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50240" y="390596"/>
            <a:ext cx="11704320" cy="1625600"/>
          </a:xfrm>
          <a:prstGeom prst="rect">
            <a:avLst/>
          </a:prstGeom>
        </p:spPr>
        <p:txBody>
          <a:bodyPr vert="horz" lIns="130046" tIns="65023" rIns="130046" bIns="65023"/>
          <a:lstStyle/>
          <a:p>
            <a:r>
              <a:rPr lang="en-US"/>
              <a:t>Click to edit Master 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241" y="388338"/>
            <a:ext cx="4278490" cy="1652693"/>
          </a:xfrm>
          <a:prstGeom prst="rect">
            <a:avLst/>
          </a:prstGeom>
        </p:spPr>
        <p:txBody>
          <a:bodyPr vert="horz" lIns="130046" tIns="65023" rIns="130046" bIns="65023" anchor="b"/>
          <a:lstStyle>
            <a:lvl1pPr algn="l">
              <a:defRPr sz="2800" b="1"/>
            </a:lvl1pPr>
          </a:lstStyle>
          <a:p>
            <a:r>
              <a:rPr lang="en-US"/>
              <a:t>Click to edit Master title style</a:t>
            </a:r>
          </a:p>
        </p:txBody>
      </p:sp>
      <p:sp>
        <p:nvSpPr>
          <p:cNvPr id="3" name="Content Placeholder 2"/>
          <p:cNvSpPr>
            <a:spLocks noGrp="1"/>
          </p:cNvSpPr>
          <p:nvPr>
            <p:ph idx="1"/>
          </p:nvPr>
        </p:nvSpPr>
        <p:spPr>
          <a:xfrm>
            <a:off x="5084516" y="388339"/>
            <a:ext cx="7270044" cy="8324427"/>
          </a:xfrm>
          <a:prstGeom prst="rect">
            <a:avLst/>
          </a:prstGeom>
        </p:spPr>
        <p:txBody>
          <a:bodyPr vert="horz" lIns="130046" tIns="65023" rIns="130046" bIns="65023"/>
          <a:lstStyle>
            <a:lvl1pPr>
              <a:defRPr sz="4600"/>
            </a:lvl1pPr>
            <a:lvl2pPr>
              <a:defRPr sz="4000"/>
            </a:lvl2pPr>
            <a:lvl3pPr>
              <a:defRPr sz="3400"/>
            </a:lvl3pPr>
            <a:lvl4pPr>
              <a:defRPr sz="2800"/>
            </a:lvl4pPr>
            <a:lvl5pPr>
              <a:defRPr sz="2800"/>
            </a:lvl5pPr>
            <a:lvl6pPr>
              <a:defRPr sz="2800"/>
            </a:lvl6pPr>
            <a:lvl7pPr>
              <a:defRPr sz="2800"/>
            </a:lvl7pPr>
            <a:lvl8pPr>
              <a:defRPr sz="2800"/>
            </a:lvl8pPr>
            <a:lvl9pPr>
              <a:defRPr sz="2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50241" y="2041032"/>
            <a:ext cx="4278490" cy="6671734"/>
          </a:xfrm>
          <a:prstGeom prst="rect">
            <a:avLst/>
          </a:prstGeom>
        </p:spPr>
        <p:txBody>
          <a:bodyPr vert="horz" lIns="130046" tIns="65023" rIns="130046" bIns="65023"/>
          <a:lstStyle>
            <a:lvl1pPr marL="0" indent="0">
              <a:buNone/>
              <a:defRPr sz="2000"/>
            </a:lvl1pPr>
            <a:lvl2pPr marL="650230" indent="0">
              <a:buNone/>
              <a:defRPr sz="1700"/>
            </a:lvl2pPr>
            <a:lvl3pPr marL="1300460" indent="0">
              <a:buNone/>
              <a:defRPr sz="1400"/>
            </a:lvl3pPr>
            <a:lvl4pPr marL="1950690" indent="0">
              <a:buNone/>
              <a:defRPr sz="1300"/>
            </a:lvl4pPr>
            <a:lvl5pPr marL="2600919" indent="0">
              <a:buNone/>
              <a:defRPr sz="1300"/>
            </a:lvl5pPr>
            <a:lvl6pPr marL="3251149" indent="0">
              <a:buNone/>
              <a:defRPr sz="1300"/>
            </a:lvl6pPr>
            <a:lvl7pPr marL="3901379" indent="0">
              <a:buNone/>
              <a:defRPr sz="1300"/>
            </a:lvl7pPr>
            <a:lvl8pPr marL="4551609" indent="0">
              <a:buNone/>
              <a:defRPr sz="1300"/>
            </a:lvl8pPr>
            <a:lvl9pPr marL="5201839" indent="0">
              <a:buNone/>
              <a:defRPr sz="13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032" y="6827520"/>
            <a:ext cx="7802880" cy="806027"/>
          </a:xfrm>
          <a:prstGeom prst="rect">
            <a:avLst/>
          </a:prstGeom>
        </p:spPr>
        <p:txBody>
          <a:bodyPr vert="horz" lIns="130046" tIns="65023" rIns="130046" bIns="65023" anchor="b"/>
          <a:lstStyle>
            <a:lvl1pPr algn="l">
              <a:defRPr sz="2800" b="1"/>
            </a:lvl1pPr>
          </a:lstStyle>
          <a:p>
            <a:r>
              <a:rPr lang="en-US"/>
              <a:t>Click to edit Master title style</a:t>
            </a:r>
          </a:p>
        </p:txBody>
      </p:sp>
      <p:sp>
        <p:nvSpPr>
          <p:cNvPr id="3" name="Picture Placeholder 2"/>
          <p:cNvSpPr>
            <a:spLocks noGrp="1"/>
          </p:cNvSpPr>
          <p:nvPr>
            <p:ph type="pic" idx="1"/>
          </p:nvPr>
        </p:nvSpPr>
        <p:spPr>
          <a:xfrm>
            <a:off x="2549032" y="871502"/>
            <a:ext cx="7802880" cy="5852160"/>
          </a:xfrm>
          <a:prstGeom prst="rect">
            <a:avLst/>
          </a:prstGeom>
        </p:spPr>
        <p:txBody>
          <a:bodyPr vert="horz" lIns="130046" tIns="65023" rIns="130046" bIns="65023"/>
          <a:lstStyle>
            <a:lvl1pPr marL="0" indent="0">
              <a:buNone/>
              <a:defRPr sz="4600"/>
            </a:lvl1pPr>
            <a:lvl2pPr marL="650230" indent="0">
              <a:buNone/>
              <a:defRPr sz="4000"/>
            </a:lvl2pPr>
            <a:lvl3pPr marL="1300460" indent="0">
              <a:buNone/>
              <a:defRPr sz="3400"/>
            </a:lvl3pPr>
            <a:lvl4pPr marL="1950690" indent="0">
              <a:buNone/>
              <a:defRPr sz="2800"/>
            </a:lvl4pPr>
            <a:lvl5pPr marL="2600919" indent="0">
              <a:buNone/>
              <a:defRPr sz="2800"/>
            </a:lvl5pPr>
            <a:lvl6pPr marL="3251149" indent="0">
              <a:buNone/>
              <a:defRPr sz="2800"/>
            </a:lvl6pPr>
            <a:lvl7pPr marL="3901379" indent="0">
              <a:buNone/>
              <a:defRPr sz="2800"/>
            </a:lvl7pPr>
            <a:lvl8pPr marL="4551609" indent="0">
              <a:buNone/>
              <a:defRPr sz="2800"/>
            </a:lvl8pPr>
            <a:lvl9pPr marL="5201839" indent="0">
              <a:buNone/>
              <a:defRPr sz="2800"/>
            </a:lvl9pPr>
          </a:lstStyle>
          <a:p>
            <a:endParaRPr lang="en-US"/>
          </a:p>
        </p:txBody>
      </p:sp>
      <p:sp>
        <p:nvSpPr>
          <p:cNvPr id="4" name="Text Placeholder 3"/>
          <p:cNvSpPr>
            <a:spLocks noGrp="1"/>
          </p:cNvSpPr>
          <p:nvPr>
            <p:ph type="body" sz="half" idx="2"/>
          </p:nvPr>
        </p:nvSpPr>
        <p:spPr>
          <a:xfrm>
            <a:off x="2549032" y="7633547"/>
            <a:ext cx="7802880" cy="1144693"/>
          </a:xfrm>
          <a:prstGeom prst="rect">
            <a:avLst/>
          </a:prstGeom>
        </p:spPr>
        <p:txBody>
          <a:bodyPr vert="horz" lIns="130046" tIns="65023" rIns="130046" bIns="65023"/>
          <a:lstStyle>
            <a:lvl1pPr marL="0" indent="0">
              <a:buNone/>
              <a:defRPr sz="2000"/>
            </a:lvl1pPr>
            <a:lvl2pPr marL="650230" indent="0">
              <a:buNone/>
              <a:defRPr sz="1700"/>
            </a:lvl2pPr>
            <a:lvl3pPr marL="1300460" indent="0">
              <a:buNone/>
              <a:defRPr sz="1400"/>
            </a:lvl3pPr>
            <a:lvl4pPr marL="1950690" indent="0">
              <a:buNone/>
              <a:defRPr sz="1300"/>
            </a:lvl4pPr>
            <a:lvl5pPr marL="2600919" indent="0">
              <a:buNone/>
              <a:defRPr sz="1300"/>
            </a:lvl5pPr>
            <a:lvl6pPr marL="3251149" indent="0">
              <a:buNone/>
              <a:defRPr sz="1300"/>
            </a:lvl6pPr>
            <a:lvl7pPr marL="3901379" indent="0">
              <a:buNone/>
              <a:defRPr sz="1300"/>
            </a:lvl7pPr>
            <a:lvl8pPr marL="4551609" indent="0">
              <a:buNone/>
              <a:defRPr sz="1300"/>
            </a:lvl8pPr>
            <a:lvl9pPr marL="5201839" indent="0">
              <a:buNone/>
              <a:defRPr sz="1300"/>
            </a:lvl9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50240" y="390596"/>
            <a:ext cx="11704320" cy="1625600"/>
          </a:xfrm>
          <a:prstGeom prst="rect">
            <a:avLst/>
          </a:prstGeom>
        </p:spPr>
        <p:txBody>
          <a:bodyPr vert="horz" lIns="130046" tIns="65023" rIns="130046" bIns="65023"/>
          <a:lstStyle/>
          <a:p>
            <a:r>
              <a:rPr lang="en-US"/>
              <a:t>Click to edit Master title style</a:t>
            </a:r>
          </a:p>
        </p:txBody>
      </p:sp>
      <p:sp>
        <p:nvSpPr>
          <p:cNvPr id="3" name="Vertical Text Placeholder 2"/>
          <p:cNvSpPr>
            <a:spLocks noGrp="1"/>
          </p:cNvSpPr>
          <p:nvPr>
            <p:ph type="body" orient="vert" idx="1"/>
          </p:nvPr>
        </p:nvSpPr>
        <p:spPr>
          <a:xfrm>
            <a:off x="650240" y="2275841"/>
            <a:ext cx="11704320" cy="6436925"/>
          </a:xfrm>
          <a:prstGeom prst="rect">
            <a:avLst/>
          </a:prstGeom>
        </p:spPr>
        <p:txBody>
          <a:bodyPr vert="eaVert" lIns="130046" tIns="65023" rIns="130046" bIns="65023"/>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28480" y="390597"/>
            <a:ext cx="2926080" cy="8322169"/>
          </a:xfrm>
          <a:prstGeom prst="rect">
            <a:avLst/>
          </a:prstGeom>
        </p:spPr>
        <p:txBody>
          <a:bodyPr vert="eaVert" lIns="130046" tIns="65023" rIns="130046" bIns="65023"/>
          <a:lstStyle/>
          <a:p>
            <a:r>
              <a:rPr lang="en-US"/>
              <a:t>Click to edit Master title style</a:t>
            </a:r>
          </a:p>
        </p:txBody>
      </p:sp>
      <p:sp>
        <p:nvSpPr>
          <p:cNvPr id="3" name="Vertical Text Placeholder 2"/>
          <p:cNvSpPr>
            <a:spLocks noGrp="1"/>
          </p:cNvSpPr>
          <p:nvPr>
            <p:ph type="body" orient="vert" idx="1"/>
          </p:nvPr>
        </p:nvSpPr>
        <p:spPr>
          <a:xfrm>
            <a:off x="650240" y="390597"/>
            <a:ext cx="8561493" cy="8322169"/>
          </a:xfrm>
          <a:prstGeom prst="rect">
            <a:avLst/>
          </a:prstGeom>
        </p:spPr>
        <p:txBody>
          <a:bodyPr vert="eaVert" lIns="130046" tIns="65023" rIns="130046" bIns="65023"/>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Photo - Horizontal">
    <p:spTree>
      <p:nvGrpSpPr>
        <p:cNvPr id="1" name=""/>
        <p:cNvGrpSpPr/>
        <p:nvPr/>
      </p:nvGrpSpPr>
      <p:grpSpPr>
        <a:xfrm>
          <a:off x="0" y="0"/>
          <a:ext cx="0" cy="0"/>
          <a:chOff x="0" y="0"/>
          <a:chExt cx="0" cy="0"/>
        </a:xfrm>
      </p:grpSpPr>
      <p:sp>
        <p:nvSpPr>
          <p:cNvPr id="23" name="Image"/>
          <p:cNvSpPr>
            <a:spLocks noGrp="1"/>
          </p:cNvSpPr>
          <p:nvPr>
            <p:ph type="pic" idx="13"/>
          </p:nvPr>
        </p:nvSpPr>
        <p:spPr>
          <a:xfrm>
            <a:off x="0" y="0"/>
            <a:ext cx="13004800" cy="7594600"/>
          </a:xfrm>
          <a:prstGeom prst="rect">
            <a:avLst/>
          </a:prstGeom>
        </p:spPr>
        <p:txBody>
          <a:bodyPr lIns="91439" tIns="45719" rIns="91439" bIns="45719">
            <a:noAutofit/>
          </a:bodyPr>
          <a:lstStyle/>
          <a:p>
            <a:endParaRPr/>
          </a:p>
        </p:txBody>
      </p:sp>
      <p:sp>
        <p:nvSpPr>
          <p:cNvPr id="24" name="Title Text"/>
          <p:cNvSpPr txBox="1">
            <a:spLocks noGrp="1"/>
          </p:cNvSpPr>
          <p:nvPr>
            <p:ph type="title"/>
          </p:nvPr>
        </p:nvSpPr>
        <p:spPr>
          <a:xfrm>
            <a:off x="1409700" y="7785100"/>
            <a:ext cx="5791200" cy="1701800"/>
          </a:xfrm>
          <a:prstGeom prst="rect">
            <a:avLst/>
          </a:prstGeom>
        </p:spPr>
        <p:txBody>
          <a:bodyPr anchor="ctr"/>
          <a:lstStyle>
            <a:lvl1pPr algn="r"/>
          </a:lstStyle>
          <a:p>
            <a:r>
              <a:t>Title Text</a:t>
            </a:r>
          </a:p>
        </p:txBody>
      </p:sp>
      <p:sp>
        <p:nvSpPr>
          <p:cNvPr id="25" name="Body Level One…"/>
          <p:cNvSpPr txBox="1">
            <a:spLocks noGrp="1"/>
          </p:cNvSpPr>
          <p:nvPr>
            <p:ph type="body" sz="quarter" idx="1"/>
          </p:nvPr>
        </p:nvSpPr>
        <p:spPr>
          <a:xfrm>
            <a:off x="7848600" y="8470900"/>
            <a:ext cx="4953000" cy="508000"/>
          </a:xfrm>
          <a:prstGeom prst="rect">
            <a:avLst/>
          </a:prstGeom>
        </p:spPr>
        <p:txBody>
          <a:bodyPr/>
          <a:lstStyle>
            <a:lvl1pPr marL="0" indent="0">
              <a:spcBef>
                <a:spcPts val="0"/>
              </a:spcBef>
              <a:buSzTx/>
              <a:buFontTx/>
              <a:buNone/>
              <a:defRPr sz="2600">
                <a:latin typeface="Helvetica Neue"/>
                <a:ea typeface="Helvetica Neue"/>
                <a:cs typeface="Helvetica Neue"/>
                <a:sym typeface="Helvetica Neue"/>
              </a:defRPr>
            </a:lvl1pPr>
            <a:lvl2pPr marL="0" indent="0">
              <a:spcBef>
                <a:spcPts val="0"/>
              </a:spcBef>
              <a:buSzTx/>
              <a:buFontTx/>
              <a:buNone/>
              <a:defRPr sz="2600">
                <a:latin typeface="Helvetica Neue"/>
                <a:ea typeface="Helvetica Neue"/>
                <a:cs typeface="Helvetica Neue"/>
                <a:sym typeface="Helvetica Neue"/>
              </a:defRPr>
            </a:lvl2pPr>
            <a:lvl3pPr marL="0" indent="0">
              <a:spcBef>
                <a:spcPts val="0"/>
              </a:spcBef>
              <a:buSzTx/>
              <a:buFontTx/>
              <a:buNone/>
              <a:defRPr sz="2600">
                <a:latin typeface="Helvetica Neue"/>
                <a:ea typeface="Helvetica Neue"/>
                <a:cs typeface="Helvetica Neue"/>
                <a:sym typeface="Helvetica Neue"/>
              </a:defRPr>
            </a:lvl3pPr>
            <a:lvl4pPr marL="0" indent="0">
              <a:spcBef>
                <a:spcPts val="0"/>
              </a:spcBef>
              <a:buSzTx/>
              <a:buFontTx/>
              <a:buNone/>
              <a:defRPr sz="2600">
                <a:latin typeface="Helvetica Neue"/>
                <a:ea typeface="Helvetica Neue"/>
                <a:cs typeface="Helvetica Neue"/>
                <a:sym typeface="Helvetica Neue"/>
              </a:defRPr>
            </a:lvl4pPr>
            <a:lvl5pPr marL="0" indent="0">
              <a:spcBef>
                <a:spcPts val="0"/>
              </a:spcBef>
              <a:buSzTx/>
              <a:buFontTx/>
              <a:buNone/>
              <a:defRPr sz="2600">
                <a:latin typeface="Helvetica Neue"/>
                <a:ea typeface="Helvetica Neue"/>
                <a:cs typeface="Helvetica Neue"/>
                <a:sym typeface="Helvetica Neue"/>
              </a:defRPr>
            </a:lvl5pPr>
          </a:lstStyle>
          <a:p>
            <a:r>
              <a:t>Body Level One</a:t>
            </a:r>
          </a:p>
          <a:p>
            <a:pPr lvl="1"/>
            <a:r>
              <a:t>Body Level Two</a:t>
            </a:r>
          </a:p>
          <a:p>
            <a:pPr lvl="2"/>
            <a:r>
              <a:t>Body Level Three</a:t>
            </a:r>
          </a:p>
          <a:p>
            <a:pPr lvl="3"/>
            <a:r>
              <a:t>Body Level Four</a:t>
            </a:r>
          </a:p>
          <a:p>
            <a:pPr lvl="4"/>
            <a:r>
              <a:t>Body Level Five</a:t>
            </a:r>
          </a:p>
        </p:txBody>
      </p:sp>
      <p:sp>
        <p:nvSpPr>
          <p:cNvPr id="26" name="Slide Number"/>
          <p:cNvSpPr txBox="1">
            <a:spLocks noGrp="1"/>
          </p:cNvSpPr>
          <p:nvPr>
            <p:ph type="sldNum" sz="quarter" idx="2"/>
          </p:nvPr>
        </p:nvSpPr>
        <p:spPr>
          <a:xfrm>
            <a:off x="12268199" y="9199778"/>
            <a:ext cx="312015" cy="299822"/>
          </a:xfrm>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
  <p:cSld name="Photo - 3 Up">
    <p:spTree>
      <p:nvGrpSpPr>
        <p:cNvPr id="1" name=""/>
        <p:cNvGrpSpPr/>
        <p:nvPr/>
      </p:nvGrpSpPr>
      <p:grpSpPr>
        <a:xfrm>
          <a:off x="0" y="0"/>
          <a:ext cx="0" cy="0"/>
          <a:chOff x="0" y="0"/>
          <a:chExt cx="0" cy="0"/>
        </a:xfrm>
      </p:grpSpPr>
      <p:sp>
        <p:nvSpPr>
          <p:cNvPr id="90" name="Image"/>
          <p:cNvSpPr>
            <a:spLocks noGrp="1"/>
          </p:cNvSpPr>
          <p:nvPr>
            <p:ph type="pic" sz="quarter" idx="13"/>
          </p:nvPr>
        </p:nvSpPr>
        <p:spPr>
          <a:xfrm>
            <a:off x="9220200" y="4622800"/>
            <a:ext cx="3276600" cy="3860800"/>
          </a:xfrm>
          <a:prstGeom prst="rect">
            <a:avLst/>
          </a:prstGeom>
        </p:spPr>
        <p:txBody>
          <a:bodyPr lIns="91439" tIns="45719" rIns="91439" bIns="45719">
            <a:noAutofit/>
          </a:bodyPr>
          <a:lstStyle/>
          <a:p>
            <a:endParaRPr/>
          </a:p>
        </p:txBody>
      </p:sp>
      <p:sp>
        <p:nvSpPr>
          <p:cNvPr id="91" name="Image"/>
          <p:cNvSpPr>
            <a:spLocks noGrp="1"/>
          </p:cNvSpPr>
          <p:nvPr>
            <p:ph type="pic" sz="quarter" idx="14"/>
          </p:nvPr>
        </p:nvSpPr>
        <p:spPr>
          <a:xfrm>
            <a:off x="9220200" y="508000"/>
            <a:ext cx="3276600" cy="3797300"/>
          </a:xfrm>
          <a:prstGeom prst="rect">
            <a:avLst/>
          </a:prstGeom>
        </p:spPr>
        <p:txBody>
          <a:bodyPr lIns="91439" tIns="45719" rIns="91439" bIns="45719">
            <a:noAutofit/>
          </a:bodyPr>
          <a:lstStyle/>
          <a:p>
            <a:endParaRPr/>
          </a:p>
        </p:txBody>
      </p:sp>
      <p:sp>
        <p:nvSpPr>
          <p:cNvPr id="92" name="Image"/>
          <p:cNvSpPr>
            <a:spLocks noGrp="1"/>
          </p:cNvSpPr>
          <p:nvPr>
            <p:ph type="pic" idx="15"/>
          </p:nvPr>
        </p:nvSpPr>
        <p:spPr>
          <a:xfrm>
            <a:off x="520700" y="508000"/>
            <a:ext cx="8369300" cy="7975600"/>
          </a:xfrm>
          <a:prstGeom prst="rect">
            <a:avLst/>
          </a:prstGeom>
        </p:spPr>
        <p:txBody>
          <a:bodyPr lIns="91439" tIns="45719" rIns="91439" bIns="45719">
            <a:noAutofit/>
          </a:bodyPr>
          <a:lstStyle/>
          <a:p>
            <a:endParaRPr/>
          </a:p>
        </p:txBody>
      </p:sp>
      <p:sp>
        <p:nvSpPr>
          <p:cNvPr id="93" name="Body Level One…"/>
          <p:cNvSpPr txBox="1">
            <a:spLocks noGrp="1"/>
          </p:cNvSpPr>
          <p:nvPr>
            <p:ph type="body" sz="quarter" idx="1"/>
          </p:nvPr>
        </p:nvSpPr>
        <p:spPr>
          <a:xfrm>
            <a:off x="520700" y="8661400"/>
            <a:ext cx="8369300" cy="939800"/>
          </a:xfrm>
          <a:prstGeom prst="rect">
            <a:avLst/>
          </a:prstGeom>
        </p:spPr>
        <p:txBody>
          <a:bodyPr/>
          <a:lstStyle>
            <a:lvl1pPr marL="0" indent="0">
              <a:spcBef>
                <a:spcPts val="0"/>
              </a:spcBef>
              <a:buSzTx/>
              <a:buFontTx/>
              <a:buNone/>
              <a:defRPr sz="2600">
                <a:latin typeface="Helvetica Neue"/>
                <a:ea typeface="Helvetica Neue"/>
                <a:cs typeface="Helvetica Neue"/>
                <a:sym typeface="Helvetica Neue"/>
              </a:defRPr>
            </a:lvl1pPr>
            <a:lvl2pPr marL="0" indent="0">
              <a:spcBef>
                <a:spcPts val="0"/>
              </a:spcBef>
              <a:buSzTx/>
              <a:buFontTx/>
              <a:buNone/>
              <a:defRPr sz="2600">
                <a:latin typeface="Helvetica Neue"/>
                <a:ea typeface="Helvetica Neue"/>
                <a:cs typeface="Helvetica Neue"/>
                <a:sym typeface="Helvetica Neue"/>
              </a:defRPr>
            </a:lvl2pPr>
            <a:lvl3pPr marL="0" indent="0">
              <a:spcBef>
                <a:spcPts val="0"/>
              </a:spcBef>
              <a:buSzTx/>
              <a:buFontTx/>
              <a:buNone/>
              <a:defRPr sz="2600">
                <a:latin typeface="Helvetica Neue"/>
                <a:ea typeface="Helvetica Neue"/>
                <a:cs typeface="Helvetica Neue"/>
                <a:sym typeface="Helvetica Neue"/>
              </a:defRPr>
            </a:lvl3pPr>
            <a:lvl4pPr marL="0" indent="0">
              <a:spcBef>
                <a:spcPts val="0"/>
              </a:spcBef>
              <a:buSzTx/>
              <a:buFontTx/>
              <a:buNone/>
              <a:defRPr sz="2600">
                <a:latin typeface="Helvetica Neue"/>
                <a:ea typeface="Helvetica Neue"/>
                <a:cs typeface="Helvetica Neue"/>
                <a:sym typeface="Helvetica Neue"/>
              </a:defRPr>
            </a:lvl4pPr>
            <a:lvl5pPr marL="0" indent="0">
              <a:spcBef>
                <a:spcPts val="0"/>
              </a:spcBef>
              <a:buSzTx/>
              <a:buFontTx/>
              <a:buNone/>
              <a:defRPr sz="2600">
                <a:latin typeface="Helvetica Neue"/>
                <a:ea typeface="Helvetica Neue"/>
                <a:cs typeface="Helvetica Neue"/>
                <a:sym typeface="Helvetica Neue"/>
              </a:defRPr>
            </a:lvl5pPr>
          </a:lstStyle>
          <a:p>
            <a:r>
              <a:t>Body Level One</a:t>
            </a:r>
          </a:p>
          <a:p>
            <a:pPr lvl="1"/>
            <a:r>
              <a:t>Body Level Two</a:t>
            </a:r>
          </a:p>
          <a:p>
            <a:pPr lvl="2"/>
            <a:r>
              <a:t>Body Level Three</a:t>
            </a:r>
          </a:p>
          <a:p>
            <a:pPr lvl="3"/>
            <a:r>
              <a:t>Body Level Four</a:t>
            </a:r>
          </a:p>
          <a:p>
            <a:pPr lvl="4"/>
            <a:r>
              <a:t>Body Level Five</a:t>
            </a:r>
          </a:p>
        </p:txBody>
      </p:sp>
      <p:sp>
        <p:nvSpPr>
          <p:cNvPr id="94" name="Slide Number"/>
          <p:cNvSpPr txBox="1">
            <a:spLocks noGrp="1"/>
          </p:cNvSpPr>
          <p:nvPr>
            <p:ph type="sldNum" sz="quarter" idx="2"/>
          </p:nvPr>
        </p:nvSpPr>
        <p:spPr>
          <a:xfrm>
            <a:off x="12268199" y="9199778"/>
            <a:ext cx="312015" cy="299822"/>
          </a:xfrm>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
  <p:cSld name="Photo">
    <p:spTree>
      <p:nvGrpSpPr>
        <p:cNvPr id="1" name=""/>
        <p:cNvGrpSpPr/>
        <p:nvPr/>
      </p:nvGrpSpPr>
      <p:grpSpPr>
        <a:xfrm>
          <a:off x="0" y="0"/>
          <a:ext cx="0" cy="0"/>
          <a:chOff x="0" y="0"/>
          <a:chExt cx="0" cy="0"/>
        </a:xfrm>
      </p:grpSpPr>
      <p:sp>
        <p:nvSpPr>
          <p:cNvPr id="110" name="Image"/>
          <p:cNvSpPr>
            <a:spLocks noGrp="1"/>
          </p:cNvSpPr>
          <p:nvPr>
            <p:ph type="pic" idx="13"/>
          </p:nvPr>
        </p:nvSpPr>
        <p:spPr>
          <a:xfrm>
            <a:off x="0" y="0"/>
            <a:ext cx="13004800" cy="9753600"/>
          </a:xfrm>
          <a:prstGeom prst="rect">
            <a:avLst/>
          </a:prstGeom>
        </p:spPr>
        <p:txBody>
          <a:bodyPr lIns="91439" tIns="45719" rIns="91439" bIns="45719">
            <a:noAutofit/>
          </a:bodyPr>
          <a:lstStyle/>
          <a:p>
            <a:endParaRPr/>
          </a:p>
        </p:txBody>
      </p:sp>
      <p:sp>
        <p:nvSpPr>
          <p:cNvPr id="111" name="Slide Number"/>
          <p:cNvSpPr txBox="1">
            <a:spLocks noGrp="1"/>
          </p:cNvSpPr>
          <p:nvPr>
            <p:ph type="sldNum" sz="quarter" idx="2"/>
          </p:nvPr>
        </p:nvSpPr>
        <p:spPr>
          <a:xfrm>
            <a:off x="12268199" y="9199778"/>
            <a:ext cx="312015" cy="299822"/>
          </a:xfrm>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x">
  <p:cSld name="Bullets">
    <p:spTree>
      <p:nvGrpSpPr>
        <p:cNvPr id="1" name=""/>
        <p:cNvGrpSpPr/>
        <p:nvPr/>
      </p:nvGrpSpPr>
      <p:grpSpPr>
        <a:xfrm>
          <a:off x="0" y="0"/>
          <a:ext cx="0" cy="0"/>
          <a:chOff x="0" y="0"/>
          <a:chExt cx="0" cy="0"/>
        </a:xfrm>
      </p:grpSpPr>
      <p:sp>
        <p:nvSpPr>
          <p:cNvPr id="80" name="Body Level One…"/>
          <p:cNvSpPr txBox="1">
            <a:spLocks noGrp="1"/>
          </p:cNvSpPr>
          <p:nvPr>
            <p:ph type="body" idx="1"/>
          </p:nvPr>
        </p:nvSpPr>
        <p:spPr>
          <a:xfrm>
            <a:off x="889000" y="889000"/>
            <a:ext cx="11214100" cy="7962900"/>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81" name="Slide Number"/>
          <p:cNvSpPr txBox="1">
            <a:spLocks noGrp="1"/>
          </p:cNvSpPr>
          <p:nvPr>
            <p:ph type="sldNum" sz="quarter" idx="2"/>
          </p:nvPr>
        </p:nvSpPr>
        <p:spPr>
          <a:xfrm>
            <a:off x="12268199" y="9199778"/>
            <a:ext cx="312015" cy="299822"/>
          </a:xfrm>
          <a:prstGeom prst="rect">
            <a:avLst/>
          </a:prstGeom>
        </p:spPr>
        <p:txBody>
          <a:bodyPr/>
          <a:lstStyle/>
          <a:p>
            <a:fld id="{86CB4B4D-7CA3-9044-876B-883B54F8677D}" type="slidenum">
              <a:rPr/>
              <a:pPr/>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ctr" defTabSz="650230" rtl="0" eaLnBrk="1" latinLnBrk="0" hangingPunct="1">
        <a:spcBef>
          <a:spcPct val="0"/>
        </a:spcBef>
        <a:buNone/>
        <a:defRPr sz="6300" kern="1200">
          <a:solidFill>
            <a:schemeClr val="tx1"/>
          </a:solidFill>
          <a:latin typeface="+mj-lt"/>
          <a:ea typeface="+mj-ea"/>
          <a:cs typeface="+mj-cs"/>
        </a:defRPr>
      </a:lvl1pPr>
    </p:titleStyle>
    <p:bodyStyle>
      <a:lvl1pPr marL="487672" indent="-487672" algn="l" defTabSz="650230" rtl="0" eaLnBrk="1" latinLnBrk="0" hangingPunct="1">
        <a:spcBef>
          <a:spcPct val="20000"/>
        </a:spcBef>
        <a:buFont typeface="Arial"/>
        <a:buChar char="•"/>
        <a:defRPr sz="4600" kern="1200">
          <a:solidFill>
            <a:schemeClr val="tx1"/>
          </a:solidFill>
          <a:latin typeface="+mn-lt"/>
          <a:ea typeface="+mn-ea"/>
          <a:cs typeface="+mn-cs"/>
        </a:defRPr>
      </a:lvl1pPr>
      <a:lvl2pPr marL="1056623" indent="-406394" algn="l" defTabSz="650230" rtl="0" eaLnBrk="1" latinLnBrk="0" hangingPunct="1">
        <a:spcBef>
          <a:spcPct val="20000"/>
        </a:spcBef>
        <a:buFont typeface="Arial"/>
        <a:buChar char="–"/>
        <a:defRPr sz="4000" kern="1200">
          <a:solidFill>
            <a:schemeClr val="tx1"/>
          </a:solidFill>
          <a:latin typeface="+mn-lt"/>
          <a:ea typeface="+mn-ea"/>
          <a:cs typeface="+mn-cs"/>
        </a:defRPr>
      </a:lvl2pPr>
      <a:lvl3pPr marL="1625575" indent="-325115" algn="l" defTabSz="650230" rtl="0" eaLnBrk="1" latinLnBrk="0" hangingPunct="1">
        <a:spcBef>
          <a:spcPct val="20000"/>
        </a:spcBef>
        <a:buFont typeface="Arial"/>
        <a:buChar char="•"/>
        <a:defRPr sz="3400" kern="1200">
          <a:solidFill>
            <a:schemeClr val="tx1"/>
          </a:solidFill>
          <a:latin typeface="+mn-lt"/>
          <a:ea typeface="+mn-ea"/>
          <a:cs typeface="+mn-cs"/>
        </a:defRPr>
      </a:lvl3pPr>
      <a:lvl4pPr marL="2275804" indent="-325115" algn="l" defTabSz="650230" rtl="0" eaLnBrk="1" latinLnBrk="0" hangingPunct="1">
        <a:spcBef>
          <a:spcPct val="20000"/>
        </a:spcBef>
        <a:buFont typeface="Arial"/>
        <a:buChar char="–"/>
        <a:defRPr sz="2800" kern="1200">
          <a:solidFill>
            <a:schemeClr val="tx1"/>
          </a:solidFill>
          <a:latin typeface="+mn-lt"/>
          <a:ea typeface="+mn-ea"/>
          <a:cs typeface="+mn-cs"/>
        </a:defRPr>
      </a:lvl4pPr>
      <a:lvl5pPr marL="2926034" indent="-325115" algn="l" defTabSz="650230" rtl="0" eaLnBrk="1" latinLnBrk="0" hangingPunct="1">
        <a:spcBef>
          <a:spcPct val="20000"/>
        </a:spcBef>
        <a:buFont typeface="Arial"/>
        <a:buChar char="»"/>
        <a:defRPr sz="2800" kern="1200">
          <a:solidFill>
            <a:schemeClr val="tx1"/>
          </a:solidFill>
          <a:latin typeface="+mn-lt"/>
          <a:ea typeface="+mn-ea"/>
          <a:cs typeface="+mn-cs"/>
        </a:defRPr>
      </a:lvl5pPr>
      <a:lvl6pPr marL="3576264" indent="-325115" algn="l" defTabSz="650230" rtl="0" eaLnBrk="1" latinLnBrk="0" hangingPunct="1">
        <a:spcBef>
          <a:spcPct val="20000"/>
        </a:spcBef>
        <a:buFont typeface="Arial"/>
        <a:buChar char="•"/>
        <a:defRPr sz="2800" kern="1200">
          <a:solidFill>
            <a:schemeClr val="tx1"/>
          </a:solidFill>
          <a:latin typeface="+mn-lt"/>
          <a:ea typeface="+mn-ea"/>
          <a:cs typeface="+mn-cs"/>
        </a:defRPr>
      </a:lvl6pPr>
      <a:lvl7pPr marL="4226494" indent="-325115" algn="l" defTabSz="650230" rtl="0" eaLnBrk="1" latinLnBrk="0" hangingPunct="1">
        <a:spcBef>
          <a:spcPct val="20000"/>
        </a:spcBef>
        <a:buFont typeface="Arial"/>
        <a:buChar char="•"/>
        <a:defRPr sz="2800" kern="1200">
          <a:solidFill>
            <a:schemeClr val="tx1"/>
          </a:solidFill>
          <a:latin typeface="+mn-lt"/>
          <a:ea typeface="+mn-ea"/>
          <a:cs typeface="+mn-cs"/>
        </a:defRPr>
      </a:lvl7pPr>
      <a:lvl8pPr marL="4876724" indent="-325115" algn="l" defTabSz="650230" rtl="0" eaLnBrk="1" latinLnBrk="0" hangingPunct="1">
        <a:spcBef>
          <a:spcPct val="20000"/>
        </a:spcBef>
        <a:buFont typeface="Arial"/>
        <a:buChar char="•"/>
        <a:defRPr sz="2800" kern="1200">
          <a:solidFill>
            <a:schemeClr val="tx1"/>
          </a:solidFill>
          <a:latin typeface="+mn-lt"/>
          <a:ea typeface="+mn-ea"/>
          <a:cs typeface="+mn-cs"/>
        </a:defRPr>
      </a:lvl8pPr>
      <a:lvl9pPr marL="5526954" indent="-325115" algn="l" defTabSz="650230" rtl="0" eaLnBrk="1" latinLnBrk="0" hangingPunct="1">
        <a:spcBef>
          <a:spcPct val="20000"/>
        </a:spcBef>
        <a:buFont typeface="Arial"/>
        <a:buChar char="•"/>
        <a:defRPr sz="2800" kern="1200">
          <a:solidFill>
            <a:schemeClr val="tx1"/>
          </a:solidFill>
          <a:latin typeface="+mn-lt"/>
          <a:ea typeface="+mn-ea"/>
          <a:cs typeface="+mn-cs"/>
        </a:defRPr>
      </a:lvl9pPr>
    </p:bodyStyle>
    <p:otherStyle>
      <a:defPPr>
        <a:defRPr lang="en-US"/>
      </a:defPPr>
      <a:lvl1pPr marL="0" algn="l" defTabSz="650230" rtl="0" eaLnBrk="1" latinLnBrk="0" hangingPunct="1">
        <a:defRPr sz="2600" kern="1200">
          <a:solidFill>
            <a:schemeClr val="tx1"/>
          </a:solidFill>
          <a:latin typeface="+mn-lt"/>
          <a:ea typeface="+mn-ea"/>
          <a:cs typeface="+mn-cs"/>
        </a:defRPr>
      </a:lvl1pPr>
      <a:lvl2pPr marL="650230" algn="l" defTabSz="650230" rtl="0" eaLnBrk="1" latinLnBrk="0" hangingPunct="1">
        <a:defRPr sz="2600" kern="1200">
          <a:solidFill>
            <a:schemeClr val="tx1"/>
          </a:solidFill>
          <a:latin typeface="+mn-lt"/>
          <a:ea typeface="+mn-ea"/>
          <a:cs typeface="+mn-cs"/>
        </a:defRPr>
      </a:lvl2pPr>
      <a:lvl3pPr marL="1300460" algn="l" defTabSz="650230" rtl="0" eaLnBrk="1" latinLnBrk="0" hangingPunct="1">
        <a:defRPr sz="2600" kern="1200">
          <a:solidFill>
            <a:schemeClr val="tx1"/>
          </a:solidFill>
          <a:latin typeface="+mn-lt"/>
          <a:ea typeface="+mn-ea"/>
          <a:cs typeface="+mn-cs"/>
        </a:defRPr>
      </a:lvl3pPr>
      <a:lvl4pPr marL="1950690" algn="l" defTabSz="650230" rtl="0" eaLnBrk="1" latinLnBrk="0" hangingPunct="1">
        <a:defRPr sz="2600" kern="1200">
          <a:solidFill>
            <a:schemeClr val="tx1"/>
          </a:solidFill>
          <a:latin typeface="+mn-lt"/>
          <a:ea typeface="+mn-ea"/>
          <a:cs typeface="+mn-cs"/>
        </a:defRPr>
      </a:lvl4pPr>
      <a:lvl5pPr marL="2600919" algn="l" defTabSz="650230" rtl="0" eaLnBrk="1" latinLnBrk="0" hangingPunct="1">
        <a:defRPr sz="2600" kern="1200">
          <a:solidFill>
            <a:schemeClr val="tx1"/>
          </a:solidFill>
          <a:latin typeface="+mn-lt"/>
          <a:ea typeface="+mn-ea"/>
          <a:cs typeface="+mn-cs"/>
        </a:defRPr>
      </a:lvl5pPr>
      <a:lvl6pPr marL="3251149" algn="l" defTabSz="650230" rtl="0" eaLnBrk="1" latinLnBrk="0" hangingPunct="1">
        <a:defRPr sz="2600" kern="1200">
          <a:solidFill>
            <a:schemeClr val="tx1"/>
          </a:solidFill>
          <a:latin typeface="+mn-lt"/>
          <a:ea typeface="+mn-ea"/>
          <a:cs typeface="+mn-cs"/>
        </a:defRPr>
      </a:lvl6pPr>
      <a:lvl7pPr marL="3901379" algn="l" defTabSz="650230" rtl="0" eaLnBrk="1" latinLnBrk="0" hangingPunct="1">
        <a:defRPr sz="2600" kern="1200">
          <a:solidFill>
            <a:schemeClr val="tx1"/>
          </a:solidFill>
          <a:latin typeface="+mn-lt"/>
          <a:ea typeface="+mn-ea"/>
          <a:cs typeface="+mn-cs"/>
        </a:defRPr>
      </a:lvl7pPr>
      <a:lvl8pPr marL="4551609" algn="l" defTabSz="650230" rtl="0" eaLnBrk="1" latinLnBrk="0" hangingPunct="1">
        <a:defRPr sz="2600" kern="1200">
          <a:solidFill>
            <a:schemeClr val="tx1"/>
          </a:solidFill>
          <a:latin typeface="+mn-lt"/>
          <a:ea typeface="+mn-ea"/>
          <a:cs typeface="+mn-cs"/>
        </a:defRPr>
      </a:lvl8pPr>
      <a:lvl9pPr marL="5201839" algn="l" defTabSz="650230" rtl="0" eaLnBrk="1" latinLnBrk="0" hangingPunct="1">
        <a:defRPr sz="2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4.xml"/><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13.xml"/><Relationship Id="rId5" Type="http://schemas.openxmlformats.org/officeDocument/2006/relationships/image" Target="../media/image15.jpeg"/><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35.jpeg"/></Relationships>
</file>

<file path=ppt/slides/_rels/slide3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3.xml"/><Relationship Id="rId1" Type="http://schemas.openxmlformats.org/officeDocument/2006/relationships/slideLayout" Target="../slideLayouts/slideLayout1.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3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4.xml"/><Relationship Id="rId1" Type="http://schemas.openxmlformats.org/officeDocument/2006/relationships/slideLayout" Target="../slideLayouts/slideLayout1.xml"/><Relationship Id="rId4" Type="http://schemas.openxmlformats.org/officeDocument/2006/relationships/image" Target="../media/image43.jpe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3004800" cy="914400"/>
          </a:xfrm>
          <a:prstGeom prst="rect">
            <a:avLst/>
          </a:prstGeom>
          <a:solidFill>
            <a:schemeClr val="accent1">
              <a:satOff val="12166"/>
              <a:lumOff val="-13042"/>
            </a:schemeClr>
          </a:solidFill>
          <a:ln w="12700" cap="flat">
            <a:solidFill>
              <a:srgbClr val="3366FF"/>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FFFFFF"/>
              </a:solidFill>
              <a:effectLst/>
              <a:uFillTx/>
              <a:latin typeface="+mn-lt"/>
              <a:ea typeface="+mn-ea"/>
              <a:cs typeface="+mn-cs"/>
              <a:sym typeface="Helvetica Neue Light"/>
            </a:endParaRPr>
          </a:p>
        </p:txBody>
      </p:sp>
      <p:sp>
        <p:nvSpPr>
          <p:cNvPr id="3" name="Rectangle 2"/>
          <p:cNvSpPr/>
          <p:nvPr/>
        </p:nvSpPr>
        <p:spPr>
          <a:xfrm>
            <a:off x="0" y="8839200"/>
            <a:ext cx="13004800" cy="914400"/>
          </a:xfrm>
          <a:prstGeom prst="rect">
            <a:avLst/>
          </a:prstGeom>
          <a:solidFill>
            <a:schemeClr val="accent1">
              <a:satOff val="12166"/>
              <a:lumOff val="-13042"/>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FFFFFF"/>
              </a:solidFill>
              <a:effectLst/>
              <a:uFillTx/>
              <a:latin typeface="+mn-lt"/>
              <a:ea typeface="+mn-ea"/>
              <a:cs typeface="+mn-cs"/>
              <a:sym typeface="Helvetica Neue Light"/>
            </a:endParaRPr>
          </a:p>
        </p:txBody>
      </p:sp>
      <p:sp>
        <p:nvSpPr>
          <p:cNvPr id="4" name="TextBox 3"/>
          <p:cNvSpPr txBox="1"/>
          <p:nvPr/>
        </p:nvSpPr>
        <p:spPr>
          <a:xfrm>
            <a:off x="787400" y="1700748"/>
            <a:ext cx="10515600" cy="3785652"/>
          </a:xfrm>
          <a:prstGeom prst="rect">
            <a:avLst/>
          </a:prstGeom>
          <a:noFill/>
        </p:spPr>
        <p:txBody>
          <a:bodyPr wrap="square" rtlCol="0">
            <a:spAutoFit/>
          </a:bodyPr>
          <a:lstStyle/>
          <a:p>
            <a:pPr algn="l"/>
            <a:r>
              <a:rPr lang="en-US" sz="6000" b="1" dirty="0">
                <a:solidFill>
                  <a:srgbClr val="2B5F9F"/>
                </a:solidFill>
              </a:rPr>
              <a:t>Rx for </a:t>
            </a:r>
          </a:p>
          <a:p>
            <a:pPr algn="l"/>
            <a:r>
              <a:rPr lang="en-US" sz="6000" b="1" dirty="0">
                <a:solidFill>
                  <a:srgbClr val="2B5F9F"/>
                </a:solidFill>
              </a:rPr>
              <a:t>Restoration </a:t>
            </a:r>
          </a:p>
          <a:p>
            <a:pPr algn="l"/>
            <a:r>
              <a:rPr lang="en-US" sz="6000" b="1" dirty="0">
                <a:solidFill>
                  <a:srgbClr val="2B5F9F"/>
                </a:solidFill>
              </a:rPr>
              <a:t>Roller-chop </a:t>
            </a:r>
          </a:p>
          <a:p>
            <a:pPr algn="l"/>
            <a:r>
              <a:rPr lang="en-US" sz="6000" b="1" dirty="0">
                <a:solidFill>
                  <a:srgbClr val="2B5F9F"/>
                </a:solidFill>
              </a:rPr>
              <a:t>with Rx Fire</a:t>
            </a:r>
          </a:p>
        </p:txBody>
      </p:sp>
      <p:pic>
        <p:nvPicPr>
          <p:cNvPr id="8" name="Picture 7" descr="Z1 chopper.jpg"/>
          <p:cNvPicPr>
            <a:picLocks noChangeAspect="1"/>
          </p:cNvPicPr>
          <p:nvPr/>
        </p:nvPicPr>
        <p:blipFill>
          <a:blip r:embed="rId2"/>
          <a:stretch>
            <a:fillRect/>
          </a:stretch>
        </p:blipFill>
        <p:spPr>
          <a:xfrm>
            <a:off x="5816600" y="1219200"/>
            <a:ext cx="6814700" cy="4614922"/>
          </a:xfrm>
          <a:prstGeom prst="rect">
            <a:avLst/>
          </a:prstGeom>
        </p:spPr>
      </p:pic>
      <p:sp>
        <p:nvSpPr>
          <p:cNvPr id="9" name="TextBox 8"/>
          <p:cNvSpPr txBox="1"/>
          <p:nvPr/>
        </p:nvSpPr>
        <p:spPr>
          <a:xfrm>
            <a:off x="4292600" y="6553200"/>
            <a:ext cx="3810000" cy="2308324"/>
          </a:xfrm>
          <a:prstGeom prst="rect">
            <a:avLst/>
          </a:prstGeom>
          <a:noFill/>
        </p:spPr>
        <p:txBody>
          <a:bodyPr wrap="square" rtlCol="0">
            <a:spAutoFit/>
          </a:bodyPr>
          <a:lstStyle/>
          <a:p>
            <a:pPr algn="l"/>
            <a:r>
              <a:rPr lang="en-US" dirty="0"/>
              <a:t>Paula </a:t>
            </a:r>
            <a:r>
              <a:rPr lang="en-US" dirty="0" err="1"/>
              <a:t>Benshoff</a:t>
            </a:r>
            <a:endParaRPr lang="en-US" dirty="0"/>
          </a:p>
          <a:p>
            <a:pPr algn="l"/>
            <a:r>
              <a:rPr lang="en-US" dirty="0"/>
              <a:t>Robert Dye</a:t>
            </a:r>
          </a:p>
          <a:p>
            <a:pPr algn="l"/>
            <a:r>
              <a:rPr lang="en-US" dirty="0"/>
              <a:t> Jean Huffman</a:t>
            </a:r>
          </a:p>
          <a:p>
            <a:pPr algn="l"/>
            <a:endParaRPr lang="en-US" dirty="0"/>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zone13rough.jpg"/>
          <p:cNvPicPr>
            <a:picLocks noChangeAspect="1"/>
          </p:cNvPicPr>
          <p:nvPr/>
        </p:nvPicPr>
        <p:blipFill>
          <a:blip r:embed="rId3"/>
          <a:stretch>
            <a:fillRect/>
          </a:stretch>
        </p:blipFill>
        <p:spPr>
          <a:xfrm>
            <a:off x="821070" y="914400"/>
            <a:ext cx="11167730" cy="8003540"/>
          </a:xfrm>
          <a:prstGeom prst="rect">
            <a:avLst/>
          </a:prstGeom>
        </p:spPr>
      </p:pic>
      <p:sp>
        <p:nvSpPr>
          <p:cNvPr id="14" name="Rectangle 13"/>
          <p:cNvSpPr/>
          <p:nvPr/>
        </p:nvSpPr>
        <p:spPr>
          <a:xfrm>
            <a:off x="0" y="0"/>
            <a:ext cx="13004800" cy="914400"/>
          </a:xfrm>
          <a:prstGeom prst="rect">
            <a:avLst/>
          </a:prstGeom>
          <a:solidFill>
            <a:schemeClr val="accent1">
              <a:satOff val="12166"/>
              <a:lumOff val="-13042"/>
            </a:schemeClr>
          </a:solidFill>
          <a:ln w="12700" cap="flat">
            <a:solidFill>
              <a:srgbClr val="3366FF"/>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FFFFFF"/>
              </a:solidFill>
              <a:effectLst/>
              <a:uFillTx/>
              <a:latin typeface="+mn-lt"/>
              <a:ea typeface="+mn-ea"/>
              <a:cs typeface="+mn-cs"/>
              <a:sym typeface="Helvetica Neue Light"/>
            </a:endParaRPr>
          </a:p>
        </p:txBody>
      </p:sp>
      <p:sp>
        <p:nvSpPr>
          <p:cNvPr id="15" name="Rectangle 14"/>
          <p:cNvSpPr/>
          <p:nvPr/>
        </p:nvSpPr>
        <p:spPr>
          <a:xfrm>
            <a:off x="0" y="8839200"/>
            <a:ext cx="13004800" cy="914400"/>
          </a:xfrm>
          <a:prstGeom prst="rect">
            <a:avLst/>
          </a:prstGeom>
          <a:solidFill>
            <a:schemeClr val="accent1">
              <a:satOff val="12166"/>
              <a:lumOff val="-13042"/>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FFFFFF"/>
              </a:solidFill>
              <a:effectLst/>
              <a:uFillTx/>
              <a:latin typeface="+mn-lt"/>
              <a:ea typeface="+mn-ea"/>
              <a:cs typeface="+mn-cs"/>
              <a:sym typeface="Helvetica Neue Light"/>
            </a:endParaRP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CCC prairie.jpg"/>
          <p:cNvPicPr>
            <a:picLocks noChangeAspect="1"/>
          </p:cNvPicPr>
          <p:nvPr/>
        </p:nvPicPr>
        <p:blipFill>
          <a:blip r:embed="rId3"/>
          <a:stretch>
            <a:fillRect/>
          </a:stretch>
        </p:blipFill>
        <p:spPr>
          <a:xfrm>
            <a:off x="1092200" y="838200"/>
            <a:ext cx="11142998" cy="8077200"/>
          </a:xfrm>
          <a:prstGeom prst="rect">
            <a:avLst/>
          </a:prstGeom>
        </p:spPr>
      </p:pic>
      <p:sp>
        <p:nvSpPr>
          <p:cNvPr id="8" name="Rectangle 7"/>
          <p:cNvSpPr/>
          <p:nvPr/>
        </p:nvSpPr>
        <p:spPr>
          <a:xfrm>
            <a:off x="0" y="0"/>
            <a:ext cx="13004800" cy="914400"/>
          </a:xfrm>
          <a:prstGeom prst="rect">
            <a:avLst/>
          </a:prstGeom>
          <a:solidFill>
            <a:schemeClr val="accent1">
              <a:satOff val="12166"/>
              <a:lumOff val="-13042"/>
            </a:schemeClr>
          </a:solidFill>
          <a:ln w="12700" cap="flat">
            <a:solidFill>
              <a:srgbClr val="3366FF"/>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FFFFFF"/>
              </a:solidFill>
              <a:effectLst/>
              <a:uFillTx/>
              <a:latin typeface="+mn-lt"/>
              <a:ea typeface="+mn-ea"/>
              <a:cs typeface="+mn-cs"/>
              <a:sym typeface="Helvetica Neue Light"/>
            </a:endParaRPr>
          </a:p>
        </p:txBody>
      </p:sp>
      <p:sp>
        <p:nvSpPr>
          <p:cNvPr id="9" name="Rectangle 8"/>
          <p:cNvSpPr/>
          <p:nvPr/>
        </p:nvSpPr>
        <p:spPr>
          <a:xfrm>
            <a:off x="0" y="8839200"/>
            <a:ext cx="13004800" cy="914400"/>
          </a:xfrm>
          <a:prstGeom prst="rect">
            <a:avLst/>
          </a:prstGeom>
          <a:solidFill>
            <a:schemeClr val="accent1">
              <a:satOff val="12166"/>
              <a:lumOff val="-13042"/>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FFFFFF"/>
              </a:solidFill>
              <a:effectLst/>
              <a:uFillTx/>
              <a:latin typeface="+mn-lt"/>
              <a:ea typeface="+mn-ea"/>
              <a:cs typeface="+mn-cs"/>
              <a:sym typeface="Helvetica Neue Light"/>
            </a:endParaRP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0"/>
            <a:ext cx="13004800" cy="914400"/>
          </a:xfrm>
          <a:prstGeom prst="rect">
            <a:avLst/>
          </a:prstGeom>
          <a:solidFill>
            <a:schemeClr val="accent1">
              <a:satOff val="12166"/>
              <a:lumOff val="-13042"/>
            </a:schemeClr>
          </a:solidFill>
          <a:ln w="12700" cap="flat">
            <a:solidFill>
              <a:srgbClr val="3366FF"/>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FFFFFF"/>
              </a:solidFill>
              <a:effectLst/>
              <a:uFillTx/>
              <a:latin typeface="+mn-lt"/>
              <a:ea typeface="+mn-ea"/>
              <a:cs typeface="+mn-cs"/>
              <a:sym typeface="Helvetica Neue Light"/>
            </a:endParaRPr>
          </a:p>
        </p:txBody>
      </p:sp>
      <p:sp>
        <p:nvSpPr>
          <p:cNvPr id="8" name="Rectangle 7"/>
          <p:cNvSpPr/>
          <p:nvPr/>
        </p:nvSpPr>
        <p:spPr>
          <a:xfrm>
            <a:off x="0" y="8839200"/>
            <a:ext cx="13004800" cy="914400"/>
          </a:xfrm>
          <a:prstGeom prst="rect">
            <a:avLst/>
          </a:prstGeom>
          <a:solidFill>
            <a:schemeClr val="accent1">
              <a:satOff val="12166"/>
              <a:lumOff val="-13042"/>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FFFFFF"/>
              </a:solidFill>
              <a:effectLst/>
              <a:uFillTx/>
              <a:latin typeface="+mn-lt"/>
              <a:ea typeface="+mn-ea"/>
              <a:cs typeface="+mn-cs"/>
              <a:sym typeface="Helvetica Neue Light"/>
            </a:endParaRPr>
          </a:p>
        </p:txBody>
      </p:sp>
      <p:pic>
        <p:nvPicPr>
          <p:cNvPr id="6" name="Picture 5" descr="Jean &amp; Judy 5-19-1983.jpg"/>
          <p:cNvPicPr>
            <a:picLocks noChangeAspect="1"/>
          </p:cNvPicPr>
          <p:nvPr/>
        </p:nvPicPr>
        <p:blipFill>
          <a:blip r:embed="rId3"/>
          <a:stretch>
            <a:fillRect/>
          </a:stretch>
        </p:blipFill>
        <p:spPr>
          <a:xfrm>
            <a:off x="1701800" y="914400"/>
            <a:ext cx="7162800" cy="7950708"/>
          </a:xfrm>
          <a:prstGeom prst="rect">
            <a:avLst/>
          </a:prstGeom>
        </p:spPr>
      </p:pic>
      <p:sp>
        <p:nvSpPr>
          <p:cNvPr id="9" name="TextBox 8"/>
          <p:cNvSpPr txBox="1"/>
          <p:nvPr/>
        </p:nvSpPr>
        <p:spPr>
          <a:xfrm>
            <a:off x="9169400" y="2286000"/>
            <a:ext cx="3352800" cy="1754327"/>
          </a:xfrm>
          <a:prstGeom prst="rect">
            <a:avLst/>
          </a:prstGeom>
          <a:noFill/>
        </p:spPr>
        <p:txBody>
          <a:bodyPr wrap="square" rtlCol="0">
            <a:spAutoFit/>
          </a:bodyPr>
          <a:lstStyle/>
          <a:p>
            <a:r>
              <a:rPr lang="en-US" dirty="0"/>
              <a:t>(Yes, this was ALL our PPE in 1981.)</a:t>
            </a: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13004800" cy="914400"/>
          </a:xfrm>
          <a:prstGeom prst="rect">
            <a:avLst/>
          </a:prstGeom>
          <a:solidFill>
            <a:schemeClr val="accent1">
              <a:satOff val="12166"/>
              <a:lumOff val="-13042"/>
            </a:schemeClr>
          </a:solidFill>
          <a:ln w="12700" cap="flat">
            <a:solidFill>
              <a:srgbClr val="3366FF"/>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FFFFFF"/>
              </a:solidFill>
              <a:effectLst/>
              <a:uFillTx/>
              <a:latin typeface="+mn-lt"/>
              <a:ea typeface="+mn-ea"/>
              <a:cs typeface="+mn-cs"/>
              <a:sym typeface="Helvetica Neue Light"/>
            </a:endParaRPr>
          </a:p>
        </p:txBody>
      </p:sp>
      <p:sp>
        <p:nvSpPr>
          <p:cNvPr id="6" name="Rectangle 5"/>
          <p:cNvSpPr/>
          <p:nvPr/>
        </p:nvSpPr>
        <p:spPr>
          <a:xfrm>
            <a:off x="0" y="8839200"/>
            <a:ext cx="13004800" cy="914400"/>
          </a:xfrm>
          <a:prstGeom prst="rect">
            <a:avLst/>
          </a:prstGeom>
          <a:solidFill>
            <a:schemeClr val="accent1">
              <a:satOff val="12166"/>
              <a:lumOff val="-13042"/>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FFFFFF"/>
              </a:solidFill>
              <a:effectLst/>
              <a:uFillTx/>
              <a:latin typeface="+mn-lt"/>
              <a:ea typeface="+mn-ea"/>
              <a:cs typeface="+mn-cs"/>
              <a:sym typeface="Helvetica Neue Light"/>
            </a:endParaRPr>
          </a:p>
        </p:txBody>
      </p:sp>
      <p:pic>
        <p:nvPicPr>
          <p:cNvPr id="4" name="Picture 3" descr="Simple recipe.jpg"/>
          <p:cNvPicPr>
            <a:picLocks noChangeAspect="1"/>
          </p:cNvPicPr>
          <p:nvPr/>
        </p:nvPicPr>
        <p:blipFill>
          <a:blip r:embed="rId3"/>
          <a:stretch>
            <a:fillRect/>
          </a:stretch>
        </p:blipFill>
        <p:spPr>
          <a:xfrm>
            <a:off x="1701800" y="1219201"/>
            <a:ext cx="5416635" cy="6705600"/>
          </a:xfrm>
          <a:prstGeom prst="rect">
            <a:avLst/>
          </a:prstGeom>
        </p:spPr>
      </p:pic>
      <p:sp>
        <p:nvSpPr>
          <p:cNvPr id="7" name="TextBox 6"/>
          <p:cNvSpPr txBox="1"/>
          <p:nvPr/>
        </p:nvSpPr>
        <p:spPr>
          <a:xfrm>
            <a:off x="7264400" y="4267200"/>
            <a:ext cx="5410200" cy="2862322"/>
          </a:xfrm>
          <a:prstGeom prst="rect">
            <a:avLst/>
          </a:prstGeom>
          <a:noFill/>
        </p:spPr>
        <p:txBody>
          <a:bodyPr wrap="square" rtlCol="0">
            <a:spAutoFit/>
          </a:bodyPr>
          <a:lstStyle/>
          <a:p>
            <a:pPr algn="l">
              <a:buFont typeface="Arial"/>
              <a:buChar char="•"/>
            </a:pPr>
            <a:r>
              <a:rPr lang="en-US" dirty="0"/>
              <a:t>Weather</a:t>
            </a:r>
          </a:p>
          <a:p>
            <a:pPr algn="l">
              <a:buFont typeface="Arial"/>
              <a:buChar char="•"/>
            </a:pPr>
            <a:r>
              <a:rPr lang="en-US" dirty="0"/>
              <a:t>Site History</a:t>
            </a:r>
          </a:p>
          <a:p>
            <a:pPr algn="l">
              <a:buFont typeface="Arial"/>
              <a:buChar char="•"/>
            </a:pPr>
            <a:r>
              <a:rPr lang="en-US" dirty="0"/>
              <a:t>Equipment Operators</a:t>
            </a:r>
          </a:p>
          <a:p>
            <a:pPr algn="l">
              <a:buFont typeface="Arial"/>
              <a:buChar char="•"/>
            </a:pPr>
            <a:r>
              <a:rPr lang="en-US" dirty="0"/>
              <a:t>Micro elevation variation</a:t>
            </a:r>
          </a:p>
          <a:p>
            <a:pPr algn="l">
              <a:buFont typeface="Arial"/>
              <a:buChar char="•"/>
            </a:pPr>
            <a:r>
              <a:rPr lang="en-US" dirty="0"/>
              <a:t>Species Composition</a:t>
            </a: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13004800" cy="914400"/>
          </a:xfrm>
          <a:prstGeom prst="rect">
            <a:avLst/>
          </a:prstGeom>
          <a:solidFill>
            <a:schemeClr val="accent1">
              <a:satOff val="12166"/>
              <a:lumOff val="-13042"/>
            </a:schemeClr>
          </a:solidFill>
          <a:ln w="12700" cap="flat">
            <a:solidFill>
              <a:srgbClr val="3366FF"/>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FFFFFF"/>
              </a:solidFill>
              <a:effectLst/>
              <a:uFillTx/>
              <a:latin typeface="+mn-lt"/>
              <a:ea typeface="+mn-ea"/>
              <a:cs typeface="+mn-cs"/>
              <a:sym typeface="Helvetica Neue Light"/>
            </a:endParaRPr>
          </a:p>
        </p:txBody>
      </p:sp>
      <p:sp>
        <p:nvSpPr>
          <p:cNvPr id="6" name="Rectangle 5"/>
          <p:cNvSpPr/>
          <p:nvPr/>
        </p:nvSpPr>
        <p:spPr>
          <a:xfrm>
            <a:off x="0" y="8839200"/>
            <a:ext cx="13004800" cy="914400"/>
          </a:xfrm>
          <a:prstGeom prst="rect">
            <a:avLst/>
          </a:prstGeom>
          <a:solidFill>
            <a:schemeClr val="accent1">
              <a:satOff val="12166"/>
              <a:lumOff val="-13042"/>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FFFFFF"/>
              </a:solidFill>
              <a:effectLst/>
              <a:uFillTx/>
              <a:latin typeface="+mn-lt"/>
              <a:ea typeface="+mn-ea"/>
              <a:cs typeface="+mn-cs"/>
              <a:sym typeface="Helvetica Neue Light"/>
            </a:endParaRPr>
          </a:p>
        </p:txBody>
      </p:sp>
      <p:pic>
        <p:nvPicPr>
          <p:cNvPr id="9" name="Picture 8" descr="Blazer on DP Lane.jpg"/>
          <p:cNvPicPr>
            <a:picLocks noChangeAspect="1"/>
          </p:cNvPicPr>
          <p:nvPr/>
        </p:nvPicPr>
        <p:blipFill>
          <a:blip r:embed="rId3"/>
          <a:stretch>
            <a:fillRect/>
          </a:stretch>
        </p:blipFill>
        <p:spPr>
          <a:xfrm>
            <a:off x="0" y="914400"/>
            <a:ext cx="6275832" cy="5270480"/>
          </a:xfrm>
          <a:prstGeom prst="rect">
            <a:avLst/>
          </a:prstGeom>
        </p:spPr>
      </p:pic>
      <p:pic>
        <p:nvPicPr>
          <p:cNvPr id="11" name="Picture 10" descr="Prairie 6.jpg"/>
          <p:cNvPicPr>
            <a:picLocks noChangeAspect="1"/>
          </p:cNvPicPr>
          <p:nvPr/>
        </p:nvPicPr>
        <p:blipFill>
          <a:blip r:embed="rId4"/>
          <a:stretch>
            <a:fillRect/>
          </a:stretch>
        </p:blipFill>
        <p:spPr>
          <a:xfrm>
            <a:off x="6529832" y="2222480"/>
            <a:ext cx="6413957" cy="3962400"/>
          </a:xfrm>
          <a:prstGeom prst="rect">
            <a:avLst/>
          </a:prstGeom>
        </p:spPr>
      </p:pic>
      <p:sp>
        <p:nvSpPr>
          <p:cNvPr id="12" name="Rectangle 11"/>
          <p:cNvSpPr/>
          <p:nvPr/>
        </p:nvSpPr>
        <p:spPr>
          <a:xfrm>
            <a:off x="0" y="2222480"/>
            <a:ext cx="6286957" cy="3962400"/>
          </a:xfrm>
          <a:prstGeom prst="rect">
            <a:avLst/>
          </a:prstGeom>
          <a:gradFill flip="none" rotWithShape="1">
            <a:gsLst>
              <a:gs pos="0">
                <a:schemeClr val="accent1">
                  <a:tint val="100000"/>
                  <a:shade val="100000"/>
                  <a:satMod val="130000"/>
                  <a:alpha val="0"/>
                </a:schemeClr>
              </a:gs>
              <a:gs pos="100000">
                <a:schemeClr val="accent1">
                  <a:tint val="50000"/>
                  <a:shade val="100000"/>
                  <a:satMod val="350000"/>
                  <a:alpha val="0"/>
                </a:schemeClr>
              </a:gs>
            </a:gsLst>
            <a:lin ang="16200000" scaled="0"/>
            <a:tileRect/>
          </a:gradFill>
          <a:ln w="12700" cap="flat" cmpd="sng" algn="ctr">
            <a:solidFill>
              <a:schemeClr val="accent1"/>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6529831" y="2222480"/>
            <a:ext cx="6386525" cy="3962400"/>
          </a:xfrm>
          <a:prstGeom prst="rect">
            <a:avLst/>
          </a:prstGeom>
          <a:gradFill flip="none" rotWithShape="1">
            <a:gsLst>
              <a:gs pos="0">
                <a:schemeClr val="accent1">
                  <a:tint val="100000"/>
                  <a:shade val="100000"/>
                  <a:satMod val="130000"/>
                  <a:alpha val="0"/>
                </a:schemeClr>
              </a:gs>
              <a:gs pos="100000">
                <a:schemeClr val="accent1">
                  <a:tint val="50000"/>
                  <a:shade val="100000"/>
                  <a:satMod val="350000"/>
                  <a:alpha val="0"/>
                </a:schemeClr>
              </a:gs>
            </a:gsLst>
            <a:lin ang="16200000" scaled="0"/>
            <a:tileRect/>
          </a:gradFill>
          <a:ln w="12700" cap="flat" cmpd="sng" algn="ctr">
            <a:solidFill>
              <a:schemeClr val="accent1"/>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TextBox 13"/>
          <p:cNvSpPr txBox="1"/>
          <p:nvPr/>
        </p:nvSpPr>
        <p:spPr>
          <a:xfrm>
            <a:off x="939800" y="6858000"/>
            <a:ext cx="4191000" cy="1200329"/>
          </a:xfrm>
          <a:prstGeom prst="rect">
            <a:avLst/>
          </a:prstGeom>
          <a:noFill/>
        </p:spPr>
        <p:txBody>
          <a:bodyPr wrap="square" rtlCol="0">
            <a:spAutoFit/>
          </a:bodyPr>
          <a:lstStyle/>
          <a:p>
            <a:r>
              <a:rPr lang="en-US" dirty="0"/>
              <a:t>Deer Prairie Lane 1984</a:t>
            </a:r>
          </a:p>
        </p:txBody>
      </p:sp>
      <p:sp>
        <p:nvSpPr>
          <p:cNvPr id="15" name="TextBox 14"/>
          <p:cNvSpPr txBox="1"/>
          <p:nvPr/>
        </p:nvSpPr>
        <p:spPr>
          <a:xfrm>
            <a:off x="7569200" y="7010400"/>
            <a:ext cx="4648200" cy="1200329"/>
          </a:xfrm>
          <a:prstGeom prst="rect">
            <a:avLst/>
          </a:prstGeom>
          <a:noFill/>
        </p:spPr>
        <p:txBody>
          <a:bodyPr wrap="square" rtlCol="0">
            <a:spAutoFit/>
          </a:bodyPr>
          <a:lstStyle/>
          <a:p>
            <a:r>
              <a:rPr lang="en-US" dirty="0"/>
              <a:t>Deer Prairie Lane</a:t>
            </a:r>
          </a:p>
          <a:p>
            <a:r>
              <a:rPr lang="en-US" dirty="0"/>
              <a:t>2003</a:t>
            </a: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SWFMD roller chopping.jpg"/>
          <p:cNvPicPr>
            <a:picLocks noGrp="1" noChangeAspect="1"/>
          </p:cNvPicPr>
          <p:nvPr>
            <p:ph type="pic" idx="13"/>
          </p:nvPr>
        </p:nvPicPr>
        <p:blipFill>
          <a:blip r:embed="rId3"/>
          <a:srcRect t="4527" b="4527"/>
          <a:stretch>
            <a:fillRect/>
          </a:stretch>
        </p:blipFill>
        <p:spPr>
          <a:xfrm>
            <a:off x="-50800" y="1214933"/>
            <a:ext cx="13055600" cy="7624267"/>
          </a:xfrm>
        </p:spPr>
      </p:pic>
      <p:sp>
        <p:nvSpPr>
          <p:cNvPr id="4" name="Rectangle 3"/>
          <p:cNvSpPr/>
          <p:nvPr/>
        </p:nvSpPr>
        <p:spPr>
          <a:xfrm>
            <a:off x="0" y="0"/>
            <a:ext cx="13004800" cy="914400"/>
          </a:xfrm>
          <a:prstGeom prst="rect">
            <a:avLst/>
          </a:prstGeom>
          <a:solidFill>
            <a:schemeClr val="accent1">
              <a:satOff val="12166"/>
              <a:lumOff val="-13042"/>
            </a:schemeClr>
          </a:solidFill>
          <a:ln w="12700" cap="flat">
            <a:solidFill>
              <a:srgbClr val="3366FF"/>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FFFFFF"/>
              </a:solidFill>
              <a:effectLst/>
              <a:uFillTx/>
              <a:latin typeface="+mn-lt"/>
              <a:ea typeface="+mn-ea"/>
              <a:cs typeface="+mn-cs"/>
              <a:sym typeface="Helvetica Neue Light"/>
            </a:endParaRPr>
          </a:p>
        </p:txBody>
      </p:sp>
      <p:sp>
        <p:nvSpPr>
          <p:cNvPr id="5" name="Rectangle 4"/>
          <p:cNvSpPr/>
          <p:nvPr/>
        </p:nvSpPr>
        <p:spPr>
          <a:xfrm>
            <a:off x="0" y="8839200"/>
            <a:ext cx="13004800" cy="914400"/>
          </a:xfrm>
          <a:prstGeom prst="rect">
            <a:avLst/>
          </a:prstGeom>
          <a:solidFill>
            <a:schemeClr val="accent1">
              <a:satOff val="12166"/>
              <a:lumOff val="-13042"/>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FFFFFF"/>
              </a:solidFill>
              <a:effectLst/>
              <a:uFillTx/>
              <a:latin typeface="+mn-lt"/>
              <a:ea typeface="+mn-ea"/>
              <a:cs typeface="+mn-cs"/>
              <a:sym typeface="Helvetica Neue Light"/>
            </a:endParaRPr>
          </a:p>
        </p:txBody>
      </p:sp>
      <p:sp>
        <p:nvSpPr>
          <p:cNvPr id="6" name="TextBox 5"/>
          <p:cNvSpPr txBox="1"/>
          <p:nvPr/>
        </p:nvSpPr>
        <p:spPr>
          <a:xfrm>
            <a:off x="711200" y="103257"/>
            <a:ext cx="8610600" cy="707886"/>
          </a:xfrm>
          <a:prstGeom prst="rect">
            <a:avLst/>
          </a:prstGeom>
          <a:noFill/>
        </p:spPr>
        <p:txBody>
          <a:bodyPr wrap="square" rtlCol="0">
            <a:spAutoFit/>
          </a:bodyPr>
          <a:lstStyle/>
          <a:p>
            <a:pPr algn="l"/>
            <a:r>
              <a:rPr lang="en-US" sz="4000" b="1" dirty="0">
                <a:solidFill>
                  <a:schemeClr val="bg1"/>
                </a:solidFill>
              </a:rPr>
              <a:t>In the beginning…</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blk trunks pp.jpg"/>
          <p:cNvPicPr>
            <a:picLocks noChangeAspect="1"/>
          </p:cNvPicPr>
          <p:nvPr/>
        </p:nvPicPr>
        <p:blipFill>
          <a:blip r:embed="rId3"/>
          <a:stretch>
            <a:fillRect/>
          </a:stretch>
        </p:blipFill>
        <p:spPr>
          <a:xfrm>
            <a:off x="1092200" y="876300"/>
            <a:ext cx="10744200" cy="8058150"/>
          </a:xfrm>
          <a:prstGeom prst="rect">
            <a:avLst/>
          </a:prstGeom>
        </p:spPr>
      </p:pic>
      <p:sp>
        <p:nvSpPr>
          <p:cNvPr id="11" name="Rectangle 10"/>
          <p:cNvSpPr/>
          <p:nvPr/>
        </p:nvSpPr>
        <p:spPr>
          <a:xfrm>
            <a:off x="0" y="0"/>
            <a:ext cx="13004800" cy="914400"/>
          </a:xfrm>
          <a:prstGeom prst="rect">
            <a:avLst/>
          </a:prstGeom>
          <a:solidFill>
            <a:schemeClr val="accent1">
              <a:satOff val="12166"/>
              <a:lumOff val="-13042"/>
            </a:schemeClr>
          </a:solidFill>
          <a:ln w="12700" cap="flat">
            <a:solidFill>
              <a:srgbClr val="3366FF"/>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FFFFFF"/>
              </a:solidFill>
              <a:effectLst/>
              <a:uFillTx/>
              <a:latin typeface="+mn-lt"/>
              <a:ea typeface="+mn-ea"/>
              <a:cs typeface="+mn-cs"/>
              <a:sym typeface="Helvetica Neue Light"/>
            </a:endParaRPr>
          </a:p>
        </p:txBody>
      </p:sp>
      <p:sp>
        <p:nvSpPr>
          <p:cNvPr id="12" name="Rectangle 11"/>
          <p:cNvSpPr/>
          <p:nvPr/>
        </p:nvSpPr>
        <p:spPr>
          <a:xfrm>
            <a:off x="0" y="8839200"/>
            <a:ext cx="13004800" cy="914400"/>
          </a:xfrm>
          <a:prstGeom prst="rect">
            <a:avLst/>
          </a:prstGeom>
          <a:solidFill>
            <a:schemeClr val="accent1">
              <a:satOff val="12166"/>
              <a:lumOff val="-13042"/>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FFFFFF"/>
              </a:solidFill>
              <a:effectLst/>
              <a:uFillTx/>
              <a:latin typeface="+mn-lt"/>
              <a:ea typeface="+mn-ea"/>
              <a:cs typeface="+mn-cs"/>
              <a:sym typeface="Helvetica Neue Light"/>
            </a:endParaRP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7B041D0-4DBA-2645-A87F-0F3DFCA02A8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4200" y="228600"/>
            <a:ext cx="11836400" cy="8877300"/>
          </a:xfrm>
          <a:prstGeom prst="rect">
            <a:avLst/>
          </a:prstGeom>
        </p:spPr>
      </p:pic>
      <p:sp>
        <p:nvSpPr>
          <p:cNvPr id="8" name="Rectangle 7">
            <a:extLst>
              <a:ext uri="{FF2B5EF4-FFF2-40B4-BE49-F238E27FC236}">
                <a16:creationId xmlns:a16="http://schemas.microsoft.com/office/drawing/2014/main" id="{6FC43FC6-783F-2A48-9ABE-355C598DA166}"/>
              </a:ext>
            </a:extLst>
          </p:cNvPr>
          <p:cNvSpPr/>
          <p:nvPr/>
        </p:nvSpPr>
        <p:spPr>
          <a:xfrm>
            <a:off x="0" y="0"/>
            <a:ext cx="13004800" cy="914400"/>
          </a:xfrm>
          <a:prstGeom prst="rect">
            <a:avLst/>
          </a:prstGeom>
          <a:solidFill>
            <a:schemeClr val="accent1">
              <a:satOff val="12166"/>
              <a:lumOff val="-13042"/>
            </a:schemeClr>
          </a:solidFill>
          <a:ln w="12700" cap="flat">
            <a:solidFill>
              <a:srgbClr val="3366FF"/>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FFFFFF"/>
              </a:solidFill>
              <a:effectLst/>
              <a:uFillTx/>
              <a:latin typeface="+mn-lt"/>
              <a:ea typeface="+mn-ea"/>
              <a:cs typeface="+mn-cs"/>
              <a:sym typeface="Helvetica Neue Light"/>
            </a:endParaRPr>
          </a:p>
        </p:txBody>
      </p:sp>
      <p:sp>
        <p:nvSpPr>
          <p:cNvPr id="9" name="Rectangle 8">
            <a:extLst>
              <a:ext uri="{FF2B5EF4-FFF2-40B4-BE49-F238E27FC236}">
                <a16:creationId xmlns:a16="http://schemas.microsoft.com/office/drawing/2014/main" id="{EEE3AE5B-370E-7B4F-BA4A-BD2E5929905A}"/>
              </a:ext>
            </a:extLst>
          </p:cNvPr>
          <p:cNvSpPr/>
          <p:nvPr/>
        </p:nvSpPr>
        <p:spPr>
          <a:xfrm>
            <a:off x="0" y="8839200"/>
            <a:ext cx="13004800" cy="914400"/>
          </a:xfrm>
          <a:prstGeom prst="rect">
            <a:avLst/>
          </a:prstGeom>
          <a:solidFill>
            <a:schemeClr val="accent1">
              <a:satOff val="12166"/>
              <a:lumOff val="-13042"/>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FFFFFF"/>
              </a:solidFill>
              <a:effectLst/>
              <a:uFillTx/>
              <a:latin typeface="+mn-lt"/>
              <a:ea typeface="+mn-ea"/>
              <a:cs typeface="+mn-cs"/>
              <a:sym typeface="Helvetica Neue Light"/>
            </a:endParaRP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84200" y="7511693"/>
            <a:ext cx="8382000" cy="176458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en-US" sz="3600" b="0" i="0" u="none" strike="noStrike" cap="none" spc="0" normalizeH="0" baseline="0" dirty="0">
                <a:ln>
                  <a:noFill/>
                </a:ln>
                <a:solidFill>
                  <a:schemeClr val="bg1"/>
                </a:solidFill>
                <a:effectLst/>
                <a:uFillTx/>
                <a:latin typeface="Arial Black"/>
                <a:ea typeface="+mn-ea"/>
                <a:cs typeface="Arial Black"/>
                <a:sym typeface="Helvetica Neue Light"/>
              </a:rPr>
              <a:t>Roller Chopped Flatwoods</a:t>
            </a:r>
          </a:p>
          <a:p>
            <a:r>
              <a:rPr dirty="0">
                <a:solidFill>
                  <a:schemeClr val="bg1"/>
                </a:solidFill>
                <a:latin typeface="Arial Black"/>
                <a:cs typeface="Arial Black"/>
              </a:rPr>
              <a:t>Cecil M. Webb Wildlife Management Area</a:t>
            </a:r>
            <a:endParaRPr kumimoji="0" lang="en-US" sz="3600" b="0" i="0" u="none" strike="noStrike" cap="none" spc="0" normalizeH="0" baseline="0" dirty="0">
              <a:ln>
                <a:noFill/>
              </a:ln>
              <a:solidFill>
                <a:schemeClr val="bg1"/>
              </a:solidFill>
              <a:effectLst/>
              <a:uFillTx/>
              <a:latin typeface="Arial Black"/>
              <a:ea typeface="+mn-ea"/>
              <a:cs typeface="Arial Black"/>
              <a:sym typeface="Helvetica Neue Light"/>
            </a:endParaRPr>
          </a:p>
        </p:txBody>
      </p:sp>
      <p:sp>
        <p:nvSpPr>
          <p:cNvPr id="6" name="Rectangle 5"/>
          <p:cNvSpPr/>
          <p:nvPr/>
        </p:nvSpPr>
        <p:spPr>
          <a:xfrm>
            <a:off x="0" y="0"/>
            <a:ext cx="13004800" cy="914400"/>
          </a:xfrm>
          <a:prstGeom prst="rect">
            <a:avLst/>
          </a:prstGeom>
          <a:solidFill>
            <a:schemeClr val="accent1">
              <a:satOff val="12166"/>
              <a:lumOff val="-13042"/>
            </a:schemeClr>
          </a:solidFill>
          <a:ln w="12700" cap="flat">
            <a:solidFill>
              <a:srgbClr val="3366FF"/>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FFFFFF"/>
              </a:solidFill>
              <a:effectLst/>
              <a:uFillTx/>
              <a:latin typeface="+mn-lt"/>
              <a:ea typeface="+mn-ea"/>
              <a:cs typeface="+mn-cs"/>
              <a:sym typeface="Helvetica Neue Light"/>
            </a:endParaRPr>
          </a:p>
        </p:txBody>
      </p:sp>
      <p:sp>
        <p:nvSpPr>
          <p:cNvPr id="9" name="Rectangle 8"/>
          <p:cNvSpPr/>
          <p:nvPr/>
        </p:nvSpPr>
        <p:spPr>
          <a:xfrm>
            <a:off x="0" y="8839200"/>
            <a:ext cx="13004800" cy="914400"/>
          </a:xfrm>
          <a:prstGeom prst="rect">
            <a:avLst/>
          </a:prstGeom>
          <a:solidFill>
            <a:schemeClr val="accent1">
              <a:satOff val="12166"/>
              <a:lumOff val="-13042"/>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FFFFFF"/>
              </a:solidFill>
              <a:effectLst/>
              <a:uFillTx/>
              <a:latin typeface="+mn-lt"/>
              <a:ea typeface="+mn-ea"/>
              <a:cs typeface="+mn-cs"/>
              <a:sym typeface="Helvetica Neue Light"/>
            </a:endParaRPr>
          </a:p>
        </p:txBody>
      </p:sp>
      <p:sp>
        <p:nvSpPr>
          <p:cNvPr id="10" name="TextBox 9"/>
          <p:cNvSpPr txBox="1"/>
          <p:nvPr/>
        </p:nvSpPr>
        <p:spPr>
          <a:xfrm>
            <a:off x="2235200" y="7511693"/>
            <a:ext cx="4083044" cy="96436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en-US" sz="2800" b="1" i="0" u="none" strike="noStrike" cap="none" spc="0" normalizeH="0" baseline="0" dirty="0">
                <a:ln>
                  <a:noFill/>
                </a:ln>
                <a:solidFill>
                  <a:schemeClr val="tx1"/>
                </a:solidFill>
                <a:effectLst/>
                <a:uFillTx/>
                <a:latin typeface="Calibri (Body)"/>
                <a:ea typeface="+mn-ea"/>
                <a:cs typeface="Calibri (Body)"/>
                <a:sym typeface="Helvetica Neue Light"/>
              </a:rPr>
              <a:t>Rusty Pot Ranch</a:t>
            </a:r>
            <a:r>
              <a:rPr kumimoji="0" lang="en-US" sz="2800" b="1" i="0" u="none" strike="noStrike" cap="none" spc="0" normalizeH="0" dirty="0">
                <a:ln>
                  <a:noFill/>
                </a:ln>
                <a:solidFill>
                  <a:schemeClr val="tx1"/>
                </a:solidFill>
                <a:effectLst/>
                <a:uFillTx/>
                <a:latin typeface="Calibri (Body)"/>
                <a:ea typeface="+mn-ea"/>
                <a:cs typeface="Calibri (Body)"/>
                <a:sym typeface="Helvetica Neue Light"/>
              </a:rPr>
              <a:t> - </a:t>
            </a:r>
            <a:r>
              <a:rPr kumimoji="0" lang="en-US" sz="2800" b="1" i="0" u="none" strike="noStrike" cap="none" spc="0" normalizeH="0" baseline="0" dirty="0">
                <a:ln>
                  <a:noFill/>
                </a:ln>
                <a:solidFill>
                  <a:schemeClr val="tx1"/>
                </a:solidFill>
                <a:effectLst/>
                <a:uFillTx/>
                <a:latin typeface="Calibri (Body)"/>
                <a:ea typeface="+mn-ea"/>
                <a:cs typeface="Calibri (Body)"/>
                <a:sym typeface="Helvetica Neue Light"/>
              </a:rPr>
              <a:t>Manatee County</a:t>
            </a:r>
          </a:p>
        </p:txBody>
      </p:sp>
      <p:pic>
        <p:nvPicPr>
          <p:cNvPr id="12" name="Picture Placeholder 6" descr="Burn chop rusty pot pp.jpg"/>
          <p:cNvPicPr>
            <a:picLocks noChangeAspect="1"/>
          </p:cNvPicPr>
          <p:nvPr/>
        </p:nvPicPr>
        <p:blipFill>
          <a:blip r:embed="rId3"/>
          <a:srcRect l="5556" r="5556"/>
          <a:stretch>
            <a:fillRect/>
          </a:stretch>
        </p:blipFill>
        <p:spPr>
          <a:xfrm>
            <a:off x="6153156" y="3852868"/>
            <a:ext cx="6648443" cy="4986332"/>
          </a:xfrm>
          <a:prstGeom prst="rect">
            <a:avLst/>
          </a:prstGeom>
        </p:spPr>
      </p:pic>
      <p:pic>
        <p:nvPicPr>
          <p:cNvPr id="13" name="Picture 12" descr="CWebb chopped.jpg"/>
          <p:cNvPicPr>
            <a:picLocks noChangeAspect="1"/>
          </p:cNvPicPr>
          <p:nvPr/>
        </p:nvPicPr>
        <p:blipFill>
          <a:blip r:embed="rId4"/>
          <a:stretch>
            <a:fillRect/>
          </a:stretch>
        </p:blipFill>
        <p:spPr>
          <a:xfrm>
            <a:off x="-50800" y="914400"/>
            <a:ext cx="7162800" cy="4600564"/>
          </a:xfrm>
          <a:prstGeom prst="rect">
            <a:avLst/>
          </a:prstGeom>
        </p:spPr>
      </p:pic>
      <p:sp>
        <p:nvSpPr>
          <p:cNvPr id="14" name="TextBox 13"/>
          <p:cNvSpPr txBox="1"/>
          <p:nvPr/>
        </p:nvSpPr>
        <p:spPr>
          <a:xfrm>
            <a:off x="7264400" y="1524000"/>
            <a:ext cx="4083044" cy="96436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en-US" sz="2800" b="1" i="0" u="none" strike="noStrike" cap="none" spc="0" normalizeH="0" baseline="0" dirty="0">
                <a:ln>
                  <a:noFill/>
                </a:ln>
                <a:solidFill>
                  <a:schemeClr val="tx1"/>
                </a:solidFill>
                <a:effectLst/>
                <a:uFillTx/>
                <a:latin typeface="Calibri (Body)"/>
                <a:ea typeface="+mn-ea"/>
                <a:cs typeface="Calibri (Body)"/>
                <a:sym typeface="Helvetica Neue Light"/>
              </a:rPr>
              <a:t>Cecil Webb</a:t>
            </a:r>
            <a:r>
              <a:rPr kumimoji="0" lang="en-US" sz="2800" b="1" i="0" u="none" strike="noStrike" cap="none" spc="0" normalizeH="0" dirty="0">
                <a:ln>
                  <a:noFill/>
                </a:ln>
                <a:solidFill>
                  <a:schemeClr val="tx1"/>
                </a:solidFill>
                <a:effectLst/>
                <a:uFillTx/>
                <a:latin typeface="Calibri (Body)"/>
                <a:ea typeface="+mn-ea"/>
                <a:cs typeface="Calibri (Body)"/>
                <a:sym typeface="Helvetica Neue Light"/>
              </a:rPr>
              <a:t> Wildlife Management Area</a:t>
            </a:r>
            <a:endParaRPr kumimoji="0" lang="en-US" sz="2800" b="1" i="0" u="none" strike="noStrike" cap="none" spc="0" normalizeH="0" baseline="0" dirty="0">
              <a:ln>
                <a:noFill/>
              </a:ln>
              <a:solidFill>
                <a:schemeClr val="tx1"/>
              </a:solidFill>
              <a:effectLst/>
              <a:uFillTx/>
              <a:latin typeface="Calibri (Body)"/>
              <a:ea typeface="+mn-ea"/>
              <a:cs typeface="Calibri (Body)"/>
              <a:sym typeface="Helvetica Neue Light"/>
            </a:endParaRP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Roller Chopping1.jpg"/>
          <p:cNvPicPr>
            <a:picLocks noChangeAspect="1"/>
          </p:cNvPicPr>
          <p:nvPr/>
        </p:nvPicPr>
        <p:blipFill>
          <a:blip r:embed="rId3"/>
          <a:stretch>
            <a:fillRect/>
          </a:stretch>
        </p:blipFill>
        <p:spPr>
          <a:xfrm>
            <a:off x="50800" y="514350"/>
            <a:ext cx="12928600" cy="9467850"/>
          </a:xfrm>
          <a:prstGeom prst="rect">
            <a:avLst/>
          </a:prstGeom>
        </p:spPr>
      </p:pic>
      <p:pic>
        <p:nvPicPr>
          <p:cNvPr id="10" name="Picture 9" descr="Lily study.jpg"/>
          <p:cNvPicPr>
            <a:picLocks noChangeAspect="1"/>
          </p:cNvPicPr>
          <p:nvPr/>
        </p:nvPicPr>
        <p:blipFill>
          <a:blip r:embed="rId4"/>
          <a:stretch>
            <a:fillRect/>
          </a:stretch>
        </p:blipFill>
        <p:spPr>
          <a:xfrm>
            <a:off x="-107211" y="914400"/>
            <a:ext cx="3714011" cy="7086600"/>
          </a:xfrm>
          <a:prstGeom prst="rect">
            <a:avLst/>
          </a:prstGeom>
        </p:spPr>
      </p:pic>
      <p:sp>
        <p:nvSpPr>
          <p:cNvPr id="12" name="Rectangle 11"/>
          <p:cNvSpPr/>
          <p:nvPr/>
        </p:nvSpPr>
        <p:spPr>
          <a:xfrm>
            <a:off x="0" y="0"/>
            <a:ext cx="13004800" cy="914400"/>
          </a:xfrm>
          <a:prstGeom prst="rect">
            <a:avLst/>
          </a:prstGeom>
          <a:solidFill>
            <a:schemeClr val="accent1">
              <a:satOff val="12166"/>
              <a:lumOff val="-13042"/>
            </a:schemeClr>
          </a:solidFill>
          <a:ln w="12700" cap="flat">
            <a:solidFill>
              <a:srgbClr val="3366FF"/>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FFFFFF"/>
              </a:solidFill>
              <a:effectLst/>
              <a:uFillTx/>
              <a:latin typeface="+mn-lt"/>
              <a:ea typeface="+mn-ea"/>
              <a:cs typeface="+mn-cs"/>
              <a:sym typeface="Helvetica Neue Light"/>
            </a:endParaRPr>
          </a:p>
        </p:txBody>
      </p:sp>
      <p:pic>
        <p:nvPicPr>
          <p:cNvPr id="6" name="Picture 5" descr="Belinda Gopherhole pp.jpg"/>
          <p:cNvPicPr>
            <a:picLocks noChangeAspect="1"/>
          </p:cNvPicPr>
          <p:nvPr/>
        </p:nvPicPr>
        <p:blipFill>
          <a:blip r:embed="rId5"/>
          <a:stretch>
            <a:fillRect/>
          </a:stretch>
        </p:blipFill>
        <p:spPr>
          <a:xfrm>
            <a:off x="8171180" y="5943600"/>
            <a:ext cx="4833620" cy="3352800"/>
          </a:xfrm>
          <a:prstGeom prst="rect">
            <a:avLst/>
          </a:prstGeom>
        </p:spPr>
      </p:pic>
      <p:sp>
        <p:nvSpPr>
          <p:cNvPr id="9" name="Rectangle 8"/>
          <p:cNvSpPr/>
          <p:nvPr/>
        </p:nvSpPr>
        <p:spPr>
          <a:xfrm>
            <a:off x="8171180" y="5943600"/>
            <a:ext cx="4808220" cy="3048000"/>
          </a:xfrm>
          <a:prstGeom prst="rect">
            <a:avLst/>
          </a:prstGeom>
          <a:gradFill flip="none" rotWithShape="1">
            <a:gsLst>
              <a:gs pos="0">
                <a:schemeClr val="accent1">
                  <a:tint val="100000"/>
                  <a:shade val="100000"/>
                  <a:satMod val="130000"/>
                  <a:alpha val="0"/>
                </a:schemeClr>
              </a:gs>
              <a:gs pos="100000">
                <a:schemeClr val="accent1">
                  <a:tint val="50000"/>
                  <a:shade val="100000"/>
                  <a:satMod val="350000"/>
                  <a:alpha val="0"/>
                </a:schemeClr>
              </a:gs>
            </a:gsLst>
            <a:lin ang="16200000" scaled="0"/>
            <a:tileRect/>
          </a:gradFill>
          <a:ln w="50800" cap="flat" cmpd="sng" algn="ctr">
            <a:solidFill>
              <a:schemeClr val="accent1">
                <a:shade val="95000"/>
                <a:satMod val="105000"/>
              </a:schemeClr>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0" y="8991600"/>
            <a:ext cx="13004800" cy="914400"/>
          </a:xfrm>
          <a:prstGeom prst="rect">
            <a:avLst/>
          </a:prstGeom>
          <a:solidFill>
            <a:schemeClr val="accent1">
              <a:satOff val="12166"/>
              <a:lumOff val="-13042"/>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FFFFFF"/>
              </a:solidFill>
              <a:effectLst/>
              <a:uFillTx/>
              <a:latin typeface="+mn-lt"/>
              <a:ea typeface="+mn-ea"/>
              <a:cs typeface="+mn-cs"/>
              <a:sym typeface="Helvetica Neue Light"/>
            </a:endParaRPr>
          </a:p>
        </p:txBody>
      </p:sp>
      <p:sp>
        <p:nvSpPr>
          <p:cNvPr id="8" name="TextBox 7"/>
          <p:cNvSpPr txBox="1"/>
          <p:nvPr/>
        </p:nvSpPr>
        <p:spPr>
          <a:xfrm>
            <a:off x="787400" y="0"/>
            <a:ext cx="8610600" cy="707886"/>
          </a:xfrm>
          <a:prstGeom prst="rect">
            <a:avLst/>
          </a:prstGeom>
          <a:noFill/>
        </p:spPr>
        <p:txBody>
          <a:bodyPr wrap="square" rtlCol="0">
            <a:spAutoFit/>
          </a:bodyPr>
          <a:lstStyle/>
          <a:p>
            <a:pPr algn="l"/>
            <a:r>
              <a:rPr lang="en-US" sz="4000" b="1" dirty="0">
                <a:solidFill>
                  <a:schemeClr val="bg1"/>
                </a:solidFill>
              </a:rPr>
              <a:t>What is Restoration Roller-chopping?</a:t>
            </a: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traight blade chopper.jpg"/>
          <p:cNvPicPr>
            <a:picLocks noChangeAspect="1"/>
          </p:cNvPicPr>
          <p:nvPr/>
        </p:nvPicPr>
        <p:blipFill>
          <a:blip r:embed="rId3"/>
          <a:stretch>
            <a:fillRect/>
          </a:stretch>
        </p:blipFill>
        <p:spPr>
          <a:xfrm>
            <a:off x="711200" y="914400"/>
            <a:ext cx="11438127" cy="7924800"/>
          </a:xfrm>
          <a:prstGeom prst="rect">
            <a:avLst/>
          </a:prstGeom>
        </p:spPr>
      </p:pic>
      <p:sp>
        <p:nvSpPr>
          <p:cNvPr id="4" name="Rectangle 3"/>
          <p:cNvSpPr/>
          <p:nvPr/>
        </p:nvSpPr>
        <p:spPr>
          <a:xfrm>
            <a:off x="0" y="0"/>
            <a:ext cx="13004800" cy="914400"/>
          </a:xfrm>
          <a:prstGeom prst="rect">
            <a:avLst/>
          </a:prstGeom>
          <a:solidFill>
            <a:schemeClr val="accent1">
              <a:satOff val="12166"/>
              <a:lumOff val="-13042"/>
            </a:schemeClr>
          </a:solidFill>
          <a:ln w="12700" cap="flat">
            <a:solidFill>
              <a:srgbClr val="3366FF"/>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FFFFFF"/>
              </a:solidFill>
              <a:effectLst/>
              <a:uFillTx/>
              <a:latin typeface="+mn-lt"/>
              <a:ea typeface="+mn-ea"/>
              <a:cs typeface="+mn-cs"/>
              <a:sym typeface="Helvetica Neue Light"/>
            </a:endParaRPr>
          </a:p>
        </p:txBody>
      </p:sp>
      <p:sp>
        <p:nvSpPr>
          <p:cNvPr id="5" name="Rectangle 4"/>
          <p:cNvSpPr/>
          <p:nvPr/>
        </p:nvSpPr>
        <p:spPr>
          <a:xfrm>
            <a:off x="0" y="8839200"/>
            <a:ext cx="13004800" cy="914400"/>
          </a:xfrm>
          <a:prstGeom prst="rect">
            <a:avLst/>
          </a:prstGeom>
          <a:solidFill>
            <a:schemeClr val="accent1">
              <a:satOff val="12166"/>
              <a:lumOff val="-13042"/>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FFFFFF"/>
              </a:solidFill>
              <a:effectLst/>
              <a:uFillTx/>
              <a:latin typeface="+mn-lt"/>
              <a:ea typeface="+mn-ea"/>
              <a:cs typeface="+mn-cs"/>
              <a:sym typeface="Helvetica Neue Light"/>
            </a:endParaRPr>
          </a:p>
        </p:txBody>
      </p:sp>
      <p:sp>
        <p:nvSpPr>
          <p:cNvPr id="8" name="TextBox 7"/>
          <p:cNvSpPr txBox="1"/>
          <p:nvPr/>
        </p:nvSpPr>
        <p:spPr>
          <a:xfrm>
            <a:off x="1549400" y="8839201"/>
            <a:ext cx="10295127" cy="707886"/>
          </a:xfrm>
          <a:prstGeom prst="rect">
            <a:avLst/>
          </a:prstGeom>
          <a:noFill/>
        </p:spPr>
        <p:txBody>
          <a:bodyPr wrap="square" rtlCol="0">
            <a:spAutoFit/>
          </a:bodyPr>
          <a:lstStyle/>
          <a:p>
            <a:r>
              <a:rPr lang="en-US" sz="4000" b="1" dirty="0">
                <a:solidFill>
                  <a:schemeClr val="bg1"/>
                </a:solidFill>
              </a:rPr>
              <a:t>Roller-chopping destroys native groundcover</a:t>
            </a:r>
          </a:p>
        </p:txBody>
      </p:sp>
      <p:sp>
        <p:nvSpPr>
          <p:cNvPr id="2" name="TextBox 1">
            <a:extLst>
              <a:ext uri="{FF2B5EF4-FFF2-40B4-BE49-F238E27FC236}">
                <a16:creationId xmlns:a16="http://schemas.microsoft.com/office/drawing/2014/main" id="{D27B0D0C-1E7B-BA45-96FB-819ED979BB0B}"/>
              </a:ext>
            </a:extLst>
          </p:cNvPr>
          <p:cNvSpPr txBox="1"/>
          <p:nvPr/>
        </p:nvSpPr>
        <p:spPr>
          <a:xfrm>
            <a:off x="8483600" y="1143000"/>
            <a:ext cx="3360927" cy="1752600"/>
          </a:xfrm>
          <a:prstGeom prst="rect">
            <a:avLst/>
          </a:prstGeom>
          <a:noFill/>
        </p:spPr>
        <p:txBody>
          <a:bodyPr wrap="square" rtlCol="0">
            <a:spAutoFit/>
          </a:bodyPr>
          <a:lstStyle/>
          <a:p>
            <a:pPr algn="l"/>
            <a:r>
              <a:rPr lang="en-US" dirty="0">
                <a:latin typeface="Helvetica Neue"/>
                <a:ea typeface="Helvetica Neue"/>
                <a:cs typeface="Helvetica Neue"/>
                <a:sym typeface="Helvetica Neue"/>
              </a:rPr>
              <a:t>Traditional = </a:t>
            </a:r>
            <a:r>
              <a:rPr lang="en-US" dirty="0" err="1">
                <a:latin typeface="Helvetica Neue"/>
                <a:ea typeface="Helvetica Neue"/>
                <a:cs typeface="Helvetica Neue"/>
                <a:sym typeface="Helvetica Neue"/>
              </a:rPr>
              <a:t>Siviculture</a:t>
            </a:r>
            <a:r>
              <a:rPr lang="en-US" dirty="0">
                <a:latin typeface="Helvetica Neue"/>
                <a:ea typeface="Helvetica Neue"/>
                <a:cs typeface="Helvetica Neue"/>
                <a:sym typeface="Helvetica Neue"/>
              </a:rPr>
              <a:t> &amp;</a:t>
            </a:r>
          </a:p>
          <a:p>
            <a:pPr algn="l"/>
            <a:r>
              <a:rPr lang="en-US" dirty="0">
                <a:latin typeface="Helvetica Neue"/>
                <a:ea typeface="Helvetica Neue"/>
                <a:cs typeface="Helvetica Neue"/>
                <a:sym typeface="Helvetica Neue"/>
              </a:rPr>
              <a:t>Range </a:t>
            </a:r>
            <a:r>
              <a:rPr lang="en-US" dirty="0" err="1">
                <a:latin typeface="Helvetica Neue"/>
                <a:ea typeface="Helvetica Neue"/>
                <a:cs typeface="Helvetica Neue"/>
                <a:sym typeface="Helvetica Neue"/>
              </a:rPr>
              <a:t>Mgmt</a:t>
            </a:r>
            <a:r>
              <a:rPr lang="en-US" dirty="0">
                <a:latin typeface="Helvetica Neue"/>
                <a:ea typeface="Helvetica Neue"/>
                <a:cs typeface="Helvetica Neue"/>
                <a:sym typeface="Helvetica Neue"/>
              </a:rPr>
              <a:t> </a:t>
            </a:r>
            <a:endParaRPr lang="en-US" dirty="0"/>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Natural Areas Journal.jpeg"/>
          <p:cNvPicPr>
            <a:picLocks noChangeAspect="1"/>
          </p:cNvPicPr>
          <p:nvPr/>
        </p:nvPicPr>
        <p:blipFill>
          <a:blip r:embed="rId3"/>
          <a:stretch>
            <a:fillRect/>
          </a:stretch>
        </p:blipFill>
        <p:spPr>
          <a:xfrm>
            <a:off x="1168400" y="381001"/>
            <a:ext cx="10287000" cy="8682998"/>
          </a:xfrm>
          <a:prstGeom prst="rect">
            <a:avLst/>
          </a:prstGeom>
        </p:spPr>
      </p:pic>
      <p:sp>
        <p:nvSpPr>
          <p:cNvPr id="3" name="Rectangle 2"/>
          <p:cNvSpPr/>
          <p:nvPr/>
        </p:nvSpPr>
        <p:spPr>
          <a:xfrm>
            <a:off x="0" y="0"/>
            <a:ext cx="13004800" cy="914400"/>
          </a:xfrm>
          <a:prstGeom prst="rect">
            <a:avLst/>
          </a:prstGeom>
          <a:solidFill>
            <a:schemeClr val="accent1">
              <a:satOff val="12166"/>
              <a:lumOff val="-13042"/>
            </a:schemeClr>
          </a:solidFill>
          <a:ln w="12700" cap="flat">
            <a:solidFill>
              <a:srgbClr val="3366FF"/>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FFFFFF"/>
              </a:solidFill>
              <a:effectLst/>
              <a:uFillTx/>
              <a:latin typeface="+mn-lt"/>
              <a:ea typeface="+mn-ea"/>
              <a:cs typeface="+mn-cs"/>
              <a:sym typeface="Helvetica Neue Light"/>
            </a:endParaRPr>
          </a:p>
        </p:txBody>
      </p:sp>
      <p:sp>
        <p:nvSpPr>
          <p:cNvPr id="4" name="Rectangle 3"/>
          <p:cNvSpPr/>
          <p:nvPr/>
        </p:nvSpPr>
        <p:spPr>
          <a:xfrm>
            <a:off x="0" y="8839200"/>
            <a:ext cx="13004800" cy="914400"/>
          </a:xfrm>
          <a:prstGeom prst="rect">
            <a:avLst/>
          </a:prstGeom>
          <a:solidFill>
            <a:schemeClr val="accent1">
              <a:satOff val="12166"/>
              <a:lumOff val="-13042"/>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FFFFFF"/>
              </a:solidFill>
              <a:effectLst/>
              <a:uFillTx/>
              <a:latin typeface="+mn-lt"/>
              <a:ea typeface="+mn-ea"/>
              <a:cs typeface="+mn-cs"/>
              <a:sym typeface="Helvetica Neue Light"/>
            </a:endParaRPr>
          </a:p>
        </p:txBody>
      </p:sp>
      <p:sp>
        <p:nvSpPr>
          <p:cNvPr id="5" name="TextBox 4"/>
          <p:cNvSpPr txBox="1"/>
          <p:nvPr/>
        </p:nvSpPr>
        <p:spPr>
          <a:xfrm>
            <a:off x="787400" y="103257"/>
            <a:ext cx="8610600" cy="707886"/>
          </a:xfrm>
          <a:prstGeom prst="rect">
            <a:avLst/>
          </a:prstGeom>
          <a:noFill/>
        </p:spPr>
        <p:txBody>
          <a:bodyPr wrap="square" rtlCol="0">
            <a:spAutoFit/>
          </a:bodyPr>
          <a:lstStyle/>
          <a:p>
            <a:pPr algn="l"/>
            <a:r>
              <a:rPr lang="en-US" sz="4000" b="1" dirty="0">
                <a:solidFill>
                  <a:schemeClr val="bg1"/>
                </a:solidFill>
              </a:rPr>
              <a:t>What is Restoration Roller-chopping?</a:t>
            </a: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8839200"/>
            <a:ext cx="13004800" cy="914400"/>
          </a:xfrm>
          <a:prstGeom prst="rect">
            <a:avLst/>
          </a:prstGeom>
          <a:solidFill>
            <a:schemeClr val="accent1">
              <a:satOff val="12166"/>
              <a:lumOff val="-13042"/>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FFFFFF"/>
              </a:solidFill>
              <a:effectLst/>
              <a:uFillTx/>
              <a:latin typeface="+mn-lt"/>
              <a:ea typeface="+mn-ea"/>
              <a:cs typeface="+mn-cs"/>
              <a:sym typeface="Helvetica Neue Light"/>
            </a:endParaRPr>
          </a:p>
        </p:txBody>
      </p:sp>
      <p:sp>
        <p:nvSpPr>
          <p:cNvPr id="8" name="Rectangle 7"/>
          <p:cNvSpPr/>
          <p:nvPr/>
        </p:nvSpPr>
        <p:spPr>
          <a:xfrm>
            <a:off x="0" y="0"/>
            <a:ext cx="13004800" cy="914400"/>
          </a:xfrm>
          <a:prstGeom prst="rect">
            <a:avLst/>
          </a:prstGeom>
          <a:solidFill>
            <a:schemeClr val="accent1">
              <a:satOff val="12166"/>
              <a:lumOff val="-13042"/>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FFFFFF"/>
              </a:solidFill>
              <a:effectLst/>
              <a:uFillTx/>
              <a:latin typeface="+mn-lt"/>
              <a:ea typeface="+mn-ea"/>
              <a:cs typeface="+mn-cs"/>
              <a:sym typeface="Helvetica Neue Light"/>
            </a:endParaRPr>
          </a:p>
        </p:txBody>
      </p:sp>
      <p:sp>
        <p:nvSpPr>
          <p:cNvPr id="5" name="TextBox 4"/>
          <p:cNvSpPr txBox="1"/>
          <p:nvPr/>
        </p:nvSpPr>
        <p:spPr>
          <a:xfrm>
            <a:off x="1244600" y="206514"/>
            <a:ext cx="8610600" cy="707886"/>
          </a:xfrm>
          <a:prstGeom prst="rect">
            <a:avLst/>
          </a:prstGeom>
          <a:noFill/>
        </p:spPr>
        <p:txBody>
          <a:bodyPr wrap="square" rtlCol="0">
            <a:spAutoFit/>
          </a:bodyPr>
          <a:lstStyle/>
          <a:p>
            <a:pPr algn="l"/>
            <a:r>
              <a:rPr lang="en-US" sz="4000" b="1" dirty="0">
                <a:solidFill>
                  <a:schemeClr val="bg1"/>
                </a:solidFill>
              </a:rPr>
              <a:t>To chop or not to chop….</a:t>
            </a:r>
          </a:p>
        </p:txBody>
      </p:sp>
      <p:pic>
        <p:nvPicPr>
          <p:cNvPr id="7" name="Picture 6" descr="gallberry.jpg"/>
          <p:cNvPicPr>
            <a:picLocks noChangeAspect="1"/>
          </p:cNvPicPr>
          <p:nvPr/>
        </p:nvPicPr>
        <p:blipFill>
          <a:blip r:embed="rId3"/>
          <a:stretch>
            <a:fillRect/>
          </a:stretch>
        </p:blipFill>
        <p:spPr>
          <a:xfrm>
            <a:off x="711200" y="914400"/>
            <a:ext cx="11887200" cy="7924800"/>
          </a:xfrm>
          <a:prstGeom prst="rect">
            <a:avLst/>
          </a:prstGeom>
        </p:spPr>
      </p:pic>
      <p:sp>
        <p:nvSpPr>
          <p:cNvPr id="9" name="TextBox 8"/>
          <p:cNvSpPr txBox="1"/>
          <p:nvPr/>
        </p:nvSpPr>
        <p:spPr>
          <a:xfrm>
            <a:off x="1701800" y="8839200"/>
            <a:ext cx="9525000" cy="707886"/>
          </a:xfrm>
          <a:prstGeom prst="rect">
            <a:avLst/>
          </a:prstGeom>
          <a:noFill/>
        </p:spPr>
        <p:txBody>
          <a:bodyPr wrap="square" rtlCol="0">
            <a:spAutoFit/>
          </a:bodyPr>
          <a:lstStyle/>
          <a:p>
            <a:r>
              <a:rPr lang="en-US" sz="4000" b="1" dirty="0">
                <a:solidFill>
                  <a:schemeClr val="bg1"/>
                </a:solidFill>
              </a:rPr>
              <a:t>Rx=Repetition of lightning season burns</a:t>
            </a:r>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3004800" cy="914400"/>
          </a:xfrm>
          <a:prstGeom prst="rect">
            <a:avLst/>
          </a:prstGeom>
          <a:solidFill>
            <a:schemeClr val="accent1">
              <a:satOff val="12166"/>
              <a:lumOff val="-13042"/>
            </a:schemeClr>
          </a:solidFill>
          <a:ln w="12700" cap="flat">
            <a:solidFill>
              <a:srgbClr val="3366FF"/>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FFFFFF"/>
              </a:solidFill>
              <a:effectLst/>
              <a:uFillTx/>
              <a:latin typeface="+mn-lt"/>
              <a:ea typeface="+mn-ea"/>
              <a:cs typeface="+mn-cs"/>
              <a:sym typeface="Helvetica Neue Light"/>
            </a:endParaRPr>
          </a:p>
        </p:txBody>
      </p:sp>
      <p:pic>
        <p:nvPicPr>
          <p:cNvPr id="4" name="Picture 3" descr="St.Joe unburned.jpg"/>
          <p:cNvPicPr>
            <a:picLocks noChangeAspect="1"/>
          </p:cNvPicPr>
          <p:nvPr/>
        </p:nvPicPr>
        <p:blipFill>
          <a:blip r:embed="rId3"/>
          <a:stretch>
            <a:fillRect/>
          </a:stretch>
        </p:blipFill>
        <p:spPr>
          <a:xfrm>
            <a:off x="1854200" y="914400"/>
            <a:ext cx="8610600" cy="8323580"/>
          </a:xfrm>
          <a:prstGeom prst="rect">
            <a:avLst/>
          </a:prstGeom>
        </p:spPr>
      </p:pic>
      <p:sp>
        <p:nvSpPr>
          <p:cNvPr id="5" name="Rectangle 4"/>
          <p:cNvSpPr/>
          <p:nvPr/>
        </p:nvSpPr>
        <p:spPr>
          <a:xfrm>
            <a:off x="0" y="8839200"/>
            <a:ext cx="13004800" cy="914400"/>
          </a:xfrm>
          <a:prstGeom prst="rect">
            <a:avLst/>
          </a:prstGeom>
          <a:solidFill>
            <a:schemeClr val="accent1">
              <a:satOff val="12166"/>
              <a:lumOff val="-13042"/>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FFFFFF"/>
              </a:solidFill>
              <a:effectLst/>
              <a:uFillTx/>
              <a:latin typeface="+mn-lt"/>
              <a:ea typeface="+mn-ea"/>
              <a:cs typeface="+mn-cs"/>
              <a:sym typeface="Helvetica Neue Light"/>
            </a:endParaRPr>
          </a:p>
        </p:txBody>
      </p:sp>
      <p:sp>
        <p:nvSpPr>
          <p:cNvPr id="6" name="2. Have you applied fire 2 or 3 times within optimum burn return?"/>
          <p:cNvSpPr txBox="1">
            <a:spLocks/>
          </p:cNvSpPr>
          <p:nvPr/>
        </p:nvSpPr>
        <p:spPr>
          <a:xfrm>
            <a:off x="3149600" y="8803005"/>
            <a:ext cx="6629400" cy="869950"/>
          </a:xfrm>
          <a:prstGeom prst="rect">
            <a:avLst/>
          </a:prstGeom>
        </p:spPr>
        <p:txBody>
          <a:bodyPr/>
          <a:lstStyle/>
          <a:p>
            <a:pPr marL="330200" marR="0" lvl="0" indent="-330200" algn="l" defTabSz="650230" rtl="0" eaLnBrk="1" fontAlgn="auto" latinLnBrk="0" hangingPunct="1">
              <a:lnSpc>
                <a:spcPct val="100000"/>
              </a:lnSpc>
              <a:spcBef>
                <a:spcPts val="0"/>
              </a:spcBef>
              <a:spcAft>
                <a:spcPts val="0"/>
              </a:spcAft>
              <a:buClrTx/>
              <a:buSzTx/>
              <a:buFontTx/>
              <a:buNone/>
              <a:tabLst/>
              <a:defRPr sz="3600">
                <a:solidFill>
                  <a:srgbClr val="000000"/>
                </a:solidFill>
              </a:defRPr>
            </a:pPr>
            <a:r>
              <a:rPr kumimoji="0" lang="en-US" sz="4000" b="1" i="0" u="none" strike="noStrike" kern="1200" cap="none" spc="0" normalizeH="0" baseline="0" noProof="0" dirty="0">
                <a:ln>
                  <a:noFill/>
                </a:ln>
                <a:solidFill>
                  <a:schemeClr val="bg1"/>
                </a:solidFill>
                <a:effectLst/>
                <a:uLnTx/>
                <a:uFillTx/>
                <a:latin typeface="+mn-lt"/>
                <a:ea typeface="Helvetica Neue"/>
                <a:cs typeface="Helvetica Neue"/>
                <a:sym typeface="Helvetica Neue"/>
              </a:rPr>
              <a:t>St. Joe Buffer Preserve</a:t>
            </a:r>
            <a:endParaRPr kumimoji="0" sz="4000" b="1" i="0" u="none" strike="noStrike" kern="1200" cap="none" spc="0" normalizeH="0" baseline="0" noProof="0" dirty="0">
              <a:ln>
                <a:noFill/>
              </a:ln>
              <a:solidFill>
                <a:schemeClr val="bg1"/>
              </a:solidFill>
              <a:effectLst/>
              <a:uLnTx/>
              <a:uFillTx/>
              <a:latin typeface="+mn-lt"/>
              <a:ea typeface="Helvetica Neue"/>
              <a:cs typeface="Helvetica Neue"/>
              <a:sym typeface="Helvetica Neue"/>
            </a:endParaRP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t.Joe1.jpg"/>
          <p:cNvPicPr>
            <a:picLocks noChangeAspect="1"/>
          </p:cNvPicPr>
          <p:nvPr/>
        </p:nvPicPr>
        <p:blipFill>
          <a:blip r:embed="rId3"/>
          <a:stretch>
            <a:fillRect/>
          </a:stretch>
        </p:blipFill>
        <p:spPr>
          <a:xfrm>
            <a:off x="635000" y="851789"/>
            <a:ext cx="11811000" cy="7998419"/>
          </a:xfrm>
          <a:prstGeom prst="rect">
            <a:avLst/>
          </a:prstGeom>
        </p:spPr>
      </p:pic>
      <p:sp>
        <p:nvSpPr>
          <p:cNvPr id="5" name="Rectangle 4">
            <a:extLst>
              <a:ext uri="{FF2B5EF4-FFF2-40B4-BE49-F238E27FC236}">
                <a16:creationId xmlns:a16="http://schemas.microsoft.com/office/drawing/2014/main" id="{2F2BC458-4348-3A44-9A84-6E34D6368CFD}"/>
              </a:ext>
            </a:extLst>
          </p:cNvPr>
          <p:cNvSpPr/>
          <p:nvPr/>
        </p:nvSpPr>
        <p:spPr>
          <a:xfrm>
            <a:off x="0" y="0"/>
            <a:ext cx="13004800" cy="914400"/>
          </a:xfrm>
          <a:prstGeom prst="rect">
            <a:avLst/>
          </a:prstGeom>
          <a:solidFill>
            <a:schemeClr val="accent1">
              <a:satOff val="12166"/>
              <a:lumOff val="-13042"/>
            </a:schemeClr>
          </a:solidFill>
          <a:ln w="12700" cap="flat">
            <a:solidFill>
              <a:srgbClr val="3366FF"/>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FFFFFF"/>
              </a:solidFill>
              <a:effectLst/>
              <a:uFillTx/>
              <a:latin typeface="+mn-lt"/>
              <a:ea typeface="+mn-ea"/>
              <a:cs typeface="+mn-cs"/>
              <a:sym typeface="Helvetica Neue Light"/>
            </a:endParaRPr>
          </a:p>
        </p:txBody>
      </p:sp>
      <p:sp>
        <p:nvSpPr>
          <p:cNvPr id="6" name="Rectangle 5">
            <a:extLst>
              <a:ext uri="{FF2B5EF4-FFF2-40B4-BE49-F238E27FC236}">
                <a16:creationId xmlns:a16="http://schemas.microsoft.com/office/drawing/2014/main" id="{86D8BA39-E4DC-4948-8FA8-01FE677F40D5}"/>
              </a:ext>
            </a:extLst>
          </p:cNvPr>
          <p:cNvSpPr/>
          <p:nvPr/>
        </p:nvSpPr>
        <p:spPr>
          <a:xfrm>
            <a:off x="0" y="8839200"/>
            <a:ext cx="13004800" cy="914400"/>
          </a:xfrm>
          <a:prstGeom prst="rect">
            <a:avLst/>
          </a:prstGeom>
          <a:solidFill>
            <a:schemeClr val="accent1">
              <a:satOff val="12166"/>
              <a:lumOff val="-13042"/>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FFFFFF"/>
              </a:solidFill>
              <a:effectLst/>
              <a:uFillTx/>
              <a:latin typeface="+mn-lt"/>
              <a:ea typeface="+mn-ea"/>
              <a:cs typeface="+mn-cs"/>
              <a:sym typeface="Helvetica Neue Light"/>
            </a:endParaRP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t.Joe 7.jpg"/>
          <p:cNvPicPr>
            <a:picLocks noChangeAspect="1"/>
          </p:cNvPicPr>
          <p:nvPr/>
        </p:nvPicPr>
        <p:blipFill>
          <a:blip r:embed="rId3"/>
          <a:stretch>
            <a:fillRect/>
          </a:stretch>
        </p:blipFill>
        <p:spPr>
          <a:xfrm>
            <a:off x="406400" y="361950"/>
            <a:ext cx="12115800" cy="9086850"/>
          </a:xfrm>
          <a:prstGeom prst="rect">
            <a:avLst/>
          </a:prstGeom>
        </p:spPr>
      </p:pic>
      <p:sp>
        <p:nvSpPr>
          <p:cNvPr id="5" name="Rectangle 4"/>
          <p:cNvSpPr/>
          <p:nvPr/>
        </p:nvSpPr>
        <p:spPr>
          <a:xfrm>
            <a:off x="0" y="0"/>
            <a:ext cx="13004800" cy="914400"/>
          </a:xfrm>
          <a:prstGeom prst="rect">
            <a:avLst/>
          </a:prstGeom>
          <a:solidFill>
            <a:schemeClr val="accent1">
              <a:satOff val="12166"/>
              <a:lumOff val="-13042"/>
            </a:schemeClr>
          </a:solidFill>
          <a:ln w="12700" cap="flat">
            <a:solidFill>
              <a:srgbClr val="3366FF"/>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FFFFFF"/>
              </a:solidFill>
              <a:effectLst/>
              <a:uFillTx/>
              <a:latin typeface="+mn-lt"/>
              <a:ea typeface="+mn-ea"/>
              <a:cs typeface="+mn-cs"/>
              <a:sym typeface="Helvetica Neue Light"/>
            </a:endParaRPr>
          </a:p>
        </p:txBody>
      </p:sp>
      <p:sp>
        <p:nvSpPr>
          <p:cNvPr id="6" name="Rectangle 5"/>
          <p:cNvSpPr/>
          <p:nvPr/>
        </p:nvSpPr>
        <p:spPr>
          <a:xfrm>
            <a:off x="0" y="8839200"/>
            <a:ext cx="13004800" cy="914400"/>
          </a:xfrm>
          <a:prstGeom prst="rect">
            <a:avLst/>
          </a:prstGeom>
          <a:solidFill>
            <a:schemeClr val="accent1">
              <a:satOff val="12166"/>
              <a:lumOff val="-13042"/>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FFFFFF"/>
              </a:solidFill>
              <a:effectLst/>
              <a:uFillTx/>
              <a:latin typeface="+mn-lt"/>
              <a:ea typeface="+mn-ea"/>
              <a:cs typeface="+mn-cs"/>
              <a:sym typeface="Helvetica Neue Light"/>
            </a:endParaRP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3004800" cy="914400"/>
          </a:xfrm>
          <a:prstGeom prst="rect">
            <a:avLst/>
          </a:prstGeom>
          <a:solidFill>
            <a:schemeClr val="accent1">
              <a:satOff val="12166"/>
              <a:lumOff val="-13042"/>
            </a:schemeClr>
          </a:solidFill>
          <a:ln w="12700" cap="flat">
            <a:solidFill>
              <a:srgbClr val="3366FF"/>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FFFFFF"/>
              </a:solidFill>
              <a:effectLst/>
              <a:uFillTx/>
              <a:latin typeface="+mn-lt"/>
              <a:ea typeface="+mn-ea"/>
              <a:cs typeface="+mn-cs"/>
              <a:sym typeface="Helvetica Neue Light"/>
            </a:endParaRPr>
          </a:p>
        </p:txBody>
      </p:sp>
      <p:pic>
        <p:nvPicPr>
          <p:cNvPr id="5" name="Picture 4" descr="StJoe 3.jpg"/>
          <p:cNvPicPr>
            <a:picLocks noChangeAspect="1"/>
          </p:cNvPicPr>
          <p:nvPr/>
        </p:nvPicPr>
        <p:blipFill>
          <a:blip r:embed="rId3"/>
          <a:stretch>
            <a:fillRect/>
          </a:stretch>
        </p:blipFill>
        <p:spPr>
          <a:xfrm>
            <a:off x="1219200" y="914400"/>
            <a:ext cx="10617200" cy="7962900"/>
          </a:xfrm>
          <a:prstGeom prst="rect">
            <a:avLst/>
          </a:prstGeom>
        </p:spPr>
      </p:pic>
      <p:sp>
        <p:nvSpPr>
          <p:cNvPr id="6" name="Rectangle 5"/>
          <p:cNvSpPr/>
          <p:nvPr/>
        </p:nvSpPr>
        <p:spPr>
          <a:xfrm>
            <a:off x="0" y="8839200"/>
            <a:ext cx="13004800" cy="914400"/>
          </a:xfrm>
          <a:prstGeom prst="rect">
            <a:avLst/>
          </a:prstGeom>
          <a:solidFill>
            <a:schemeClr val="accent1">
              <a:satOff val="12166"/>
              <a:lumOff val="-13042"/>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FFFFFF"/>
              </a:solidFill>
              <a:effectLst/>
              <a:uFillTx/>
              <a:latin typeface="+mn-lt"/>
              <a:ea typeface="+mn-ea"/>
              <a:cs typeface="+mn-cs"/>
              <a:sym typeface="Helvetica Neue Light"/>
            </a:endParaRP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FA503B5-6F4B-F942-89CB-40780F4C4C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7800" y="19050"/>
            <a:ext cx="12649200" cy="9486900"/>
          </a:xfrm>
          <a:prstGeom prst="rect">
            <a:avLst/>
          </a:prstGeom>
        </p:spPr>
      </p:pic>
      <p:sp>
        <p:nvSpPr>
          <p:cNvPr id="7" name="Rectangle 6">
            <a:extLst>
              <a:ext uri="{FF2B5EF4-FFF2-40B4-BE49-F238E27FC236}">
                <a16:creationId xmlns:a16="http://schemas.microsoft.com/office/drawing/2014/main" id="{E9B7C660-E31D-0441-9786-A9396DE34213}"/>
              </a:ext>
            </a:extLst>
          </p:cNvPr>
          <p:cNvSpPr/>
          <p:nvPr/>
        </p:nvSpPr>
        <p:spPr>
          <a:xfrm>
            <a:off x="0" y="0"/>
            <a:ext cx="13004800" cy="914400"/>
          </a:xfrm>
          <a:prstGeom prst="rect">
            <a:avLst/>
          </a:prstGeom>
          <a:solidFill>
            <a:schemeClr val="accent1">
              <a:satOff val="12166"/>
              <a:lumOff val="-13042"/>
            </a:schemeClr>
          </a:solidFill>
          <a:ln w="12700" cap="flat">
            <a:solidFill>
              <a:srgbClr val="3366FF"/>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FFFFFF"/>
              </a:solidFill>
              <a:effectLst/>
              <a:uFillTx/>
              <a:latin typeface="+mn-lt"/>
              <a:ea typeface="+mn-ea"/>
              <a:cs typeface="+mn-cs"/>
              <a:sym typeface="Helvetica Neue Light"/>
            </a:endParaRPr>
          </a:p>
        </p:txBody>
      </p:sp>
      <p:sp>
        <p:nvSpPr>
          <p:cNvPr id="8" name="Rectangle 7">
            <a:extLst>
              <a:ext uri="{FF2B5EF4-FFF2-40B4-BE49-F238E27FC236}">
                <a16:creationId xmlns:a16="http://schemas.microsoft.com/office/drawing/2014/main" id="{253AD5BD-653F-2B46-A59C-D66FE65996DB}"/>
              </a:ext>
            </a:extLst>
          </p:cNvPr>
          <p:cNvSpPr/>
          <p:nvPr/>
        </p:nvSpPr>
        <p:spPr>
          <a:xfrm>
            <a:off x="0" y="8839200"/>
            <a:ext cx="13004800" cy="914400"/>
          </a:xfrm>
          <a:prstGeom prst="rect">
            <a:avLst/>
          </a:prstGeom>
          <a:solidFill>
            <a:schemeClr val="accent1">
              <a:satOff val="12166"/>
              <a:lumOff val="-13042"/>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FFFFFF"/>
              </a:solidFill>
              <a:effectLst/>
              <a:uFillTx/>
              <a:latin typeface="+mn-lt"/>
              <a:ea typeface="+mn-ea"/>
              <a:cs typeface="+mn-cs"/>
              <a:sym typeface="Helvetica Neue Light"/>
            </a:endParaRPr>
          </a:p>
        </p:txBody>
      </p:sp>
    </p:spTree>
    <p:extLst>
      <p:ext uri="{BB962C8B-B14F-4D97-AF65-F5344CB8AC3E}">
        <p14:creationId xmlns:p14="http://schemas.microsoft.com/office/powerpoint/2010/main" val="2081090437"/>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8839200"/>
            <a:ext cx="13004800" cy="914400"/>
          </a:xfrm>
          <a:prstGeom prst="rect">
            <a:avLst/>
          </a:prstGeom>
          <a:solidFill>
            <a:schemeClr val="accent1">
              <a:satOff val="12166"/>
              <a:lumOff val="-13042"/>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FFFFFF"/>
              </a:solidFill>
              <a:effectLst/>
              <a:uFillTx/>
              <a:latin typeface="+mn-lt"/>
              <a:ea typeface="+mn-ea"/>
              <a:cs typeface="+mn-cs"/>
              <a:sym typeface="Helvetica Neue Light"/>
            </a:endParaRPr>
          </a:p>
        </p:txBody>
      </p:sp>
      <p:sp>
        <p:nvSpPr>
          <p:cNvPr id="8" name="Rectangle 7"/>
          <p:cNvSpPr/>
          <p:nvPr/>
        </p:nvSpPr>
        <p:spPr>
          <a:xfrm>
            <a:off x="0" y="0"/>
            <a:ext cx="13004800" cy="914400"/>
          </a:xfrm>
          <a:prstGeom prst="rect">
            <a:avLst/>
          </a:prstGeom>
          <a:solidFill>
            <a:schemeClr val="accent1">
              <a:satOff val="12166"/>
              <a:lumOff val="-13042"/>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FFFFFF"/>
              </a:solidFill>
              <a:effectLst/>
              <a:uFillTx/>
              <a:latin typeface="+mn-lt"/>
              <a:ea typeface="+mn-ea"/>
              <a:cs typeface="+mn-cs"/>
              <a:sym typeface="Helvetica Neue Light"/>
            </a:endParaRPr>
          </a:p>
        </p:txBody>
      </p:sp>
      <p:pic>
        <p:nvPicPr>
          <p:cNvPr id="7" name="Picture 6" descr="6 moPostcChop pp.jpg"/>
          <p:cNvPicPr>
            <a:picLocks noChangeAspect="1"/>
          </p:cNvPicPr>
          <p:nvPr/>
        </p:nvPicPr>
        <p:blipFill>
          <a:blip r:embed="rId3"/>
          <a:stretch>
            <a:fillRect/>
          </a:stretch>
        </p:blipFill>
        <p:spPr>
          <a:xfrm>
            <a:off x="558800" y="958184"/>
            <a:ext cx="11887200" cy="7881016"/>
          </a:xfrm>
          <a:prstGeom prst="rect">
            <a:avLst/>
          </a:prstGeom>
        </p:spPr>
      </p:pic>
      <p:sp>
        <p:nvSpPr>
          <p:cNvPr id="9" name="TextBox 8"/>
          <p:cNvSpPr txBox="1"/>
          <p:nvPr/>
        </p:nvSpPr>
        <p:spPr>
          <a:xfrm>
            <a:off x="4445000" y="8915400"/>
            <a:ext cx="4114800" cy="646331"/>
          </a:xfrm>
          <a:prstGeom prst="rect">
            <a:avLst/>
          </a:prstGeom>
          <a:noFill/>
        </p:spPr>
        <p:txBody>
          <a:bodyPr wrap="square" rtlCol="0">
            <a:spAutoFit/>
          </a:bodyPr>
          <a:lstStyle/>
          <a:p>
            <a:r>
              <a:rPr lang="en-US" b="1" dirty="0">
                <a:solidFill>
                  <a:srgbClr val="FFFFFF"/>
                </a:solidFill>
              </a:rPr>
              <a:t>6 months post chop</a:t>
            </a:r>
          </a:p>
        </p:txBody>
      </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palmetto underground stem.jpg"/>
          <p:cNvPicPr>
            <a:picLocks noChangeAspect="1"/>
          </p:cNvPicPr>
          <p:nvPr/>
        </p:nvPicPr>
        <p:blipFill>
          <a:blip r:embed="rId3"/>
          <a:stretch>
            <a:fillRect/>
          </a:stretch>
        </p:blipFill>
        <p:spPr>
          <a:xfrm>
            <a:off x="0" y="787400"/>
            <a:ext cx="12420600" cy="8280400"/>
          </a:xfrm>
          <a:prstGeom prst="rect">
            <a:avLst/>
          </a:prstGeom>
        </p:spPr>
      </p:pic>
      <p:sp>
        <p:nvSpPr>
          <p:cNvPr id="11" name="Rectangle 10"/>
          <p:cNvSpPr/>
          <p:nvPr/>
        </p:nvSpPr>
        <p:spPr>
          <a:xfrm>
            <a:off x="0" y="8839200"/>
            <a:ext cx="13004800" cy="914400"/>
          </a:xfrm>
          <a:prstGeom prst="rect">
            <a:avLst/>
          </a:prstGeom>
          <a:solidFill>
            <a:schemeClr val="accent1">
              <a:satOff val="12166"/>
              <a:lumOff val="-13042"/>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FFFFFF"/>
              </a:solidFill>
              <a:effectLst/>
              <a:uFillTx/>
              <a:latin typeface="+mn-lt"/>
              <a:ea typeface="+mn-ea"/>
              <a:cs typeface="+mn-cs"/>
              <a:sym typeface="Helvetica Neue Light"/>
            </a:endParaRPr>
          </a:p>
        </p:txBody>
      </p:sp>
      <p:sp>
        <p:nvSpPr>
          <p:cNvPr id="12" name="Rectangle 11"/>
          <p:cNvSpPr/>
          <p:nvPr/>
        </p:nvSpPr>
        <p:spPr>
          <a:xfrm>
            <a:off x="0" y="0"/>
            <a:ext cx="13004800" cy="914400"/>
          </a:xfrm>
          <a:prstGeom prst="rect">
            <a:avLst/>
          </a:prstGeom>
          <a:solidFill>
            <a:schemeClr val="accent1">
              <a:satOff val="12166"/>
              <a:lumOff val="-13042"/>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FFFFFF"/>
              </a:solidFill>
              <a:effectLst/>
              <a:uFillTx/>
              <a:latin typeface="+mn-lt"/>
              <a:ea typeface="+mn-ea"/>
              <a:cs typeface="+mn-cs"/>
              <a:sym typeface="Helvetica Neue Light"/>
            </a:endParaRPr>
          </a:p>
        </p:txBody>
      </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13004800" cy="914400"/>
          </a:xfrm>
          <a:prstGeom prst="rect">
            <a:avLst/>
          </a:prstGeom>
          <a:solidFill>
            <a:schemeClr val="accent1">
              <a:satOff val="12166"/>
              <a:lumOff val="-13042"/>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FFFFFF"/>
              </a:solidFill>
              <a:effectLst/>
              <a:uFillTx/>
              <a:latin typeface="+mn-lt"/>
              <a:ea typeface="+mn-ea"/>
              <a:cs typeface="+mn-cs"/>
              <a:sym typeface="Helvetica Neue Light"/>
            </a:endParaRPr>
          </a:p>
        </p:txBody>
      </p:sp>
      <p:pic>
        <p:nvPicPr>
          <p:cNvPr id="10" name="Picture 9" descr="St.Joe 5.jpg"/>
          <p:cNvPicPr>
            <a:picLocks noChangeAspect="1"/>
          </p:cNvPicPr>
          <p:nvPr/>
        </p:nvPicPr>
        <p:blipFill>
          <a:blip r:embed="rId3"/>
          <a:stretch>
            <a:fillRect/>
          </a:stretch>
        </p:blipFill>
        <p:spPr>
          <a:xfrm>
            <a:off x="711200" y="914400"/>
            <a:ext cx="11277600" cy="8458200"/>
          </a:xfrm>
          <a:prstGeom prst="rect">
            <a:avLst/>
          </a:prstGeom>
        </p:spPr>
      </p:pic>
      <p:sp>
        <p:nvSpPr>
          <p:cNvPr id="11" name="Rectangle 10"/>
          <p:cNvSpPr/>
          <p:nvPr/>
        </p:nvSpPr>
        <p:spPr>
          <a:xfrm>
            <a:off x="0" y="8839200"/>
            <a:ext cx="13004800" cy="914400"/>
          </a:xfrm>
          <a:prstGeom prst="rect">
            <a:avLst/>
          </a:prstGeom>
          <a:solidFill>
            <a:schemeClr val="accent1">
              <a:satOff val="12166"/>
              <a:lumOff val="-13042"/>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FFFFFF"/>
              </a:solidFill>
              <a:effectLst/>
              <a:uFillTx/>
              <a:latin typeface="+mn-lt"/>
              <a:ea typeface="+mn-ea"/>
              <a:cs typeface="+mn-cs"/>
              <a:sym typeface="Helvetica Neue Light"/>
            </a:endParaRPr>
          </a:p>
        </p:txBody>
      </p:sp>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inconsitent palmetto.jpg"/>
          <p:cNvPicPr>
            <a:picLocks noChangeAspect="1"/>
          </p:cNvPicPr>
          <p:nvPr/>
        </p:nvPicPr>
        <p:blipFill>
          <a:blip r:embed="rId3"/>
          <a:stretch>
            <a:fillRect/>
          </a:stretch>
        </p:blipFill>
        <p:spPr>
          <a:xfrm>
            <a:off x="812800" y="609600"/>
            <a:ext cx="11099800" cy="8324850"/>
          </a:xfrm>
          <a:prstGeom prst="rect">
            <a:avLst/>
          </a:prstGeom>
        </p:spPr>
      </p:pic>
      <p:sp>
        <p:nvSpPr>
          <p:cNvPr id="6" name="Rectangle 5"/>
          <p:cNvSpPr/>
          <p:nvPr/>
        </p:nvSpPr>
        <p:spPr>
          <a:xfrm>
            <a:off x="0" y="0"/>
            <a:ext cx="13004800" cy="914400"/>
          </a:xfrm>
          <a:prstGeom prst="rect">
            <a:avLst/>
          </a:prstGeom>
          <a:solidFill>
            <a:schemeClr val="accent1">
              <a:satOff val="12166"/>
              <a:lumOff val="-13042"/>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FFFFFF"/>
              </a:solidFill>
              <a:effectLst/>
              <a:uFillTx/>
              <a:latin typeface="+mn-lt"/>
              <a:ea typeface="+mn-ea"/>
              <a:cs typeface="+mn-cs"/>
              <a:sym typeface="Helvetica Neue Light"/>
            </a:endParaRPr>
          </a:p>
        </p:txBody>
      </p:sp>
      <p:sp>
        <p:nvSpPr>
          <p:cNvPr id="7" name="Rectangle 6"/>
          <p:cNvSpPr/>
          <p:nvPr/>
        </p:nvSpPr>
        <p:spPr>
          <a:xfrm>
            <a:off x="0" y="8839200"/>
            <a:ext cx="13004800" cy="914400"/>
          </a:xfrm>
          <a:prstGeom prst="rect">
            <a:avLst/>
          </a:prstGeom>
          <a:solidFill>
            <a:schemeClr val="accent1">
              <a:satOff val="12166"/>
              <a:lumOff val="-13042"/>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FFFFFF"/>
              </a:solidFill>
              <a:effectLst/>
              <a:uFillTx/>
              <a:latin typeface="+mn-lt"/>
              <a:ea typeface="+mn-ea"/>
              <a:cs typeface="+mn-cs"/>
              <a:sym typeface="Helvetica Neue Light"/>
            </a:endParaRPr>
          </a:p>
        </p:txBody>
      </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8839200"/>
            <a:ext cx="13004800" cy="914400"/>
          </a:xfrm>
          <a:prstGeom prst="rect">
            <a:avLst/>
          </a:prstGeom>
          <a:solidFill>
            <a:schemeClr val="accent1">
              <a:satOff val="12166"/>
              <a:lumOff val="-13042"/>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FFFFFF"/>
              </a:solidFill>
              <a:effectLst/>
              <a:uFillTx/>
              <a:latin typeface="+mn-lt"/>
              <a:ea typeface="+mn-ea"/>
              <a:cs typeface="+mn-cs"/>
              <a:sym typeface="Helvetica Neue Light"/>
            </a:endParaRPr>
          </a:p>
        </p:txBody>
      </p:sp>
      <p:sp>
        <p:nvSpPr>
          <p:cNvPr id="8" name="Rectangle 7"/>
          <p:cNvSpPr/>
          <p:nvPr/>
        </p:nvSpPr>
        <p:spPr>
          <a:xfrm>
            <a:off x="0" y="0"/>
            <a:ext cx="13004800" cy="914400"/>
          </a:xfrm>
          <a:prstGeom prst="rect">
            <a:avLst/>
          </a:prstGeom>
          <a:solidFill>
            <a:schemeClr val="accent1">
              <a:satOff val="12166"/>
              <a:lumOff val="-13042"/>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FFFFFF"/>
              </a:solidFill>
              <a:effectLst/>
              <a:uFillTx/>
              <a:latin typeface="+mn-lt"/>
              <a:ea typeface="+mn-ea"/>
              <a:cs typeface="+mn-cs"/>
              <a:sym typeface="Helvetica Neue Light"/>
            </a:endParaRPr>
          </a:p>
        </p:txBody>
      </p:sp>
      <p:sp>
        <p:nvSpPr>
          <p:cNvPr id="5" name="TextBox 4"/>
          <p:cNvSpPr txBox="1"/>
          <p:nvPr/>
        </p:nvSpPr>
        <p:spPr>
          <a:xfrm>
            <a:off x="1854200" y="152400"/>
            <a:ext cx="8610600" cy="707886"/>
          </a:xfrm>
          <a:prstGeom prst="rect">
            <a:avLst/>
          </a:prstGeom>
          <a:noFill/>
        </p:spPr>
        <p:txBody>
          <a:bodyPr wrap="square" rtlCol="0">
            <a:spAutoFit/>
          </a:bodyPr>
          <a:lstStyle/>
          <a:p>
            <a:r>
              <a:rPr lang="en-US" sz="4000" b="1" dirty="0">
                <a:solidFill>
                  <a:schemeClr val="bg1"/>
                </a:solidFill>
              </a:rPr>
              <a:t>To chop or not to chop….</a:t>
            </a:r>
          </a:p>
        </p:txBody>
      </p:sp>
      <p:pic>
        <p:nvPicPr>
          <p:cNvPr id="10" name="Picture 9" descr="vulture morning.jpg"/>
          <p:cNvPicPr>
            <a:picLocks noChangeAspect="1"/>
          </p:cNvPicPr>
          <p:nvPr/>
        </p:nvPicPr>
        <p:blipFill>
          <a:blip r:embed="rId3"/>
          <a:stretch>
            <a:fillRect/>
          </a:stretch>
        </p:blipFill>
        <p:spPr>
          <a:xfrm>
            <a:off x="939800" y="896341"/>
            <a:ext cx="11049000" cy="8016202"/>
          </a:xfrm>
          <a:prstGeom prst="rect">
            <a:avLst/>
          </a:prstGeom>
        </p:spPr>
      </p:pic>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8839200"/>
            <a:ext cx="13004800" cy="914400"/>
          </a:xfrm>
          <a:prstGeom prst="rect">
            <a:avLst/>
          </a:prstGeom>
          <a:solidFill>
            <a:schemeClr val="accent1">
              <a:satOff val="12166"/>
              <a:lumOff val="-13042"/>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FFFFFF"/>
              </a:solidFill>
              <a:effectLst/>
              <a:uFillTx/>
              <a:latin typeface="+mn-lt"/>
              <a:ea typeface="+mn-ea"/>
              <a:cs typeface="+mn-cs"/>
              <a:sym typeface="Helvetica Neue Light"/>
            </a:endParaRPr>
          </a:p>
        </p:txBody>
      </p:sp>
      <p:pic>
        <p:nvPicPr>
          <p:cNvPr id="7" name="Picture 6" descr="covered wagon001.jpg"/>
          <p:cNvPicPr>
            <a:picLocks noChangeAspect="1"/>
          </p:cNvPicPr>
          <p:nvPr/>
        </p:nvPicPr>
        <p:blipFill>
          <a:blip r:embed="rId3"/>
          <a:stretch>
            <a:fillRect/>
          </a:stretch>
        </p:blipFill>
        <p:spPr>
          <a:xfrm>
            <a:off x="939800" y="-71718"/>
            <a:ext cx="11108943" cy="8910918"/>
          </a:xfrm>
          <a:prstGeom prst="rect">
            <a:avLst/>
          </a:prstGeom>
        </p:spPr>
      </p:pic>
      <p:sp>
        <p:nvSpPr>
          <p:cNvPr id="9" name="Rectangle 8"/>
          <p:cNvSpPr/>
          <p:nvPr/>
        </p:nvSpPr>
        <p:spPr>
          <a:xfrm>
            <a:off x="0" y="0"/>
            <a:ext cx="13004800" cy="914400"/>
          </a:xfrm>
          <a:prstGeom prst="rect">
            <a:avLst/>
          </a:prstGeom>
          <a:solidFill>
            <a:schemeClr val="accent1">
              <a:satOff val="12166"/>
              <a:lumOff val="-13042"/>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FFFFFF"/>
              </a:solidFill>
              <a:effectLst/>
              <a:uFillTx/>
              <a:latin typeface="+mn-lt"/>
              <a:ea typeface="+mn-ea"/>
              <a:cs typeface="+mn-cs"/>
              <a:sym typeface="Helvetica Neue Light"/>
            </a:endParaRPr>
          </a:p>
        </p:txBody>
      </p:sp>
      <p:sp>
        <p:nvSpPr>
          <p:cNvPr id="8" name="TextBox 7"/>
          <p:cNvSpPr txBox="1"/>
          <p:nvPr/>
        </p:nvSpPr>
        <p:spPr>
          <a:xfrm>
            <a:off x="3606800" y="8839200"/>
            <a:ext cx="5486400" cy="646331"/>
          </a:xfrm>
          <a:prstGeom prst="rect">
            <a:avLst/>
          </a:prstGeom>
          <a:noFill/>
        </p:spPr>
        <p:txBody>
          <a:bodyPr wrap="square" rtlCol="0">
            <a:spAutoFit/>
          </a:bodyPr>
          <a:lstStyle/>
          <a:p>
            <a:r>
              <a:rPr lang="en-US" b="1" dirty="0">
                <a:solidFill>
                  <a:schemeClr val="bg1"/>
                </a:solidFill>
              </a:rPr>
              <a:t>Palmetto Prairie</a:t>
            </a:r>
            <a:endParaRPr lang="en-US" dirty="0"/>
          </a:p>
        </p:txBody>
      </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8839200"/>
            <a:ext cx="13004800" cy="914400"/>
          </a:xfrm>
          <a:prstGeom prst="rect">
            <a:avLst/>
          </a:prstGeom>
          <a:solidFill>
            <a:schemeClr val="accent1">
              <a:satOff val="12166"/>
              <a:lumOff val="-13042"/>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FFFFFF"/>
              </a:solidFill>
              <a:effectLst/>
              <a:uFillTx/>
              <a:latin typeface="+mn-lt"/>
              <a:ea typeface="+mn-ea"/>
              <a:cs typeface="+mn-cs"/>
              <a:sym typeface="Helvetica Neue Light"/>
            </a:endParaRPr>
          </a:p>
        </p:txBody>
      </p:sp>
      <p:sp>
        <p:nvSpPr>
          <p:cNvPr id="5" name="TextBox 4"/>
          <p:cNvSpPr txBox="1"/>
          <p:nvPr/>
        </p:nvSpPr>
        <p:spPr>
          <a:xfrm>
            <a:off x="1854200" y="8839200"/>
            <a:ext cx="8610600" cy="707886"/>
          </a:xfrm>
          <a:prstGeom prst="rect">
            <a:avLst/>
          </a:prstGeom>
          <a:noFill/>
        </p:spPr>
        <p:txBody>
          <a:bodyPr wrap="square" rtlCol="0">
            <a:spAutoFit/>
          </a:bodyPr>
          <a:lstStyle/>
          <a:p>
            <a:r>
              <a:rPr lang="en-US" sz="4000" b="1" dirty="0">
                <a:solidFill>
                  <a:schemeClr val="bg1"/>
                </a:solidFill>
              </a:rPr>
              <a:t>1927—Palmetto Prairie, Melbourne, FL</a:t>
            </a:r>
          </a:p>
        </p:txBody>
      </p:sp>
      <p:pic>
        <p:nvPicPr>
          <p:cNvPr id="7" name="Picture 6" descr="1927 Prairie Melbourne pp.jpg"/>
          <p:cNvPicPr>
            <a:picLocks noChangeAspect="1"/>
          </p:cNvPicPr>
          <p:nvPr/>
        </p:nvPicPr>
        <p:blipFill>
          <a:blip r:embed="rId3"/>
          <a:stretch>
            <a:fillRect/>
          </a:stretch>
        </p:blipFill>
        <p:spPr>
          <a:xfrm>
            <a:off x="0" y="76200"/>
            <a:ext cx="12979400" cy="8830748"/>
          </a:xfrm>
          <a:prstGeom prst="rect">
            <a:avLst/>
          </a:prstGeom>
        </p:spPr>
      </p:pic>
      <p:sp>
        <p:nvSpPr>
          <p:cNvPr id="9" name="Rectangle 8"/>
          <p:cNvSpPr/>
          <p:nvPr/>
        </p:nvSpPr>
        <p:spPr>
          <a:xfrm>
            <a:off x="0" y="0"/>
            <a:ext cx="13004800" cy="914400"/>
          </a:xfrm>
          <a:prstGeom prst="rect">
            <a:avLst/>
          </a:prstGeom>
          <a:solidFill>
            <a:schemeClr val="accent1">
              <a:satOff val="12166"/>
              <a:lumOff val="-13042"/>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FFFFFF"/>
              </a:solidFill>
              <a:effectLst/>
              <a:uFillTx/>
              <a:latin typeface="+mn-lt"/>
              <a:ea typeface="+mn-ea"/>
              <a:cs typeface="+mn-cs"/>
              <a:sym typeface="Helvetica Neue Light"/>
            </a:endParaRPr>
          </a:p>
        </p:txBody>
      </p:sp>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 name="1. Have you researched the site?"/>
          <p:cNvSpPr txBox="1">
            <a:spLocks noGrp="1"/>
          </p:cNvSpPr>
          <p:nvPr>
            <p:ph type="body" sz="quarter" idx="1"/>
          </p:nvPr>
        </p:nvSpPr>
        <p:spPr>
          <a:xfrm>
            <a:off x="558800" y="1524000"/>
            <a:ext cx="9677400" cy="762000"/>
          </a:xfrm>
          <a:prstGeom prst="rect">
            <a:avLst/>
          </a:prstGeom>
        </p:spPr>
        <p:txBody>
          <a:bodyPr/>
          <a:lstStyle/>
          <a:p>
            <a:pPr marL="0" indent="0" defTabSz="457200">
              <a:spcBef>
                <a:spcPts val="0"/>
              </a:spcBef>
              <a:buSzTx/>
              <a:buFontTx/>
              <a:buNone/>
              <a:defRPr sz="3600">
                <a:solidFill>
                  <a:srgbClr val="000000"/>
                </a:solidFill>
              </a:defRPr>
            </a:pPr>
            <a:r>
              <a:rPr dirty="0"/>
              <a:t>1. Have you researched site</a:t>
            </a:r>
            <a:r>
              <a:rPr lang="en-US" dirty="0"/>
              <a:t> history</a:t>
            </a:r>
            <a:r>
              <a:rPr dirty="0"/>
              <a:t>?</a:t>
            </a:r>
            <a:endParaRPr lang="en-US" dirty="0"/>
          </a:p>
          <a:p>
            <a:pPr marL="0" indent="0" defTabSz="457200">
              <a:spcBef>
                <a:spcPts val="0"/>
              </a:spcBef>
              <a:buSzTx/>
              <a:buFontTx/>
              <a:buNone/>
              <a:defRPr sz="3600">
                <a:solidFill>
                  <a:srgbClr val="000000"/>
                </a:solidFill>
              </a:defRPr>
            </a:pPr>
            <a:endParaRPr lang="en-US" dirty="0"/>
          </a:p>
          <a:p>
            <a:pPr marL="0" indent="0" defTabSz="457200">
              <a:spcBef>
                <a:spcPts val="0"/>
              </a:spcBef>
              <a:buSzTx/>
              <a:buFont typeface="Arial"/>
              <a:buChar char="•"/>
              <a:defRPr sz="3600">
                <a:solidFill>
                  <a:srgbClr val="000000"/>
                </a:solidFill>
              </a:defRPr>
            </a:pPr>
            <a:endParaRPr lang="en-US" dirty="0"/>
          </a:p>
          <a:p>
            <a:pPr marL="0" indent="0" defTabSz="457200">
              <a:spcBef>
                <a:spcPts val="0"/>
              </a:spcBef>
              <a:buSzTx/>
              <a:buFontTx/>
              <a:buNone/>
              <a:defRPr sz="3600">
                <a:solidFill>
                  <a:srgbClr val="000000"/>
                </a:solidFill>
              </a:defRPr>
            </a:pPr>
            <a:r>
              <a:rPr lang="en-US" dirty="0"/>
              <a:t> </a:t>
            </a:r>
          </a:p>
          <a:p>
            <a:pPr marL="0" indent="0" defTabSz="457200">
              <a:spcBef>
                <a:spcPts val="0"/>
              </a:spcBef>
              <a:buSzTx/>
              <a:buFontTx/>
              <a:buNone/>
              <a:defRPr sz="3600">
                <a:solidFill>
                  <a:srgbClr val="000000"/>
                </a:solidFill>
              </a:defRPr>
            </a:pPr>
            <a:endParaRPr lang="en-US" dirty="0"/>
          </a:p>
          <a:p>
            <a:pPr marL="0" indent="0" defTabSz="457200">
              <a:spcBef>
                <a:spcPts val="0"/>
              </a:spcBef>
              <a:buSzTx/>
              <a:buFontTx/>
              <a:buNone/>
              <a:defRPr sz="3600">
                <a:solidFill>
                  <a:srgbClr val="000000"/>
                </a:solidFill>
              </a:defRPr>
            </a:pPr>
            <a:r>
              <a:rPr dirty="0"/>
              <a:t> </a:t>
            </a:r>
          </a:p>
        </p:txBody>
      </p:sp>
      <p:sp>
        <p:nvSpPr>
          <p:cNvPr id="6" name="Rectangle 5"/>
          <p:cNvSpPr/>
          <p:nvPr/>
        </p:nvSpPr>
        <p:spPr>
          <a:xfrm>
            <a:off x="0" y="8839200"/>
            <a:ext cx="13004800" cy="914400"/>
          </a:xfrm>
          <a:prstGeom prst="rect">
            <a:avLst/>
          </a:prstGeom>
          <a:solidFill>
            <a:schemeClr val="accent1">
              <a:satOff val="12166"/>
              <a:lumOff val="-13042"/>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FFFFFF"/>
              </a:solidFill>
              <a:effectLst/>
              <a:uFillTx/>
              <a:latin typeface="+mn-lt"/>
              <a:ea typeface="+mn-ea"/>
              <a:cs typeface="+mn-cs"/>
              <a:sym typeface="Helvetica Neue Light"/>
            </a:endParaRPr>
          </a:p>
        </p:txBody>
      </p:sp>
      <p:sp>
        <p:nvSpPr>
          <p:cNvPr id="8" name="Rectangle 7"/>
          <p:cNvSpPr/>
          <p:nvPr/>
        </p:nvSpPr>
        <p:spPr>
          <a:xfrm>
            <a:off x="0" y="0"/>
            <a:ext cx="13004800" cy="914400"/>
          </a:xfrm>
          <a:prstGeom prst="rect">
            <a:avLst/>
          </a:prstGeom>
          <a:solidFill>
            <a:schemeClr val="accent1">
              <a:satOff val="12166"/>
              <a:lumOff val="-13042"/>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FFFFFF"/>
              </a:solidFill>
              <a:effectLst/>
              <a:uFillTx/>
              <a:latin typeface="+mn-lt"/>
              <a:ea typeface="+mn-ea"/>
              <a:cs typeface="+mn-cs"/>
              <a:sym typeface="Helvetica Neue Light"/>
            </a:endParaRPr>
          </a:p>
        </p:txBody>
      </p:sp>
      <p:sp>
        <p:nvSpPr>
          <p:cNvPr id="5" name="TextBox 4"/>
          <p:cNvSpPr txBox="1"/>
          <p:nvPr/>
        </p:nvSpPr>
        <p:spPr>
          <a:xfrm>
            <a:off x="863600" y="206514"/>
            <a:ext cx="8610600" cy="707886"/>
          </a:xfrm>
          <a:prstGeom prst="rect">
            <a:avLst/>
          </a:prstGeom>
          <a:noFill/>
        </p:spPr>
        <p:txBody>
          <a:bodyPr wrap="square" rtlCol="0">
            <a:spAutoFit/>
          </a:bodyPr>
          <a:lstStyle/>
          <a:p>
            <a:pPr algn="l"/>
            <a:r>
              <a:rPr lang="en-US" sz="4000" b="1" dirty="0">
                <a:solidFill>
                  <a:schemeClr val="bg1"/>
                </a:solidFill>
              </a:rPr>
              <a:t>To chop or not to chop….</a:t>
            </a:r>
          </a:p>
        </p:txBody>
      </p:sp>
      <p:sp>
        <p:nvSpPr>
          <p:cNvPr id="7" name="TextBox 6"/>
          <p:cNvSpPr txBox="1"/>
          <p:nvPr/>
        </p:nvSpPr>
        <p:spPr>
          <a:xfrm>
            <a:off x="1473200" y="2514600"/>
            <a:ext cx="10820400" cy="5078313"/>
          </a:xfrm>
          <a:prstGeom prst="rect">
            <a:avLst/>
          </a:prstGeom>
          <a:noFill/>
        </p:spPr>
        <p:txBody>
          <a:bodyPr wrap="square" rtlCol="0">
            <a:spAutoFit/>
          </a:bodyPr>
          <a:lstStyle/>
          <a:p>
            <a:pPr algn="l" defTabSz="457200">
              <a:buFont typeface="Arial"/>
              <a:buChar char="•"/>
              <a:defRPr sz="3600">
                <a:solidFill>
                  <a:srgbClr val="000000"/>
                </a:solidFill>
              </a:defRPr>
            </a:pPr>
            <a:r>
              <a:rPr lang="en-US" dirty="0"/>
              <a:t>1940s aerials—University of FL, </a:t>
            </a:r>
            <a:r>
              <a:rPr lang="en-US" dirty="0" err="1"/>
              <a:t>ArGis</a:t>
            </a:r>
            <a:endParaRPr lang="en-US" dirty="0"/>
          </a:p>
          <a:p>
            <a:pPr algn="l" defTabSz="457200">
              <a:buFont typeface="Arial"/>
              <a:buChar char="•"/>
              <a:defRPr sz="3600">
                <a:solidFill>
                  <a:srgbClr val="000000"/>
                </a:solidFill>
              </a:defRPr>
            </a:pPr>
            <a:r>
              <a:rPr lang="en-US" dirty="0"/>
              <a:t>Original 1800s surveys</a:t>
            </a:r>
          </a:p>
          <a:p>
            <a:pPr algn="l" defTabSz="457200">
              <a:defRPr sz="3600">
                <a:solidFill>
                  <a:srgbClr val="000000"/>
                </a:solidFill>
              </a:defRPr>
            </a:pPr>
            <a:r>
              <a:rPr lang="en-US" dirty="0"/>
              <a:t>  ----</a:t>
            </a:r>
            <a:r>
              <a:rPr dirty="0"/>
              <a:t>Land Boundary Information System</a:t>
            </a:r>
            <a:r>
              <a:rPr lang="en-US" dirty="0"/>
              <a:t> (</a:t>
            </a:r>
            <a:r>
              <a:rPr dirty="0"/>
              <a:t>LABINS</a:t>
            </a:r>
            <a:r>
              <a:rPr lang="en-US" dirty="0"/>
              <a:t>)</a:t>
            </a:r>
            <a:r>
              <a:rPr dirty="0"/>
              <a:t> </a:t>
            </a:r>
            <a:endParaRPr lang="en-US" dirty="0"/>
          </a:p>
          <a:p>
            <a:pPr algn="l" defTabSz="457200">
              <a:buFont typeface="Arial"/>
              <a:buChar char="•"/>
              <a:defRPr sz="3600">
                <a:solidFill>
                  <a:srgbClr val="000000"/>
                </a:solidFill>
              </a:defRPr>
            </a:pPr>
            <a:r>
              <a:rPr lang="en-US" dirty="0"/>
              <a:t>Previous land managers</a:t>
            </a:r>
          </a:p>
          <a:p>
            <a:pPr algn="l" defTabSz="457200">
              <a:buFont typeface="Arial"/>
              <a:buChar char="•"/>
              <a:defRPr sz="3600">
                <a:solidFill>
                  <a:srgbClr val="000000"/>
                </a:solidFill>
              </a:defRPr>
            </a:pPr>
            <a:r>
              <a:rPr lang="en-US" dirty="0"/>
              <a:t>Current employees</a:t>
            </a:r>
          </a:p>
          <a:p>
            <a:pPr algn="l" defTabSz="457200">
              <a:buFont typeface="Arial"/>
              <a:buChar char="•"/>
              <a:defRPr sz="3600">
                <a:solidFill>
                  <a:srgbClr val="000000"/>
                </a:solidFill>
              </a:defRPr>
            </a:pPr>
            <a:r>
              <a:rPr lang="en-US" dirty="0"/>
              <a:t>Adjoining landowners</a:t>
            </a:r>
          </a:p>
          <a:p>
            <a:pPr algn="l" defTabSz="457200">
              <a:buFont typeface="Arial"/>
              <a:buChar char="•"/>
              <a:defRPr sz="3600">
                <a:solidFill>
                  <a:srgbClr val="000000"/>
                </a:solidFill>
              </a:defRPr>
            </a:pPr>
            <a:r>
              <a:rPr lang="en-US" dirty="0"/>
              <a:t>File cabinet</a:t>
            </a:r>
          </a:p>
          <a:p>
            <a:pPr algn="l" defTabSz="457200">
              <a:buFont typeface="Arial"/>
              <a:buChar char="•"/>
              <a:defRPr sz="3600">
                <a:solidFill>
                  <a:srgbClr val="000000"/>
                </a:solidFill>
              </a:defRPr>
            </a:pPr>
            <a:r>
              <a:rPr lang="en-US" dirty="0"/>
              <a:t>Burn databases</a:t>
            </a:r>
          </a:p>
          <a:p>
            <a:pPr algn="l"/>
            <a:endParaRPr lang="en-US" dirty="0"/>
          </a:p>
        </p:txBody>
      </p:sp>
      <p:sp>
        <p:nvSpPr>
          <p:cNvPr id="10" name="TextBox 9"/>
          <p:cNvSpPr txBox="1"/>
          <p:nvPr/>
        </p:nvSpPr>
        <p:spPr>
          <a:xfrm>
            <a:off x="863600" y="7221349"/>
            <a:ext cx="9526180" cy="1200327"/>
          </a:xfrm>
          <a:prstGeom prst="rect">
            <a:avLst/>
          </a:prstGeom>
          <a:noFill/>
        </p:spPr>
        <p:txBody>
          <a:bodyPr wrap="square" rtlCol="0">
            <a:spAutoFit/>
          </a:bodyPr>
          <a:lstStyle/>
          <a:p>
            <a:r>
              <a:rPr lang="en-US" dirty="0"/>
              <a:t>https://</a:t>
            </a:r>
            <a:r>
              <a:rPr lang="en-US" dirty="0" err="1"/>
              <a:t>www.labins.org/survey_data/landrecords/landrecords.cfm</a:t>
            </a:r>
            <a:endParaRPr lang="en-US" dirty="0"/>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additive="base">
                                        <p:cTn id="13"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 calcmode="lin" valueType="num">
                                      <p:cBhvr additive="base">
                                        <p:cTn id="19"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0">
                                            <p:txEl>
                                              <p:pRg st="0" end="0"/>
                                            </p:txEl>
                                          </p:spTgt>
                                        </p:tgtEl>
                                        <p:attrNameLst>
                                          <p:attrName>style.visibility</p:attrName>
                                        </p:attrNameLst>
                                      </p:cBhvr>
                                      <p:to>
                                        <p:strVal val="visible"/>
                                      </p:to>
                                    </p:set>
                                    <p:anim calcmode="lin" valueType="num">
                                      <p:cBhvr additive="base">
                                        <p:cTn id="25"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7">
                                            <p:txEl>
                                              <p:pRg st="3" end="3"/>
                                            </p:txEl>
                                          </p:spTgt>
                                        </p:tgtEl>
                                        <p:attrNameLst>
                                          <p:attrName>style.visibility</p:attrName>
                                        </p:attrNameLst>
                                      </p:cBhvr>
                                      <p:to>
                                        <p:strVal val="visible"/>
                                      </p:to>
                                    </p:set>
                                    <p:anim calcmode="lin" valueType="num">
                                      <p:cBhvr additive="base">
                                        <p:cTn id="31"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7">
                                            <p:txEl>
                                              <p:pRg st="4" end="4"/>
                                            </p:txEl>
                                          </p:spTgt>
                                        </p:tgtEl>
                                        <p:attrNameLst>
                                          <p:attrName>style.visibility</p:attrName>
                                        </p:attrNameLst>
                                      </p:cBhvr>
                                      <p:to>
                                        <p:strVal val="visible"/>
                                      </p:to>
                                    </p:set>
                                    <p:anim calcmode="lin" valueType="num">
                                      <p:cBhvr additive="base">
                                        <p:cTn id="37" dur="5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7">
                                            <p:txEl>
                                              <p:pRg st="5" end="5"/>
                                            </p:txEl>
                                          </p:spTgt>
                                        </p:tgtEl>
                                        <p:attrNameLst>
                                          <p:attrName>style.visibility</p:attrName>
                                        </p:attrNameLst>
                                      </p:cBhvr>
                                      <p:to>
                                        <p:strVal val="visible"/>
                                      </p:to>
                                    </p:set>
                                    <p:anim calcmode="lin" valueType="num">
                                      <p:cBhvr additive="base">
                                        <p:cTn id="43" dur="500" fill="hold"/>
                                        <p:tgtEl>
                                          <p:spTgt spid="7">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7">
                                            <p:txEl>
                                              <p:pRg st="6" end="6"/>
                                            </p:txEl>
                                          </p:spTgt>
                                        </p:tgtEl>
                                        <p:attrNameLst>
                                          <p:attrName>style.visibility</p:attrName>
                                        </p:attrNameLst>
                                      </p:cBhvr>
                                      <p:to>
                                        <p:strVal val="visible"/>
                                      </p:to>
                                    </p:set>
                                    <p:anim calcmode="lin" valueType="num">
                                      <p:cBhvr additive="base">
                                        <p:cTn id="49" dur="500" fill="hold"/>
                                        <p:tgtEl>
                                          <p:spTgt spid="7">
                                            <p:txEl>
                                              <p:pRg st="6" end="6"/>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7">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7">
                                            <p:txEl>
                                              <p:pRg st="7" end="7"/>
                                            </p:txEl>
                                          </p:spTgt>
                                        </p:tgtEl>
                                        <p:attrNameLst>
                                          <p:attrName>style.visibility</p:attrName>
                                        </p:attrNameLst>
                                      </p:cBhvr>
                                      <p:to>
                                        <p:strVal val="visible"/>
                                      </p:to>
                                    </p:set>
                                    <p:anim calcmode="lin" valueType="num">
                                      <p:cBhvr additive="base">
                                        <p:cTn id="55" dur="500" fill="hold"/>
                                        <p:tgtEl>
                                          <p:spTgt spid="7">
                                            <p:txEl>
                                              <p:pRg st="7" end="7"/>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7">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 name="2. Have you applied fire 2 or 3 times within optimum burn return?"/>
          <p:cNvSpPr txBox="1">
            <a:spLocks noGrp="1"/>
          </p:cNvSpPr>
          <p:nvPr>
            <p:ph type="body" sz="quarter" idx="1"/>
          </p:nvPr>
        </p:nvSpPr>
        <p:spPr>
          <a:xfrm>
            <a:off x="571500" y="7359650"/>
            <a:ext cx="11874500" cy="1435100"/>
          </a:xfrm>
          <a:prstGeom prst="rect">
            <a:avLst/>
          </a:prstGeom>
        </p:spPr>
        <p:txBody>
          <a:bodyPr/>
          <a:lstStyle/>
          <a:p>
            <a:pPr marL="330200" indent="-330200">
              <a:buNone/>
              <a:defRPr sz="3600">
                <a:solidFill>
                  <a:srgbClr val="000000"/>
                </a:solidFill>
              </a:defRPr>
            </a:pPr>
            <a:r>
              <a:rPr sz="4000" dirty="0">
                <a:latin typeface="+mn-lt"/>
              </a:rPr>
              <a:t>2. Have you applied fire </a:t>
            </a:r>
            <a:r>
              <a:rPr lang="en-US" sz="4000" dirty="0">
                <a:latin typeface="+mn-lt"/>
              </a:rPr>
              <a:t>at </a:t>
            </a:r>
            <a:r>
              <a:rPr lang="en-US" sz="4000">
                <a:latin typeface="+mn-lt"/>
              </a:rPr>
              <a:t>least twice</a:t>
            </a:r>
            <a:r>
              <a:rPr sz="4000">
                <a:latin typeface="+mn-lt"/>
              </a:rPr>
              <a:t> </a:t>
            </a:r>
            <a:r>
              <a:rPr sz="4000" dirty="0">
                <a:latin typeface="+mn-lt"/>
              </a:rPr>
              <a:t>within optimum burn return?</a:t>
            </a:r>
          </a:p>
        </p:txBody>
      </p:sp>
      <p:pic>
        <p:nvPicPr>
          <p:cNvPr id="6" name="Picture 5" descr="fire thick palmetto.jpg"/>
          <p:cNvPicPr>
            <a:picLocks noChangeAspect="1"/>
          </p:cNvPicPr>
          <p:nvPr/>
        </p:nvPicPr>
        <p:blipFill>
          <a:blip r:embed="rId3"/>
          <a:stretch>
            <a:fillRect/>
          </a:stretch>
        </p:blipFill>
        <p:spPr>
          <a:xfrm>
            <a:off x="2006600" y="1143000"/>
            <a:ext cx="8839200" cy="5802751"/>
          </a:xfrm>
          <a:prstGeom prst="rect">
            <a:avLst/>
          </a:prstGeom>
        </p:spPr>
      </p:pic>
      <p:sp>
        <p:nvSpPr>
          <p:cNvPr id="8" name="Rectangle 7"/>
          <p:cNvSpPr/>
          <p:nvPr/>
        </p:nvSpPr>
        <p:spPr>
          <a:xfrm>
            <a:off x="0" y="8839200"/>
            <a:ext cx="13004800" cy="914400"/>
          </a:xfrm>
          <a:prstGeom prst="rect">
            <a:avLst/>
          </a:prstGeom>
          <a:solidFill>
            <a:schemeClr val="accent1">
              <a:satOff val="12166"/>
              <a:lumOff val="-13042"/>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FFFFFF"/>
              </a:solidFill>
              <a:effectLst/>
              <a:uFillTx/>
              <a:latin typeface="+mn-lt"/>
              <a:ea typeface="+mn-ea"/>
              <a:cs typeface="+mn-cs"/>
              <a:sym typeface="Helvetica Neue Light"/>
            </a:endParaRPr>
          </a:p>
        </p:txBody>
      </p:sp>
      <p:sp>
        <p:nvSpPr>
          <p:cNvPr id="9" name="Rectangle 8"/>
          <p:cNvSpPr/>
          <p:nvPr/>
        </p:nvSpPr>
        <p:spPr>
          <a:xfrm>
            <a:off x="0" y="0"/>
            <a:ext cx="13004800" cy="914400"/>
          </a:xfrm>
          <a:prstGeom prst="rect">
            <a:avLst/>
          </a:prstGeom>
          <a:solidFill>
            <a:schemeClr val="accent1">
              <a:satOff val="12166"/>
              <a:lumOff val="-13042"/>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FFFFFF"/>
              </a:solidFill>
              <a:effectLst/>
              <a:uFillTx/>
              <a:latin typeface="+mn-lt"/>
              <a:ea typeface="+mn-ea"/>
              <a:cs typeface="+mn-cs"/>
              <a:sym typeface="Helvetica Neue Light"/>
            </a:endParaRPr>
          </a:p>
        </p:txBody>
      </p:sp>
      <p:sp>
        <p:nvSpPr>
          <p:cNvPr id="7" name="TextBox 6"/>
          <p:cNvSpPr txBox="1"/>
          <p:nvPr/>
        </p:nvSpPr>
        <p:spPr>
          <a:xfrm>
            <a:off x="863600" y="206514"/>
            <a:ext cx="8610600" cy="707886"/>
          </a:xfrm>
          <a:prstGeom prst="rect">
            <a:avLst/>
          </a:prstGeom>
          <a:noFill/>
        </p:spPr>
        <p:txBody>
          <a:bodyPr wrap="square" rtlCol="0">
            <a:spAutoFit/>
          </a:bodyPr>
          <a:lstStyle/>
          <a:p>
            <a:pPr algn="l"/>
            <a:r>
              <a:rPr lang="en-US" sz="4000" b="1" dirty="0">
                <a:solidFill>
                  <a:schemeClr val="bg1"/>
                </a:solidFill>
              </a:rPr>
              <a:t>To chop or not to chop….</a:t>
            </a:r>
          </a:p>
        </p:txBody>
      </p:sp>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8839200"/>
            <a:ext cx="13004800" cy="914400"/>
          </a:xfrm>
          <a:prstGeom prst="rect">
            <a:avLst/>
          </a:prstGeom>
          <a:solidFill>
            <a:schemeClr val="accent1">
              <a:satOff val="12166"/>
              <a:lumOff val="-13042"/>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FFFFFF"/>
              </a:solidFill>
              <a:effectLst/>
              <a:uFillTx/>
              <a:latin typeface="+mn-lt"/>
              <a:ea typeface="+mn-ea"/>
              <a:cs typeface="+mn-cs"/>
              <a:sym typeface="Helvetica Neue Light"/>
            </a:endParaRPr>
          </a:p>
        </p:txBody>
      </p:sp>
      <p:sp>
        <p:nvSpPr>
          <p:cNvPr id="10" name="Rectangle 9"/>
          <p:cNvSpPr/>
          <p:nvPr/>
        </p:nvSpPr>
        <p:spPr>
          <a:xfrm>
            <a:off x="0" y="0"/>
            <a:ext cx="13004800" cy="914400"/>
          </a:xfrm>
          <a:prstGeom prst="rect">
            <a:avLst/>
          </a:prstGeom>
          <a:solidFill>
            <a:schemeClr val="accent1">
              <a:satOff val="12166"/>
              <a:lumOff val="-13042"/>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FFFFFF"/>
              </a:solidFill>
              <a:effectLst/>
              <a:uFillTx/>
              <a:latin typeface="+mn-lt"/>
              <a:ea typeface="+mn-ea"/>
              <a:cs typeface="+mn-cs"/>
              <a:sym typeface="Helvetica Neue Light"/>
            </a:endParaRPr>
          </a:p>
        </p:txBody>
      </p:sp>
      <p:pic>
        <p:nvPicPr>
          <p:cNvPr id="11" name="Picture 10" descr="Burned flatwoods.jpg"/>
          <p:cNvPicPr>
            <a:picLocks noChangeAspect="1"/>
          </p:cNvPicPr>
          <p:nvPr/>
        </p:nvPicPr>
        <p:blipFill>
          <a:blip r:embed="rId3"/>
          <a:stretch>
            <a:fillRect/>
          </a:stretch>
        </p:blipFill>
        <p:spPr>
          <a:xfrm>
            <a:off x="2082800" y="1219200"/>
            <a:ext cx="8844685" cy="6638228"/>
          </a:xfrm>
          <a:prstGeom prst="rect">
            <a:avLst/>
          </a:prstGeom>
        </p:spPr>
      </p:pic>
      <p:sp>
        <p:nvSpPr>
          <p:cNvPr id="6" name="2. Have you applied fire 2 or 3 times within optimum burn return?"/>
          <p:cNvSpPr txBox="1">
            <a:spLocks noGrp="1"/>
          </p:cNvSpPr>
          <p:nvPr>
            <p:ph type="body" sz="quarter" idx="1"/>
          </p:nvPr>
        </p:nvSpPr>
        <p:spPr>
          <a:xfrm>
            <a:off x="2082800" y="7794625"/>
            <a:ext cx="9448800" cy="869950"/>
          </a:xfrm>
          <a:prstGeom prst="rect">
            <a:avLst/>
          </a:prstGeom>
        </p:spPr>
        <p:txBody>
          <a:bodyPr/>
          <a:lstStyle/>
          <a:p>
            <a:pPr marL="330200" indent="-330200">
              <a:buNone/>
              <a:defRPr sz="3600">
                <a:solidFill>
                  <a:srgbClr val="000000"/>
                </a:solidFill>
              </a:defRPr>
            </a:pPr>
            <a:r>
              <a:rPr lang="en-US" sz="4000" dirty="0">
                <a:latin typeface="+mn-lt"/>
              </a:rPr>
              <a:t>3</a:t>
            </a:r>
            <a:r>
              <a:rPr sz="4000" dirty="0">
                <a:latin typeface="+mn-lt"/>
              </a:rPr>
              <a:t>. </a:t>
            </a:r>
            <a:r>
              <a:rPr lang="en-US" sz="4000" dirty="0">
                <a:latin typeface="+mn-lt"/>
              </a:rPr>
              <a:t>Still palmetto-dominated?</a:t>
            </a:r>
            <a:endParaRPr sz="4000" dirty="0">
              <a:latin typeface="+mn-lt"/>
            </a:endParaRPr>
          </a:p>
        </p:txBody>
      </p:sp>
      <p:sp>
        <p:nvSpPr>
          <p:cNvPr id="7" name="TextBox 6"/>
          <p:cNvSpPr txBox="1"/>
          <p:nvPr/>
        </p:nvSpPr>
        <p:spPr>
          <a:xfrm>
            <a:off x="863600" y="206514"/>
            <a:ext cx="8610600" cy="707886"/>
          </a:xfrm>
          <a:prstGeom prst="rect">
            <a:avLst/>
          </a:prstGeom>
          <a:noFill/>
        </p:spPr>
        <p:txBody>
          <a:bodyPr wrap="square" rtlCol="0">
            <a:spAutoFit/>
          </a:bodyPr>
          <a:lstStyle/>
          <a:p>
            <a:pPr algn="l"/>
            <a:r>
              <a:rPr lang="en-US" sz="4000" b="1" dirty="0">
                <a:solidFill>
                  <a:schemeClr val="bg1"/>
                </a:solidFill>
              </a:rPr>
              <a:t>To chop or not to chop….</a:t>
            </a:r>
          </a:p>
        </p:txBody>
      </p:sp>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13004800" cy="914400"/>
          </a:xfrm>
          <a:prstGeom prst="rect">
            <a:avLst/>
          </a:prstGeom>
          <a:solidFill>
            <a:schemeClr val="accent1">
              <a:satOff val="12166"/>
              <a:lumOff val="-13042"/>
            </a:schemeClr>
          </a:solidFill>
          <a:ln w="12700" cap="flat">
            <a:solidFill>
              <a:srgbClr val="3366FF"/>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FFFFFF"/>
              </a:solidFill>
              <a:effectLst/>
              <a:uFillTx/>
              <a:latin typeface="+mn-lt"/>
              <a:ea typeface="+mn-ea"/>
              <a:cs typeface="+mn-cs"/>
              <a:sym typeface="Helvetica Neue Light"/>
            </a:endParaRPr>
          </a:p>
        </p:txBody>
      </p:sp>
      <p:sp>
        <p:nvSpPr>
          <p:cNvPr id="6" name="Rectangle 5"/>
          <p:cNvSpPr/>
          <p:nvPr/>
        </p:nvSpPr>
        <p:spPr>
          <a:xfrm>
            <a:off x="0" y="8839200"/>
            <a:ext cx="13004800" cy="914400"/>
          </a:xfrm>
          <a:prstGeom prst="rect">
            <a:avLst/>
          </a:prstGeom>
          <a:solidFill>
            <a:schemeClr val="accent1">
              <a:satOff val="12166"/>
              <a:lumOff val="-13042"/>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FFFFFF"/>
              </a:solidFill>
              <a:effectLst/>
              <a:uFillTx/>
              <a:latin typeface="+mn-lt"/>
              <a:ea typeface="+mn-ea"/>
              <a:cs typeface="+mn-cs"/>
              <a:sym typeface="Helvetica Neue Light"/>
            </a:endParaRPr>
          </a:p>
        </p:txBody>
      </p:sp>
      <p:pic>
        <p:nvPicPr>
          <p:cNvPr id="4" name="Picture 3" descr="Fire Rx.jpg"/>
          <p:cNvPicPr>
            <a:picLocks noChangeAspect="1"/>
          </p:cNvPicPr>
          <p:nvPr/>
        </p:nvPicPr>
        <p:blipFill>
          <a:blip r:embed="rId3"/>
          <a:stretch>
            <a:fillRect/>
          </a:stretch>
        </p:blipFill>
        <p:spPr>
          <a:xfrm>
            <a:off x="3073400" y="2209800"/>
            <a:ext cx="6477000" cy="6477000"/>
          </a:xfrm>
          <a:prstGeom prst="rect">
            <a:avLst/>
          </a:prstGeom>
        </p:spPr>
      </p:pic>
      <p:sp>
        <p:nvSpPr>
          <p:cNvPr id="7" name="Rectangle 6"/>
          <p:cNvSpPr/>
          <p:nvPr/>
        </p:nvSpPr>
        <p:spPr>
          <a:xfrm>
            <a:off x="939800" y="1143000"/>
            <a:ext cx="7947759" cy="646331"/>
          </a:xfrm>
          <a:prstGeom prst="rect">
            <a:avLst/>
          </a:prstGeom>
        </p:spPr>
        <p:txBody>
          <a:bodyPr wrap="none">
            <a:spAutoFit/>
          </a:bodyPr>
          <a:lstStyle/>
          <a:p>
            <a:pPr marL="330200" lvl="0" indent="-330200" algn="l" defTabSz="650230" hangingPunct="1">
              <a:defRPr sz="3600">
                <a:solidFill>
                  <a:srgbClr val="000000"/>
                </a:solidFill>
              </a:defRPr>
            </a:pPr>
            <a:r>
              <a:rPr lang="en-US" kern="1200" dirty="0">
                <a:solidFill>
                  <a:srgbClr val="660066"/>
                </a:solidFill>
                <a:ea typeface="Helvetica Neue"/>
                <a:cs typeface="Helvetica Neue"/>
                <a:sym typeface="Helvetica Neue"/>
              </a:rPr>
              <a:t>1. A good Rx by experienced practitioners</a:t>
            </a:r>
          </a:p>
        </p:txBody>
      </p:sp>
      <p:sp>
        <p:nvSpPr>
          <p:cNvPr id="8" name="2. Have you applied fire 2 or 3 times within optimum burn return?"/>
          <p:cNvSpPr txBox="1">
            <a:spLocks/>
          </p:cNvSpPr>
          <p:nvPr/>
        </p:nvSpPr>
        <p:spPr>
          <a:xfrm>
            <a:off x="3530600" y="44450"/>
            <a:ext cx="6629400" cy="869950"/>
          </a:xfrm>
          <a:prstGeom prst="rect">
            <a:avLst/>
          </a:prstGeom>
        </p:spPr>
        <p:txBody>
          <a:bodyPr/>
          <a:lstStyle/>
          <a:p>
            <a:pPr marL="330200" marR="0" lvl="0" indent="-330200" algn="l" defTabSz="650230" rtl="0" eaLnBrk="1" fontAlgn="auto" latinLnBrk="0" hangingPunct="1">
              <a:lnSpc>
                <a:spcPct val="100000"/>
              </a:lnSpc>
              <a:spcBef>
                <a:spcPts val="0"/>
              </a:spcBef>
              <a:spcAft>
                <a:spcPts val="0"/>
              </a:spcAft>
              <a:buClrTx/>
              <a:buSzTx/>
              <a:buFontTx/>
              <a:buNone/>
              <a:tabLst/>
              <a:defRPr sz="3600">
                <a:solidFill>
                  <a:srgbClr val="000000"/>
                </a:solidFill>
              </a:defRPr>
            </a:pPr>
            <a:r>
              <a:rPr kumimoji="0" lang="en-US" sz="4000" b="1" i="0" u="none" strike="noStrike" kern="1200" cap="none" spc="0" normalizeH="0" baseline="0" noProof="0" dirty="0">
                <a:ln>
                  <a:noFill/>
                </a:ln>
                <a:solidFill>
                  <a:schemeClr val="bg1"/>
                </a:solidFill>
                <a:effectLst/>
                <a:uLnTx/>
                <a:uFillTx/>
                <a:latin typeface="+mn-lt"/>
                <a:ea typeface="Helvetica Neue"/>
                <a:cs typeface="Helvetica Neue"/>
                <a:sym typeface="Helvetica Neue"/>
              </a:rPr>
              <a:t>When it’s time for a plan…</a:t>
            </a:r>
            <a:endParaRPr kumimoji="0" sz="4000" b="1" i="0" u="none" strike="noStrike" kern="1200" cap="none" spc="0" normalizeH="0" baseline="0" noProof="0" dirty="0">
              <a:ln>
                <a:noFill/>
              </a:ln>
              <a:solidFill>
                <a:schemeClr val="bg1"/>
              </a:solidFill>
              <a:effectLst/>
              <a:uLnTx/>
              <a:uFillTx/>
              <a:latin typeface="+mn-lt"/>
              <a:ea typeface="Helvetica Neue"/>
              <a:cs typeface="Helvetica Neue"/>
              <a:sym typeface="Helvetica Neue"/>
            </a:endParaRP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Nice flatwoods.jpg"/>
          <p:cNvPicPr>
            <a:picLocks noChangeAspect="1"/>
          </p:cNvPicPr>
          <p:nvPr/>
        </p:nvPicPr>
        <p:blipFill>
          <a:blip r:embed="rId3"/>
          <a:stretch>
            <a:fillRect/>
          </a:stretch>
        </p:blipFill>
        <p:spPr>
          <a:xfrm>
            <a:off x="6950076" y="44449"/>
            <a:ext cx="6146958" cy="9681813"/>
          </a:xfrm>
          <a:prstGeom prst="rect">
            <a:avLst/>
          </a:prstGeom>
        </p:spPr>
      </p:pic>
      <p:sp>
        <p:nvSpPr>
          <p:cNvPr id="11" name="Rectangle 10"/>
          <p:cNvSpPr/>
          <p:nvPr/>
        </p:nvSpPr>
        <p:spPr>
          <a:xfrm>
            <a:off x="0" y="0"/>
            <a:ext cx="13004800" cy="914400"/>
          </a:xfrm>
          <a:prstGeom prst="rect">
            <a:avLst/>
          </a:prstGeom>
          <a:solidFill>
            <a:schemeClr val="accent1">
              <a:satOff val="12166"/>
              <a:lumOff val="-13042"/>
            </a:schemeClr>
          </a:solidFill>
          <a:ln w="12700" cap="flat">
            <a:solidFill>
              <a:srgbClr val="3366FF"/>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FFFFFF"/>
              </a:solidFill>
              <a:effectLst/>
              <a:uFillTx/>
              <a:latin typeface="+mn-lt"/>
              <a:ea typeface="+mn-ea"/>
              <a:cs typeface="+mn-cs"/>
              <a:sym typeface="Helvetica Neue Light"/>
            </a:endParaRPr>
          </a:p>
        </p:txBody>
      </p:sp>
      <p:pic>
        <p:nvPicPr>
          <p:cNvPr id="16" name="Picture 15" descr="Fall prairie crop pp.jpg"/>
          <p:cNvPicPr>
            <a:picLocks noChangeAspect="1"/>
          </p:cNvPicPr>
          <p:nvPr/>
        </p:nvPicPr>
        <p:blipFill>
          <a:blip r:embed="rId4"/>
          <a:stretch>
            <a:fillRect/>
          </a:stretch>
        </p:blipFill>
        <p:spPr>
          <a:xfrm>
            <a:off x="-50800" y="914400"/>
            <a:ext cx="7000875" cy="8001000"/>
          </a:xfrm>
          <a:prstGeom prst="rect">
            <a:avLst/>
          </a:prstGeom>
        </p:spPr>
      </p:pic>
      <p:sp>
        <p:nvSpPr>
          <p:cNvPr id="19" name="Rectangle 18"/>
          <p:cNvSpPr/>
          <p:nvPr/>
        </p:nvSpPr>
        <p:spPr>
          <a:xfrm>
            <a:off x="25400" y="8839200"/>
            <a:ext cx="13004800" cy="914400"/>
          </a:xfrm>
          <a:prstGeom prst="rect">
            <a:avLst/>
          </a:prstGeom>
          <a:solidFill>
            <a:schemeClr val="accent1">
              <a:satOff val="12166"/>
              <a:lumOff val="-13042"/>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FFFFFF"/>
              </a:solidFill>
              <a:effectLst/>
              <a:uFillTx/>
              <a:latin typeface="+mn-lt"/>
              <a:ea typeface="+mn-ea"/>
              <a:cs typeface="+mn-cs"/>
              <a:sym typeface="Helvetica Neue Light"/>
            </a:endParaRPr>
          </a:p>
        </p:txBody>
      </p:sp>
      <p:sp>
        <p:nvSpPr>
          <p:cNvPr id="20" name="2. Have you applied fire 2 or 3 times within optimum burn return?"/>
          <p:cNvSpPr txBox="1">
            <a:spLocks/>
          </p:cNvSpPr>
          <p:nvPr/>
        </p:nvSpPr>
        <p:spPr>
          <a:xfrm>
            <a:off x="2997200" y="0"/>
            <a:ext cx="6629400" cy="869950"/>
          </a:xfrm>
          <a:prstGeom prst="rect">
            <a:avLst/>
          </a:prstGeom>
        </p:spPr>
        <p:txBody>
          <a:bodyPr/>
          <a:lstStyle/>
          <a:p>
            <a:pPr marL="330200" marR="0" lvl="0" indent="-330200" algn="l" defTabSz="650230" rtl="0" eaLnBrk="1" fontAlgn="auto" latinLnBrk="0" hangingPunct="1">
              <a:lnSpc>
                <a:spcPct val="100000"/>
              </a:lnSpc>
              <a:spcBef>
                <a:spcPts val="0"/>
              </a:spcBef>
              <a:spcAft>
                <a:spcPts val="0"/>
              </a:spcAft>
              <a:buClrTx/>
              <a:buSzTx/>
              <a:buFontTx/>
              <a:buNone/>
              <a:tabLst/>
              <a:defRPr sz="3600">
                <a:solidFill>
                  <a:srgbClr val="000000"/>
                </a:solidFill>
              </a:defRPr>
            </a:pPr>
            <a:r>
              <a:rPr lang="en-US" sz="4000" kern="1200" dirty="0">
                <a:solidFill>
                  <a:srgbClr val="FFFFFF"/>
                </a:solidFill>
                <a:ea typeface="Helvetica Neue"/>
                <a:cs typeface="Helvetica Neue"/>
                <a:sym typeface="Helvetica Neue"/>
              </a:rPr>
              <a:t>2</a:t>
            </a:r>
            <a:r>
              <a:rPr kumimoji="0" lang="en-US" sz="4000" b="0" i="0" u="none" strike="noStrike" kern="1200" cap="none" spc="0" normalizeH="0" baseline="0" noProof="0" dirty="0">
                <a:ln>
                  <a:noFill/>
                </a:ln>
                <a:solidFill>
                  <a:srgbClr val="FFFFFF"/>
                </a:solidFill>
                <a:effectLst/>
                <a:uLnTx/>
                <a:uFillTx/>
                <a:latin typeface="+mn-lt"/>
                <a:ea typeface="Helvetica Neue"/>
                <a:cs typeface="Helvetica Neue"/>
                <a:sym typeface="Helvetica Neue"/>
              </a:rPr>
              <a:t>. Select a reference site</a:t>
            </a:r>
            <a:r>
              <a:rPr kumimoji="0" lang="en-US" sz="4000" b="0" i="0" u="none" strike="noStrike" kern="1200" cap="none" spc="0" normalizeH="0" baseline="0" noProof="0" dirty="0">
                <a:ln>
                  <a:noFill/>
                </a:ln>
                <a:solidFill>
                  <a:srgbClr val="660066"/>
                </a:solidFill>
                <a:effectLst/>
                <a:uLnTx/>
                <a:uFillTx/>
                <a:latin typeface="+mn-lt"/>
                <a:ea typeface="Helvetica Neue"/>
                <a:cs typeface="Helvetica Neue"/>
                <a:sym typeface="Helvetica Neue"/>
              </a:rPr>
              <a:t>.</a:t>
            </a:r>
            <a:endParaRPr kumimoji="0" sz="4000" b="0" i="0" u="none" strike="noStrike" kern="1200" cap="none" spc="0" normalizeH="0" baseline="0" noProof="0" dirty="0">
              <a:ln>
                <a:noFill/>
              </a:ln>
              <a:solidFill>
                <a:srgbClr val="660066"/>
              </a:solidFill>
              <a:effectLst/>
              <a:uLnTx/>
              <a:uFillTx/>
              <a:latin typeface="+mn-lt"/>
              <a:ea typeface="Helvetica Neue"/>
              <a:cs typeface="Helvetica Neue"/>
              <a:sym typeface="Helvetica Neue"/>
            </a:endParaRPr>
          </a:p>
        </p:txBody>
      </p:sp>
      <p:sp>
        <p:nvSpPr>
          <p:cNvPr id="21" name="Rectangle 20"/>
          <p:cNvSpPr/>
          <p:nvPr/>
        </p:nvSpPr>
        <p:spPr>
          <a:xfrm>
            <a:off x="0" y="914400"/>
            <a:ext cx="6950076" cy="7924800"/>
          </a:xfrm>
          <a:prstGeom prst="rect">
            <a:avLst/>
          </a:prstGeom>
          <a:gradFill flip="none" rotWithShape="1">
            <a:gsLst>
              <a:gs pos="0">
                <a:schemeClr val="accent1">
                  <a:tint val="100000"/>
                  <a:shade val="100000"/>
                  <a:satMod val="130000"/>
                  <a:alpha val="0"/>
                </a:schemeClr>
              </a:gs>
              <a:gs pos="100000">
                <a:schemeClr val="accent1">
                  <a:tint val="50000"/>
                  <a:shade val="100000"/>
                  <a:satMod val="350000"/>
                  <a:alpha val="0"/>
                </a:schemeClr>
              </a:gs>
            </a:gsLst>
            <a:lin ang="16200000" scaled="0"/>
            <a:tileRect/>
          </a:gradFill>
          <a:ln w="66675" cap="flat" cmpd="sng" algn="ctr">
            <a:solidFill>
              <a:srgbClr val="CCFFCC"/>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p:cNvSpPr/>
          <p:nvPr/>
        </p:nvSpPr>
        <p:spPr>
          <a:xfrm>
            <a:off x="7026276" y="914400"/>
            <a:ext cx="6003924" cy="7924800"/>
          </a:xfrm>
          <a:prstGeom prst="rect">
            <a:avLst/>
          </a:prstGeom>
          <a:solidFill>
            <a:srgbClr val="CCFFCC">
              <a:alpha val="0"/>
            </a:srgbClr>
          </a:solidFill>
          <a:ln w="66675" cap="flat" cmpd="sng" algn="ctr">
            <a:solidFill>
              <a:srgbClr val="CCFFCC"/>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2. Have you applied fire 2 or 3 times within optimum burn return?"/>
          <p:cNvSpPr txBox="1">
            <a:spLocks/>
          </p:cNvSpPr>
          <p:nvPr/>
        </p:nvSpPr>
        <p:spPr>
          <a:xfrm>
            <a:off x="3149600" y="7848600"/>
            <a:ext cx="6629400" cy="869950"/>
          </a:xfrm>
          <a:prstGeom prst="rect">
            <a:avLst/>
          </a:prstGeom>
        </p:spPr>
        <p:txBody>
          <a:bodyPr/>
          <a:lstStyle/>
          <a:p>
            <a:pPr marL="330200" marR="0" lvl="0" indent="-330200" algn="l" defTabSz="650230" rtl="0" eaLnBrk="1" fontAlgn="auto" latinLnBrk="0" hangingPunct="1">
              <a:lnSpc>
                <a:spcPct val="100000"/>
              </a:lnSpc>
              <a:spcBef>
                <a:spcPts val="0"/>
              </a:spcBef>
              <a:spcAft>
                <a:spcPts val="0"/>
              </a:spcAft>
              <a:buClrTx/>
              <a:buSzTx/>
              <a:buFontTx/>
              <a:buNone/>
              <a:tabLst/>
              <a:defRPr sz="3600">
                <a:solidFill>
                  <a:srgbClr val="000000"/>
                </a:solidFill>
              </a:defRPr>
            </a:pPr>
            <a:r>
              <a:rPr kumimoji="0" lang="en-US" sz="4000" b="0" i="0" u="none" strike="noStrike" kern="1200" cap="none" spc="0" normalizeH="0" baseline="0" noProof="0" dirty="0">
                <a:ln>
                  <a:noFill/>
                </a:ln>
                <a:solidFill>
                  <a:srgbClr val="660066"/>
                </a:solidFill>
                <a:effectLst/>
                <a:uLnTx/>
                <a:uFillTx/>
                <a:latin typeface="+mn-lt"/>
                <a:ea typeface="Helvetica Neue"/>
                <a:cs typeface="Helvetica Neue"/>
                <a:sym typeface="Helvetica Neue"/>
              </a:rPr>
              <a:t>1. Select a reference site.</a:t>
            </a:r>
            <a:endParaRPr kumimoji="0" sz="4000" b="0" i="0" u="none" strike="noStrike" kern="1200" cap="none" spc="0" normalizeH="0" baseline="0" noProof="0" dirty="0">
              <a:ln>
                <a:noFill/>
              </a:ln>
              <a:solidFill>
                <a:srgbClr val="660066"/>
              </a:solidFill>
              <a:effectLst/>
              <a:uLnTx/>
              <a:uFillTx/>
              <a:latin typeface="+mn-lt"/>
              <a:ea typeface="Helvetica Neue"/>
              <a:cs typeface="Helvetica Neue"/>
              <a:sym typeface="Helvetica Neue"/>
            </a:endParaRPr>
          </a:p>
        </p:txBody>
      </p:sp>
      <p:pic>
        <p:nvPicPr>
          <p:cNvPr id="8" name="Picture 7" descr="Reference sites2.jpg"/>
          <p:cNvPicPr>
            <a:picLocks noChangeAspect="1"/>
          </p:cNvPicPr>
          <p:nvPr/>
        </p:nvPicPr>
        <p:blipFill>
          <a:blip r:embed="rId3"/>
          <a:stretch>
            <a:fillRect/>
          </a:stretch>
        </p:blipFill>
        <p:spPr>
          <a:xfrm>
            <a:off x="717550" y="717550"/>
            <a:ext cx="11347450" cy="8158704"/>
          </a:xfrm>
          <a:prstGeom prst="rect">
            <a:avLst/>
          </a:prstGeom>
        </p:spPr>
      </p:pic>
      <p:sp>
        <p:nvSpPr>
          <p:cNvPr id="9" name="Rectangle 8"/>
          <p:cNvSpPr/>
          <p:nvPr/>
        </p:nvSpPr>
        <p:spPr>
          <a:xfrm>
            <a:off x="0" y="0"/>
            <a:ext cx="13004800" cy="914400"/>
          </a:xfrm>
          <a:prstGeom prst="rect">
            <a:avLst/>
          </a:prstGeom>
          <a:solidFill>
            <a:schemeClr val="accent1">
              <a:satOff val="12166"/>
              <a:lumOff val="-13042"/>
            </a:schemeClr>
          </a:solidFill>
          <a:ln w="12700" cap="flat">
            <a:solidFill>
              <a:srgbClr val="3366FF"/>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FFFFFF"/>
              </a:solidFill>
              <a:effectLst/>
              <a:uFillTx/>
              <a:latin typeface="+mn-lt"/>
              <a:ea typeface="+mn-ea"/>
              <a:cs typeface="+mn-cs"/>
              <a:sym typeface="Helvetica Neue Light"/>
            </a:endParaRPr>
          </a:p>
        </p:txBody>
      </p:sp>
      <p:sp>
        <p:nvSpPr>
          <p:cNvPr id="10" name="Rectangle 9"/>
          <p:cNvSpPr/>
          <p:nvPr/>
        </p:nvSpPr>
        <p:spPr>
          <a:xfrm>
            <a:off x="0" y="8839200"/>
            <a:ext cx="13004800" cy="914400"/>
          </a:xfrm>
          <a:prstGeom prst="rect">
            <a:avLst/>
          </a:prstGeom>
          <a:solidFill>
            <a:schemeClr val="accent1">
              <a:satOff val="12166"/>
              <a:lumOff val="-13042"/>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FFFFFF"/>
              </a:solidFill>
              <a:effectLst/>
              <a:uFillTx/>
              <a:latin typeface="+mn-lt"/>
              <a:ea typeface="+mn-ea"/>
              <a:cs typeface="+mn-cs"/>
              <a:sym typeface="Helvetica Neue Light"/>
            </a:endParaRPr>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FNAI MRSP prairie3 pp.jpg"/>
          <p:cNvPicPr>
            <a:picLocks noChangeAspect="1"/>
          </p:cNvPicPr>
          <p:nvPr/>
        </p:nvPicPr>
        <p:blipFill>
          <a:blip r:embed="rId3"/>
          <a:stretch>
            <a:fillRect/>
          </a:stretch>
        </p:blipFill>
        <p:spPr>
          <a:xfrm>
            <a:off x="406400" y="-304800"/>
            <a:ext cx="12217400" cy="9163050"/>
          </a:xfrm>
          <a:prstGeom prst="rect">
            <a:avLst/>
          </a:prstGeom>
        </p:spPr>
      </p:pic>
      <p:sp>
        <p:nvSpPr>
          <p:cNvPr id="14" name="Rectangle 13"/>
          <p:cNvSpPr/>
          <p:nvPr/>
        </p:nvSpPr>
        <p:spPr>
          <a:xfrm>
            <a:off x="0" y="0"/>
            <a:ext cx="13004800" cy="914400"/>
          </a:xfrm>
          <a:prstGeom prst="rect">
            <a:avLst/>
          </a:prstGeom>
          <a:solidFill>
            <a:schemeClr val="accent1">
              <a:satOff val="12166"/>
              <a:lumOff val="-13042"/>
            </a:schemeClr>
          </a:solidFill>
          <a:ln w="12700" cap="flat">
            <a:solidFill>
              <a:srgbClr val="3366FF"/>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FFFFFF"/>
              </a:solidFill>
              <a:effectLst/>
              <a:uFillTx/>
              <a:latin typeface="+mn-lt"/>
              <a:ea typeface="+mn-ea"/>
              <a:cs typeface="+mn-cs"/>
              <a:sym typeface="Helvetica Neue Light"/>
            </a:endParaRPr>
          </a:p>
        </p:txBody>
      </p:sp>
      <p:sp>
        <p:nvSpPr>
          <p:cNvPr id="15" name="Rectangle 14"/>
          <p:cNvSpPr/>
          <p:nvPr/>
        </p:nvSpPr>
        <p:spPr>
          <a:xfrm>
            <a:off x="25400" y="8839200"/>
            <a:ext cx="13004800" cy="914400"/>
          </a:xfrm>
          <a:prstGeom prst="rect">
            <a:avLst/>
          </a:prstGeom>
          <a:solidFill>
            <a:schemeClr val="accent1">
              <a:satOff val="12166"/>
              <a:lumOff val="-13042"/>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FFFFFF"/>
              </a:solidFill>
              <a:effectLst/>
              <a:uFillTx/>
              <a:latin typeface="+mn-lt"/>
              <a:ea typeface="+mn-ea"/>
              <a:cs typeface="+mn-cs"/>
              <a:sym typeface="Helvetica Neue Light"/>
            </a:endParaRPr>
          </a:p>
        </p:txBody>
      </p:sp>
      <p:sp>
        <p:nvSpPr>
          <p:cNvPr id="17" name="2. Have you applied fire 2 or 3 times within optimum burn return?"/>
          <p:cNvSpPr txBox="1">
            <a:spLocks/>
          </p:cNvSpPr>
          <p:nvPr/>
        </p:nvSpPr>
        <p:spPr>
          <a:xfrm>
            <a:off x="1473200" y="8839200"/>
            <a:ext cx="9982200" cy="869950"/>
          </a:xfrm>
          <a:prstGeom prst="rect">
            <a:avLst/>
          </a:prstGeom>
        </p:spPr>
        <p:txBody>
          <a:bodyPr/>
          <a:lstStyle/>
          <a:p>
            <a:pPr marL="330200" marR="0" lvl="0" indent="-330200" algn="l" defTabSz="650230" rtl="0" eaLnBrk="1" fontAlgn="auto" latinLnBrk="0" hangingPunct="1">
              <a:lnSpc>
                <a:spcPct val="100000"/>
              </a:lnSpc>
              <a:spcBef>
                <a:spcPts val="0"/>
              </a:spcBef>
              <a:spcAft>
                <a:spcPts val="0"/>
              </a:spcAft>
              <a:buClrTx/>
              <a:buSzTx/>
              <a:buFontTx/>
              <a:buNone/>
              <a:tabLst/>
              <a:defRPr sz="3600">
                <a:solidFill>
                  <a:srgbClr val="000000"/>
                </a:solidFill>
              </a:defRPr>
            </a:pPr>
            <a:r>
              <a:rPr kumimoji="0" lang="en-US" sz="4000" b="0" i="0" u="none" strike="noStrike" kern="1200" cap="none" spc="0" normalizeH="0" baseline="0" noProof="0" dirty="0">
                <a:ln>
                  <a:noFill/>
                </a:ln>
                <a:solidFill>
                  <a:srgbClr val="FFFFFF"/>
                </a:solidFill>
                <a:effectLst/>
                <a:uLnTx/>
                <a:uFillTx/>
                <a:latin typeface="+mn-lt"/>
                <a:ea typeface="Helvetica Neue"/>
                <a:cs typeface="Helvetica Neue"/>
                <a:sym typeface="Helvetica Neue"/>
              </a:rPr>
              <a:t>FNAI Reference site at Myakka River State Park</a:t>
            </a:r>
            <a:r>
              <a:rPr kumimoji="0" lang="en-US" sz="4000" b="0" i="0" u="none" strike="noStrike" kern="1200" cap="none" spc="0" normalizeH="0" baseline="0" noProof="0" dirty="0">
                <a:ln>
                  <a:noFill/>
                </a:ln>
                <a:solidFill>
                  <a:srgbClr val="660066"/>
                </a:solidFill>
                <a:effectLst/>
                <a:uLnTx/>
                <a:uFillTx/>
                <a:latin typeface="+mn-lt"/>
                <a:ea typeface="Helvetica Neue"/>
                <a:cs typeface="Helvetica Neue"/>
                <a:sym typeface="Helvetica Neue"/>
              </a:rPr>
              <a:t>.</a:t>
            </a:r>
            <a:endParaRPr kumimoji="0" sz="4000" b="0" i="0" u="none" strike="noStrike" kern="1200" cap="none" spc="0" normalizeH="0" baseline="0" noProof="0" dirty="0">
              <a:ln>
                <a:noFill/>
              </a:ln>
              <a:solidFill>
                <a:srgbClr val="660066"/>
              </a:solidFill>
              <a:effectLst/>
              <a:uLnTx/>
              <a:uFillTx/>
              <a:latin typeface="+mn-lt"/>
              <a:ea typeface="Helvetica Neue"/>
              <a:cs typeface="Helvetica Neue"/>
              <a:sym typeface="Helvetica Neue"/>
            </a:endParaRPr>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400" y="0"/>
            <a:ext cx="13004800" cy="914400"/>
          </a:xfrm>
          <a:prstGeom prst="rect">
            <a:avLst/>
          </a:prstGeom>
          <a:solidFill>
            <a:schemeClr val="accent1">
              <a:satOff val="12166"/>
              <a:lumOff val="-13042"/>
            </a:schemeClr>
          </a:solidFill>
          <a:ln w="12700" cap="flat">
            <a:solidFill>
              <a:srgbClr val="3366FF"/>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FFFFFF"/>
              </a:solidFill>
              <a:effectLst/>
              <a:uFillTx/>
              <a:latin typeface="+mn-lt"/>
              <a:ea typeface="+mn-ea"/>
              <a:cs typeface="+mn-cs"/>
              <a:sym typeface="Helvetica Neue Light"/>
            </a:endParaRPr>
          </a:p>
        </p:txBody>
      </p:sp>
      <p:sp>
        <p:nvSpPr>
          <p:cNvPr id="3" name="Rectangle 2"/>
          <p:cNvSpPr/>
          <p:nvPr/>
        </p:nvSpPr>
        <p:spPr>
          <a:xfrm>
            <a:off x="0" y="8839200"/>
            <a:ext cx="13004800" cy="914400"/>
          </a:xfrm>
          <a:prstGeom prst="rect">
            <a:avLst/>
          </a:prstGeom>
          <a:solidFill>
            <a:schemeClr val="accent1">
              <a:satOff val="12166"/>
              <a:lumOff val="-13042"/>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FFFFFF"/>
              </a:solidFill>
              <a:effectLst/>
              <a:uFillTx/>
              <a:latin typeface="+mn-lt"/>
              <a:ea typeface="+mn-ea"/>
              <a:cs typeface="+mn-cs"/>
              <a:sym typeface="Helvetica Neue Light"/>
            </a:endParaRPr>
          </a:p>
        </p:txBody>
      </p:sp>
      <p:sp>
        <p:nvSpPr>
          <p:cNvPr id="6" name="2. Have you applied fire 2 or 3 times within optimum burn return?"/>
          <p:cNvSpPr txBox="1">
            <a:spLocks/>
          </p:cNvSpPr>
          <p:nvPr/>
        </p:nvSpPr>
        <p:spPr>
          <a:xfrm>
            <a:off x="787400" y="44450"/>
            <a:ext cx="7772400" cy="869950"/>
          </a:xfrm>
          <a:prstGeom prst="rect">
            <a:avLst/>
          </a:prstGeom>
        </p:spPr>
        <p:txBody>
          <a:bodyPr/>
          <a:lstStyle/>
          <a:p>
            <a:pPr marL="330200" marR="0" lvl="0" indent="-330200" algn="l" defTabSz="650230" rtl="0" eaLnBrk="1" fontAlgn="auto" latinLnBrk="0" hangingPunct="1">
              <a:lnSpc>
                <a:spcPct val="100000"/>
              </a:lnSpc>
              <a:spcBef>
                <a:spcPts val="0"/>
              </a:spcBef>
              <a:spcAft>
                <a:spcPts val="0"/>
              </a:spcAft>
              <a:buClrTx/>
              <a:buSzTx/>
              <a:buFontTx/>
              <a:buNone/>
              <a:tabLst/>
              <a:defRPr sz="3600">
                <a:solidFill>
                  <a:srgbClr val="000000"/>
                </a:solidFill>
              </a:defRPr>
            </a:pPr>
            <a:r>
              <a:rPr kumimoji="0" lang="en-US" sz="4000" b="1" i="0" u="none" strike="noStrike" kern="1200" cap="none" spc="0" normalizeH="0" baseline="0" noProof="0" dirty="0">
                <a:ln>
                  <a:noFill/>
                </a:ln>
                <a:solidFill>
                  <a:schemeClr val="bg1"/>
                </a:solidFill>
                <a:effectLst/>
                <a:uLnTx/>
                <a:uFillTx/>
                <a:latin typeface="+mn-lt"/>
                <a:ea typeface="Helvetica Neue"/>
                <a:cs typeface="Helvetica Neue"/>
                <a:sym typeface="Helvetica Neue"/>
              </a:rPr>
              <a:t>3. Establish </a:t>
            </a:r>
            <a:r>
              <a:rPr kumimoji="0" lang="en-US" sz="4000" b="1" i="0" u="none" strike="noStrike" kern="1200" cap="none" spc="0" normalizeH="0" baseline="0" noProof="0" dirty="0" err="1">
                <a:ln>
                  <a:noFill/>
                </a:ln>
                <a:solidFill>
                  <a:schemeClr val="bg1"/>
                </a:solidFill>
                <a:effectLst/>
                <a:uLnTx/>
                <a:uFillTx/>
                <a:latin typeface="+mn-lt"/>
                <a:ea typeface="Helvetica Neue"/>
                <a:cs typeface="Helvetica Neue"/>
                <a:sym typeface="Helvetica Neue"/>
              </a:rPr>
              <a:t>monitorin</a:t>
            </a:r>
            <a:r>
              <a:rPr lang="en-US" sz="4000" b="1" kern="1200" dirty="0" err="1">
                <a:solidFill>
                  <a:schemeClr val="bg1"/>
                </a:solidFill>
                <a:ea typeface="Helvetica Neue"/>
                <a:cs typeface="Helvetica Neue"/>
                <a:sym typeface="Helvetica Neue"/>
              </a:rPr>
              <a:t>g</a:t>
            </a:r>
            <a:r>
              <a:rPr lang="en-US" sz="4000" b="1" kern="1200" dirty="0">
                <a:solidFill>
                  <a:schemeClr val="bg1"/>
                </a:solidFill>
                <a:ea typeface="Helvetica Neue"/>
                <a:cs typeface="Helvetica Neue"/>
                <a:sym typeface="Helvetica Neue"/>
              </a:rPr>
              <a:t> protocols</a:t>
            </a:r>
            <a:endParaRPr kumimoji="0" sz="4000" b="1" i="0" u="none" strike="noStrike" kern="1200" cap="none" spc="0" normalizeH="0" baseline="0" noProof="0" dirty="0">
              <a:ln>
                <a:noFill/>
              </a:ln>
              <a:solidFill>
                <a:schemeClr val="bg1"/>
              </a:solidFill>
              <a:effectLst/>
              <a:uLnTx/>
              <a:uFillTx/>
              <a:latin typeface="+mn-lt"/>
              <a:ea typeface="Helvetica Neue"/>
              <a:cs typeface="Helvetica Neue"/>
              <a:sym typeface="Helvetica Neue"/>
            </a:endParaRPr>
          </a:p>
        </p:txBody>
      </p:sp>
      <p:pic>
        <p:nvPicPr>
          <p:cNvPr id="8" name="Picture 7" descr="restored no chop1.jpg"/>
          <p:cNvPicPr>
            <a:picLocks noChangeAspect="1"/>
          </p:cNvPicPr>
          <p:nvPr/>
        </p:nvPicPr>
        <p:blipFill>
          <a:blip r:embed="rId3"/>
          <a:stretch>
            <a:fillRect/>
          </a:stretch>
        </p:blipFill>
        <p:spPr>
          <a:xfrm>
            <a:off x="1360194" y="1219200"/>
            <a:ext cx="6908800" cy="5181600"/>
          </a:xfrm>
          <a:prstGeom prst="rect">
            <a:avLst/>
          </a:prstGeom>
        </p:spPr>
      </p:pic>
      <p:pic>
        <p:nvPicPr>
          <p:cNvPr id="9" name="Picture 8" descr="camera.jpg"/>
          <p:cNvPicPr>
            <a:picLocks noChangeAspect="1"/>
          </p:cNvPicPr>
          <p:nvPr/>
        </p:nvPicPr>
        <p:blipFill>
          <a:blip r:embed="rId4"/>
          <a:stretch>
            <a:fillRect/>
          </a:stretch>
        </p:blipFill>
        <p:spPr>
          <a:xfrm>
            <a:off x="9093200" y="1219200"/>
            <a:ext cx="2720388" cy="2180844"/>
          </a:xfrm>
          <a:prstGeom prst="rect">
            <a:avLst/>
          </a:prstGeom>
        </p:spPr>
      </p:pic>
      <p:pic>
        <p:nvPicPr>
          <p:cNvPr id="10" name="Picture 9" descr="meter square.jpg"/>
          <p:cNvPicPr>
            <a:picLocks noChangeAspect="1"/>
          </p:cNvPicPr>
          <p:nvPr/>
        </p:nvPicPr>
        <p:blipFill>
          <a:blip r:embed="rId5"/>
          <a:stretch>
            <a:fillRect/>
          </a:stretch>
        </p:blipFill>
        <p:spPr>
          <a:xfrm>
            <a:off x="8559800" y="4572000"/>
            <a:ext cx="3962400" cy="3962400"/>
          </a:xfrm>
          <a:prstGeom prst="rect">
            <a:avLst/>
          </a:prstGeom>
        </p:spPr>
      </p:pic>
      <p:pic>
        <p:nvPicPr>
          <p:cNvPr id="11" name="Picture 10" descr="Gps.jpg"/>
          <p:cNvPicPr>
            <a:picLocks noChangeAspect="1"/>
          </p:cNvPicPr>
          <p:nvPr/>
        </p:nvPicPr>
        <p:blipFill>
          <a:blip r:embed="rId6"/>
          <a:stretch>
            <a:fillRect/>
          </a:stretch>
        </p:blipFill>
        <p:spPr>
          <a:xfrm>
            <a:off x="330200" y="5486400"/>
            <a:ext cx="3748100" cy="3048000"/>
          </a:xfrm>
          <a:prstGeom prst="rect">
            <a:avLst/>
          </a:prstGeom>
        </p:spPr>
      </p:pic>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3004800" cy="914400"/>
          </a:xfrm>
          <a:prstGeom prst="rect">
            <a:avLst/>
          </a:prstGeom>
          <a:solidFill>
            <a:schemeClr val="accent1">
              <a:satOff val="12166"/>
              <a:lumOff val="-13042"/>
            </a:schemeClr>
          </a:solidFill>
          <a:ln w="12700" cap="flat">
            <a:solidFill>
              <a:srgbClr val="3366FF"/>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FFFFFF"/>
              </a:solidFill>
              <a:effectLst/>
              <a:uFillTx/>
              <a:latin typeface="+mn-lt"/>
              <a:ea typeface="+mn-ea"/>
              <a:cs typeface="+mn-cs"/>
              <a:sym typeface="Helvetica Neue Light"/>
            </a:endParaRPr>
          </a:p>
        </p:txBody>
      </p:sp>
      <p:sp>
        <p:nvSpPr>
          <p:cNvPr id="3" name="Rectangle 2"/>
          <p:cNvSpPr/>
          <p:nvPr/>
        </p:nvSpPr>
        <p:spPr>
          <a:xfrm>
            <a:off x="0" y="8839200"/>
            <a:ext cx="13004800" cy="914400"/>
          </a:xfrm>
          <a:prstGeom prst="rect">
            <a:avLst/>
          </a:prstGeom>
          <a:solidFill>
            <a:schemeClr val="accent1">
              <a:satOff val="12166"/>
              <a:lumOff val="-13042"/>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FFFFFF"/>
              </a:solidFill>
              <a:effectLst/>
              <a:uFillTx/>
              <a:latin typeface="+mn-lt"/>
              <a:ea typeface="+mn-ea"/>
              <a:cs typeface="+mn-cs"/>
              <a:sym typeface="Helvetica Neue Light"/>
            </a:endParaRPr>
          </a:p>
        </p:txBody>
      </p:sp>
      <p:sp>
        <p:nvSpPr>
          <p:cNvPr id="4" name="2. Have you applied fire 2 or 3 times within optimum burn return?"/>
          <p:cNvSpPr txBox="1">
            <a:spLocks/>
          </p:cNvSpPr>
          <p:nvPr/>
        </p:nvSpPr>
        <p:spPr>
          <a:xfrm>
            <a:off x="863600" y="228600"/>
            <a:ext cx="7696200" cy="914400"/>
          </a:xfrm>
          <a:prstGeom prst="rect">
            <a:avLst/>
          </a:prstGeom>
        </p:spPr>
        <p:txBody>
          <a:bodyPr/>
          <a:lstStyle/>
          <a:p>
            <a:pPr marL="330200" marR="0" lvl="0" indent="-330200" algn="l" defTabSz="650230" rtl="0" eaLnBrk="1" fontAlgn="auto" latinLnBrk="0" hangingPunct="1">
              <a:lnSpc>
                <a:spcPct val="100000"/>
              </a:lnSpc>
              <a:spcBef>
                <a:spcPts val="0"/>
              </a:spcBef>
              <a:spcAft>
                <a:spcPts val="0"/>
              </a:spcAft>
              <a:buClrTx/>
              <a:buSzTx/>
              <a:buFontTx/>
              <a:buNone/>
              <a:tabLst/>
              <a:defRPr sz="3600">
                <a:solidFill>
                  <a:srgbClr val="000000"/>
                </a:solidFill>
              </a:defRPr>
            </a:pPr>
            <a:r>
              <a:rPr kumimoji="0" lang="en-US" sz="4000" b="1" i="0" u="none" strike="noStrike" kern="1200" cap="none" spc="0" normalizeH="0" baseline="0" noProof="0" dirty="0">
                <a:ln>
                  <a:noFill/>
                </a:ln>
                <a:solidFill>
                  <a:schemeClr val="bg1"/>
                </a:solidFill>
                <a:effectLst/>
                <a:uLnTx/>
                <a:uFillTx/>
                <a:latin typeface="+mn-lt"/>
                <a:ea typeface="Helvetica Neue"/>
                <a:cs typeface="Helvetica Neue"/>
                <a:sym typeface="Helvetica Neue"/>
              </a:rPr>
              <a:t>4. Evaluate/modify</a:t>
            </a:r>
            <a:r>
              <a:rPr kumimoji="0" lang="en-US" sz="4000" b="1" i="0" u="none" strike="noStrike" kern="1200" cap="none" spc="0" normalizeH="0" noProof="0" dirty="0">
                <a:ln>
                  <a:noFill/>
                </a:ln>
                <a:solidFill>
                  <a:schemeClr val="bg1"/>
                </a:solidFill>
                <a:effectLst/>
                <a:uLnTx/>
                <a:uFillTx/>
                <a:latin typeface="+mn-lt"/>
                <a:ea typeface="Helvetica Neue"/>
                <a:cs typeface="Helvetica Neue"/>
                <a:sym typeface="Helvetica Neue"/>
              </a:rPr>
              <a:t> canopy density</a:t>
            </a:r>
            <a:endParaRPr kumimoji="0" lang="en-US" sz="4000" b="1" i="0" u="none" strike="noStrike" kern="1200" cap="none" spc="0" normalizeH="0" baseline="0" noProof="0" dirty="0">
              <a:ln>
                <a:noFill/>
              </a:ln>
              <a:solidFill>
                <a:schemeClr val="bg1"/>
              </a:solidFill>
              <a:effectLst/>
              <a:uLnTx/>
              <a:uFillTx/>
              <a:latin typeface="+mn-lt"/>
              <a:ea typeface="Helvetica Neue"/>
              <a:cs typeface="Helvetica Neue"/>
              <a:sym typeface="Helvetica Neue"/>
            </a:endParaRPr>
          </a:p>
          <a:p>
            <a:pPr marL="330200" marR="0" lvl="0" indent="-330200" algn="l" defTabSz="650230" rtl="0" eaLnBrk="1" fontAlgn="auto" latinLnBrk="0" hangingPunct="1">
              <a:lnSpc>
                <a:spcPct val="100000"/>
              </a:lnSpc>
              <a:spcBef>
                <a:spcPts val="0"/>
              </a:spcBef>
              <a:spcAft>
                <a:spcPts val="0"/>
              </a:spcAft>
              <a:buClrTx/>
              <a:buSzTx/>
              <a:buFontTx/>
              <a:buNone/>
              <a:tabLst/>
              <a:defRPr sz="3600">
                <a:solidFill>
                  <a:srgbClr val="000000"/>
                </a:solidFill>
              </a:defRPr>
            </a:pPr>
            <a:endParaRPr kumimoji="0" lang="en-US" sz="4000" b="0" i="0" u="none" strike="noStrike" kern="1200" cap="none" spc="0" normalizeH="0" baseline="0" noProof="0" dirty="0">
              <a:ln>
                <a:noFill/>
              </a:ln>
              <a:solidFill>
                <a:srgbClr val="660066"/>
              </a:solidFill>
              <a:effectLst/>
              <a:uLnTx/>
              <a:uFillTx/>
              <a:latin typeface="+mn-lt"/>
              <a:ea typeface="Helvetica Neue"/>
              <a:cs typeface="Helvetica Neue"/>
              <a:sym typeface="Helvetica Neue"/>
            </a:endParaRPr>
          </a:p>
          <a:p>
            <a:pPr marL="330200" marR="0" lvl="0" indent="-330200" algn="l" defTabSz="650230" rtl="0" eaLnBrk="1" fontAlgn="auto" latinLnBrk="0" hangingPunct="1">
              <a:lnSpc>
                <a:spcPct val="100000"/>
              </a:lnSpc>
              <a:spcBef>
                <a:spcPts val="0"/>
              </a:spcBef>
              <a:spcAft>
                <a:spcPts val="0"/>
              </a:spcAft>
              <a:buClrTx/>
              <a:buSzTx/>
              <a:buFontTx/>
              <a:buNone/>
              <a:tabLst/>
              <a:defRPr sz="3600">
                <a:solidFill>
                  <a:srgbClr val="000000"/>
                </a:solidFill>
              </a:defRPr>
            </a:pPr>
            <a:endParaRPr kumimoji="0" sz="4000" b="0" i="0" u="none" strike="noStrike" kern="1200" cap="none" spc="0" normalizeH="0" baseline="0" noProof="0" dirty="0">
              <a:ln>
                <a:noFill/>
              </a:ln>
              <a:solidFill>
                <a:srgbClr val="660066"/>
              </a:solidFill>
              <a:effectLst/>
              <a:uLnTx/>
              <a:uFillTx/>
              <a:latin typeface="+mn-lt"/>
              <a:ea typeface="Helvetica Neue"/>
              <a:cs typeface="Helvetica Neue"/>
              <a:sym typeface="Helvetica Neue"/>
            </a:endParaRPr>
          </a:p>
        </p:txBody>
      </p:sp>
      <p:pic>
        <p:nvPicPr>
          <p:cNvPr id="6" name="Picture 5" descr="Z5 AFTER PINES GONE pp.jpg"/>
          <p:cNvPicPr>
            <a:picLocks noChangeAspect="1"/>
          </p:cNvPicPr>
          <p:nvPr/>
        </p:nvPicPr>
        <p:blipFill>
          <a:blip r:embed="rId3"/>
          <a:stretch>
            <a:fillRect/>
          </a:stretch>
        </p:blipFill>
        <p:spPr>
          <a:xfrm flipH="1">
            <a:off x="5359401" y="3815605"/>
            <a:ext cx="7645400" cy="5023595"/>
          </a:xfrm>
          <a:prstGeom prst="rect">
            <a:avLst/>
          </a:prstGeom>
        </p:spPr>
      </p:pic>
      <p:pic>
        <p:nvPicPr>
          <p:cNvPr id="7" name="Picture 6" descr="Z5 BEFORE PINES GONE pp.jpg"/>
          <p:cNvPicPr>
            <a:picLocks noChangeAspect="1"/>
          </p:cNvPicPr>
          <p:nvPr/>
        </p:nvPicPr>
        <p:blipFill>
          <a:blip r:embed="rId4"/>
          <a:stretch>
            <a:fillRect/>
          </a:stretch>
        </p:blipFill>
        <p:spPr>
          <a:xfrm>
            <a:off x="-50800" y="914400"/>
            <a:ext cx="7086600" cy="4782857"/>
          </a:xfrm>
          <a:prstGeom prst="rect">
            <a:avLst/>
          </a:prstGeom>
        </p:spPr>
      </p:pic>
      <p:sp>
        <p:nvSpPr>
          <p:cNvPr id="8" name="2. Have you applied fire 2 or 3 times within optimum burn return?"/>
          <p:cNvSpPr txBox="1">
            <a:spLocks/>
          </p:cNvSpPr>
          <p:nvPr/>
        </p:nvSpPr>
        <p:spPr>
          <a:xfrm>
            <a:off x="7340600" y="1905000"/>
            <a:ext cx="4191000" cy="1524000"/>
          </a:xfrm>
          <a:prstGeom prst="rect">
            <a:avLst/>
          </a:prstGeom>
        </p:spPr>
        <p:txBody>
          <a:bodyPr/>
          <a:lstStyle/>
          <a:p>
            <a:pPr marL="330200" marR="0" lvl="0" indent="-330200" algn="l" defTabSz="650230" rtl="0" eaLnBrk="1" fontAlgn="auto" latinLnBrk="0" hangingPunct="1">
              <a:lnSpc>
                <a:spcPct val="100000"/>
              </a:lnSpc>
              <a:spcBef>
                <a:spcPts val="0"/>
              </a:spcBef>
              <a:spcAft>
                <a:spcPts val="0"/>
              </a:spcAft>
              <a:buClrTx/>
              <a:buSzTx/>
              <a:buFontTx/>
              <a:buNone/>
              <a:tabLst/>
              <a:defRPr sz="3600">
                <a:solidFill>
                  <a:srgbClr val="000000"/>
                </a:solidFill>
              </a:defRPr>
            </a:pPr>
            <a:r>
              <a:rPr lang="en-US" sz="4000" kern="1200" dirty="0">
                <a:solidFill>
                  <a:srgbClr val="660066"/>
                </a:solidFill>
                <a:ea typeface="Helvetica Neue"/>
                <a:cs typeface="Helvetica Neue"/>
                <a:sym typeface="Helvetica Neue"/>
              </a:rPr>
              <a:t>Zone 5 prior to pine removal</a:t>
            </a:r>
            <a:endParaRPr kumimoji="0" lang="en-US" sz="4000" b="0" i="0" u="none" strike="noStrike" kern="1200" cap="none" spc="0" normalizeH="0" baseline="0" noProof="0" dirty="0">
              <a:ln>
                <a:noFill/>
              </a:ln>
              <a:solidFill>
                <a:srgbClr val="660066"/>
              </a:solidFill>
              <a:effectLst/>
              <a:uLnTx/>
              <a:uFillTx/>
              <a:latin typeface="+mn-lt"/>
              <a:ea typeface="Helvetica Neue"/>
              <a:cs typeface="Helvetica Neue"/>
              <a:sym typeface="Helvetica Neue"/>
            </a:endParaRPr>
          </a:p>
          <a:p>
            <a:pPr marL="330200" marR="0" lvl="0" indent="-330200" algn="l" defTabSz="650230" rtl="0" eaLnBrk="1" fontAlgn="auto" latinLnBrk="0" hangingPunct="1">
              <a:lnSpc>
                <a:spcPct val="100000"/>
              </a:lnSpc>
              <a:spcBef>
                <a:spcPts val="0"/>
              </a:spcBef>
              <a:spcAft>
                <a:spcPts val="0"/>
              </a:spcAft>
              <a:buClrTx/>
              <a:buSzTx/>
              <a:buFontTx/>
              <a:buNone/>
              <a:tabLst/>
              <a:defRPr sz="3600">
                <a:solidFill>
                  <a:srgbClr val="000000"/>
                </a:solidFill>
              </a:defRPr>
            </a:pPr>
            <a:endParaRPr kumimoji="0" lang="en-US" sz="4000" b="0" i="0" u="none" strike="noStrike" kern="1200" cap="none" spc="0" normalizeH="0" baseline="0" noProof="0" dirty="0">
              <a:ln>
                <a:noFill/>
              </a:ln>
              <a:solidFill>
                <a:srgbClr val="660066"/>
              </a:solidFill>
              <a:effectLst/>
              <a:uLnTx/>
              <a:uFillTx/>
              <a:latin typeface="+mn-lt"/>
              <a:ea typeface="Helvetica Neue"/>
              <a:cs typeface="Helvetica Neue"/>
              <a:sym typeface="Helvetica Neue"/>
            </a:endParaRPr>
          </a:p>
          <a:p>
            <a:pPr marL="330200" marR="0" lvl="0" indent="-330200" algn="l" defTabSz="650230" rtl="0" eaLnBrk="1" fontAlgn="auto" latinLnBrk="0" hangingPunct="1">
              <a:lnSpc>
                <a:spcPct val="100000"/>
              </a:lnSpc>
              <a:spcBef>
                <a:spcPts val="0"/>
              </a:spcBef>
              <a:spcAft>
                <a:spcPts val="0"/>
              </a:spcAft>
              <a:buClrTx/>
              <a:buSzTx/>
              <a:buFontTx/>
              <a:buNone/>
              <a:tabLst/>
              <a:defRPr sz="3600">
                <a:solidFill>
                  <a:srgbClr val="000000"/>
                </a:solidFill>
              </a:defRPr>
            </a:pPr>
            <a:endParaRPr kumimoji="0" sz="4000" b="0" i="0" u="none" strike="noStrike" kern="1200" cap="none" spc="0" normalizeH="0" baseline="0" noProof="0" dirty="0">
              <a:ln>
                <a:noFill/>
              </a:ln>
              <a:solidFill>
                <a:srgbClr val="660066"/>
              </a:solidFill>
              <a:effectLst/>
              <a:uLnTx/>
              <a:uFillTx/>
              <a:latin typeface="+mn-lt"/>
              <a:ea typeface="Helvetica Neue"/>
              <a:cs typeface="Helvetica Neue"/>
              <a:sym typeface="Helvetica Neue"/>
            </a:endParaRPr>
          </a:p>
        </p:txBody>
      </p:sp>
      <p:sp>
        <p:nvSpPr>
          <p:cNvPr id="9" name="2. Have you applied fire 2 or 3 times within optimum burn return?"/>
          <p:cNvSpPr txBox="1">
            <a:spLocks/>
          </p:cNvSpPr>
          <p:nvPr/>
        </p:nvSpPr>
        <p:spPr>
          <a:xfrm>
            <a:off x="2387602" y="7315200"/>
            <a:ext cx="2971799" cy="1524000"/>
          </a:xfrm>
          <a:prstGeom prst="rect">
            <a:avLst/>
          </a:prstGeom>
        </p:spPr>
        <p:txBody>
          <a:bodyPr/>
          <a:lstStyle/>
          <a:p>
            <a:pPr marL="330200" marR="0" lvl="0" indent="-330200" algn="l" defTabSz="650230" rtl="0" eaLnBrk="1" fontAlgn="auto" latinLnBrk="0" hangingPunct="1">
              <a:lnSpc>
                <a:spcPct val="100000"/>
              </a:lnSpc>
              <a:spcBef>
                <a:spcPts val="0"/>
              </a:spcBef>
              <a:spcAft>
                <a:spcPts val="0"/>
              </a:spcAft>
              <a:buClrTx/>
              <a:buSzTx/>
              <a:buFontTx/>
              <a:buNone/>
              <a:tabLst/>
              <a:defRPr sz="3600">
                <a:solidFill>
                  <a:srgbClr val="000000"/>
                </a:solidFill>
              </a:defRPr>
            </a:pPr>
            <a:r>
              <a:rPr lang="en-US" sz="4000" kern="1200" dirty="0">
                <a:solidFill>
                  <a:srgbClr val="660066"/>
                </a:solidFill>
                <a:ea typeface="Helvetica Neue"/>
                <a:cs typeface="Helvetica Neue"/>
                <a:sym typeface="Helvetica Neue"/>
              </a:rPr>
              <a:t>Zone 5 after </a:t>
            </a:r>
          </a:p>
          <a:p>
            <a:pPr marL="330200" marR="0" lvl="0" indent="-330200" algn="l" defTabSz="650230" rtl="0" eaLnBrk="1" fontAlgn="auto" latinLnBrk="0" hangingPunct="1">
              <a:lnSpc>
                <a:spcPct val="100000"/>
              </a:lnSpc>
              <a:spcBef>
                <a:spcPts val="0"/>
              </a:spcBef>
              <a:spcAft>
                <a:spcPts val="0"/>
              </a:spcAft>
              <a:buClrTx/>
              <a:buSzTx/>
              <a:buFontTx/>
              <a:buNone/>
              <a:tabLst/>
              <a:defRPr sz="3600">
                <a:solidFill>
                  <a:srgbClr val="000000"/>
                </a:solidFill>
              </a:defRPr>
            </a:pPr>
            <a:r>
              <a:rPr lang="en-US" sz="4000" kern="1200" dirty="0">
                <a:solidFill>
                  <a:srgbClr val="660066"/>
                </a:solidFill>
                <a:ea typeface="Helvetica Neue"/>
                <a:cs typeface="Helvetica Neue"/>
                <a:sym typeface="Helvetica Neue"/>
              </a:rPr>
              <a:t>pine removal</a:t>
            </a:r>
            <a:endParaRPr kumimoji="0" lang="en-US" sz="4000" b="0" i="0" u="none" strike="noStrike" kern="1200" cap="none" spc="0" normalizeH="0" baseline="0" noProof="0" dirty="0">
              <a:ln>
                <a:noFill/>
              </a:ln>
              <a:solidFill>
                <a:srgbClr val="660066"/>
              </a:solidFill>
              <a:effectLst/>
              <a:uLnTx/>
              <a:uFillTx/>
              <a:latin typeface="+mn-lt"/>
              <a:ea typeface="Helvetica Neue"/>
              <a:cs typeface="Helvetica Neue"/>
              <a:sym typeface="Helvetica Neue"/>
            </a:endParaRPr>
          </a:p>
          <a:p>
            <a:pPr marL="330200" marR="0" lvl="0" indent="-330200" algn="l" defTabSz="650230" rtl="0" eaLnBrk="1" fontAlgn="auto" latinLnBrk="0" hangingPunct="1">
              <a:lnSpc>
                <a:spcPct val="100000"/>
              </a:lnSpc>
              <a:spcBef>
                <a:spcPts val="0"/>
              </a:spcBef>
              <a:spcAft>
                <a:spcPts val="0"/>
              </a:spcAft>
              <a:buClrTx/>
              <a:buSzTx/>
              <a:buFontTx/>
              <a:buNone/>
              <a:tabLst/>
              <a:defRPr sz="3600">
                <a:solidFill>
                  <a:srgbClr val="000000"/>
                </a:solidFill>
              </a:defRPr>
            </a:pPr>
            <a:endParaRPr kumimoji="0" lang="en-US" sz="4000" b="0" i="0" u="none" strike="noStrike" kern="1200" cap="none" spc="0" normalizeH="0" baseline="0" noProof="0" dirty="0">
              <a:ln>
                <a:noFill/>
              </a:ln>
              <a:solidFill>
                <a:srgbClr val="660066"/>
              </a:solidFill>
              <a:effectLst/>
              <a:uLnTx/>
              <a:uFillTx/>
              <a:latin typeface="+mn-lt"/>
              <a:ea typeface="Helvetica Neue"/>
              <a:cs typeface="Helvetica Neue"/>
              <a:sym typeface="Helvetica Neue"/>
            </a:endParaRPr>
          </a:p>
          <a:p>
            <a:pPr marL="330200" marR="0" lvl="0" indent="-330200" algn="l" defTabSz="650230" rtl="0" eaLnBrk="1" fontAlgn="auto" latinLnBrk="0" hangingPunct="1">
              <a:lnSpc>
                <a:spcPct val="100000"/>
              </a:lnSpc>
              <a:spcBef>
                <a:spcPts val="0"/>
              </a:spcBef>
              <a:spcAft>
                <a:spcPts val="0"/>
              </a:spcAft>
              <a:buClrTx/>
              <a:buSzTx/>
              <a:buFontTx/>
              <a:buNone/>
              <a:tabLst/>
              <a:defRPr sz="3600">
                <a:solidFill>
                  <a:srgbClr val="000000"/>
                </a:solidFill>
              </a:defRPr>
            </a:pPr>
            <a:endParaRPr kumimoji="0" sz="4000" b="0" i="0" u="none" strike="noStrike" kern="1200" cap="none" spc="0" normalizeH="0" baseline="0" noProof="0" dirty="0">
              <a:ln>
                <a:noFill/>
              </a:ln>
              <a:solidFill>
                <a:srgbClr val="660066"/>
              </a:solidFill>
              <a:effectLst/>
              <a:uLnTx/>
              <a:uFillTx/>
              <a:latin typeface="+mn-lt"/>
              <a:ea typeface="Helvetica Neue"/>
              <a:cs typeface="Helvetica Neue"/>
              <a:sym typeface="Helvetica Neue"/>
            </a:endParaRPr>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3004800" cy="914400"/>
          </a:xfrm>
          <a:prstGeom prst="rect">
            <a:avLst/>
          </a:prstGeom>
          <a:solidFill>
            <a:schemeClr val="accent1">
              <a:satOff val="12166"/>
              <a:lumOff val="-13042"/>
            </a:schemeClr>
          </a:solidFill>
          <a:ln w="12700" cap="flat">
            <a:solidFill>
              <a:srgbClr val="3366FF"/>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FFFFFF"/>
              </a:solidFill>
              <a:effectLst/>
              <a:uFillTx/>
              <a:latin typeface="+mn-lt"/>
              <a:ea typeface="+mn-ea"/>
              <a:cs typeface="+mn-cs"/>
              <a:sym typeface="Helvetica Neue Light"/>
            </a:endParaRPr>
          </a:p>
        </p:txBody>
      </p:sp>
      <p:sp>
        <p:nvSpPr>
          <p:cNvPr id="3" name="Rectangle 2"/>
          <p:cNvSpPr/>
          <p:nvPr/>
        </p:nvSpPr>
        <p:spPr>
          <a:xfrm>
            <a:off x="0" y="8839200"/>
            <a:ext cx="13004800" cy="914400"/>
          </a:xfrm>
          <a:prstGeom prst="rect">
            <a:avLst/>
          </a:prstGeom>
          <a:solidFill>
            <a:schemeClr val="accent1">
              <a:satOff val="12166"/>
              <a:lumOff val="-13042"/>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FFFFFF"/>
              </a:solidFill>
              <a:effectLst/>
              <a:uFillTx/>
              <a:latin typeface="+mn-lt"/>
              <a:ea typeface="+mn-ea"/>
              <a:cs typeface="+mn-cs"/>
              <a:sym typeface="Helvetica Neue Light"/>
            </a:endParaRPr>
          </a:p>
        </p:txBody>
      </p:sp>
      <p:sp>
        <p:nvSpPr>
          <p:cNvPr id="4" name="2. Have you applied fire 2 or 3 times within optimum burn return?"/>
          <p:cNvSpPr txBox="1">
            <a:spLocks/>
          </p:cNvSpPr>
          <p:nvPr/>
        </p:nvSpPr>
        <p:spPr>
          <a:xfrm>
            <a:off x="863600" y="1371600"/>
            <a:ext cx="11201400" cy="1600200"/>
          </a:xfrm>
          <a:prstGeom prst="rect">
            <a:avLst/>
          </a:prstGeom>
        </p:spPr>
        <p:txBody>
          <a:bodyPr/>
          <a:lstStyle/>
          <a:p>
            <a:pPr marL="742950" lvl="0" indent="-742950" algn="l">
              <a:buFont typeface="Arial"/>
              <a:buChar char="•"/>
            </a:pPr>
            <a:r>
              <a:rPr lang="en-US" sz="4000" dirty="0">
                <a:solidFill>
                  <a:srgbClr val="660066"/>
                </a:solidFill>
              </a:rPr>
              <a:t>Don’t chop large areas.</a:t>
            </a:r>
          </a:p>
          <a:p>
            <a:pPr marL="742950" indent="-742950" algn="l">
              <a:buFont typeface="Arial"/>
              <a:buChar char="•"/>
            </a:pPr>
            <a:endParaRPr lang="en-US" sz="4000" dirty="0">
              <a:solidFill>
                <a:srgbClr val="660066"/>
              </a:solidFill>
            </a:endParaRPr>
          </a:p>
          <a:p>
            <a:pPr marL="742950" indent="-742950" algn="l">
              <a:buFont typeface="Arial"/>
              <a:buChar char="•"/>
            </a:pPr>
            <a:r>
              <a:rPr lang="en-US" sz="4000" dirty="0">
                <a:solidFill>
                  <a:srgbClr val="660066"/>
                </a:solidFill>
              </a:rPr>
              <a:t>Know your site history. Re-chopping previously</a:t>
            </a:r>
          </a:p>
          <a:p>
            <a:pPr marL="742950" indent="-742950" algn="l"/>
            <a:r>
              <a:rPr lang="en-US" sz="4000" dirty="0">
                <a:solidFill>
                  <a:srgbClr val="660066"/>
                </a:solidFill>
              </a:rPr>
              <a:t>	chopped areas can cause serious harm</a:t>
            </a:r>
          </a:p>
          <a:p>
            <a:pPr marL="742950" indent="-742950" algn="l"/>
            <a:r>
              <a:rPr lang="en-US" sz="4000" dirty="0">
                <a:solidFill>
                  <a:srgbClr val="660066"/>
                </a:solidFill>
              </a:rPr>
              <a:t> </a:t>
            </a:r>
          </a:p>
          <a:p>
            <a:pPr marL="742950" indent="-742950" algn="l">
              <a:buFont typeface="Arial"/>
              <a:buChar char="•"/>
            </a:pPr>
            <a:r>
              <a:rPr lang="en-US" sz="4000" dirty="0">
                <a:solidFill>
                  <a:srgbClr val="660066"/>
                </a:solidFill>
              </a:rPr>
              <a:t>Prioritize areas that have significant seed source close by.</a:t>
            </a:r>
          </a:p>
          <a:p>
            <a:pPr marL="742950" indent="-742950" algn="l"/>
            <a:endParaRPr lang="en-US" sz="4000" dirty="0">
              <a:solidFill>
                <a:srgbClr val="660066"/>
              </a:solidFill>
            </a:endParaRPr>
          </a:p>
          <a:p>
            <a:pPr marL="742950" indent="-742950" algn="l"/>
            <a:r>
              <a:rPr lang="en-US" sz="4000" dirty="0">
                <a:solidFill>
                  <a:srgbClr val="660066"/>
                </a:solidFill>
              </a:rPr>
              <a:t> </a:t>
            </a:r>
          </a:p>
          <a:p>
            <a:pPr marL="330200" marR="0" lvl="0" indent="-330200" algn="l" defTabSz="650230" rtl="0" eaLnBrk="1" fontAlgn="auto" latinLnBrk="0" hangingPunct="1">
              <a:lnSpc>
                <a:spcPct val="100000"/>
              </a:lnSpc>
              <a:spcBef>
                <a:spcPts val="0"/>
              </a:spcBef>
              <a:spcAft>
                <a:spcPts val="0"/>
              </a:spcAft>
              <a:buClrTx/>
              <a:buSzTx/>
              <a:buFontTx/>
              <a:buNone/>
              <a:tabLst/>
              <a:defRPr sz="3600">
                <a:solidFill>
                  <a:srgbClr val="000000"/>
                </a:solidFill>
              </a:defRPr>
            </a:pPr>
            <a:endParaRPr kumimoji="0" sz="4000" b="0" i="0" u="none" strike="noStrike" kern="1200" cap="none" spc="0" normalizeH="0" baseline="0" noProof="0" dirty="0">
              <a:ln>
                <a:noFill/>
              </a:ln>
              <a:solidFill>
                <a:srgbClr val="660066"/>
              </a:solidFill>
              <a:effectLst/>
              <a:uLnTx/>
              <a:uFillTx/>
              <a:latin typeface="+mn-lt"/>
              <a:ea typeface="Helvetica Neue"/>
              <a:cs typeface="Helvetica Neue"/>
              <a:sym typeface="Helvetica Neue"/>
            </a:endParaRPr>
          </a:p>
        </p:txBody>
      </p:sp>
      <p:sp>
        <p:nvSpPr>
          <p:cNvPr id="5" name="TextBox 4"/>
          <p:cNvSpPr txBox="1"/>
          <p:nvPr/>
        </p:nvSpPr>
        <p:spPr>
          <a:xfrm>
            <a:off x="1092200" y="206514"/>
            <a:ext cx="6400800" cy="707886"/>
          </a:xfrm>
          <a:prstGeom prst="rect">
            <a:avLst/>
          </a:prstGeom>
          <a:noFill/>
        </p:spPr>
        <p:txBody>
          <a:bodyPr wrap="square" rtlCol="0">
            <a:spAutoFit/>
          </a:bodyPr>
          <a:lstStyle/>
          <a:p>
            <a:r>
              <a:rPr lang="en-US" sz="4000" b="1" kern="1200" dirty="0">
                <a:solidFill>
                  <a:srgbClr val="FFFFFF"/>
                </a:solidFill>
                <a:ea typeface="Helvetica Neue"/>
                <a:cs typeface="Helvetica Neue"/>
                <a:sym typeface="Helvetica Neue"/>
              </a:rPr>
              <a:t>5. Select areas to be chopped</a:t>
            </a:r>
            <a:endParaRPr lang="en-US" sz="4000" b="1" dirty="0">
              <a:solidFill>
                <a:srgbClr val="FFFFFF"/>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 calcmode="lin" valueType="num">
                                      <p:cBhvr additive="base">
                                        <p:cTn id="13"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 calcmode="lin" valueType="num">
                                      <p:cBhvr additive="base">
                                        <p:cTn id="17"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anim calcmode="lin" valueType="num">
                                      <p:cBhvr additive="base">
                                        <p:cTn id="23"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3004800" cy="656590"/>
          </a:xfrm>
          <a:prstGeom prst="rect">
            <a:avLst/>
          </a:prstGeom>
          <a:solidFill>
            <a:schemeClr val="accent1">
              <a:satOff val="12166"/>
              <a:lumOff val="-13042"/>
            </a:schemeClr>
          </a:solidFill>
          <a:ln w="12700" cap="flat">
            <a:solidFill>
              <a:srgbClr val="3366FF"/>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FFFFFF"/>
              </a:solidFill>
              <a:effectLst/>
              <a:uFillTx/>
              <a:latin typeface="+mn-lt"/>
              <a:ea typeface="+mn-ea"/>
              <a:cs typeface="+mn-cs"/>
              <a:sym typeface="Helvetica Neue Light"/>
            </a:endParaRPr>
          </a:p>
        </p:txBody>
      </p:sp>
      <p:pic>
        <p:nvPicPr>
          <p:cNvPr id="5" name="Picture 4" descr="1988-2014 roller choppping map.jpg"/>
          <p:cNvPicPr>
            <a:picLocks noChangeAspect="1"/>
          </p:cNvPicPr>
          <p:nvPr/>
        </p:nvPicPr>
        <p:blipFill>
          <a:blip r:embed="rId3"/>
          <a:stretch>
            <a:fillRect/>
          </a:stretch>
        </p:blipFill>
        <p:spPr>
          <a:xfrm>
            <a:off x="1092200" y="989936"/>
            <a:ext cx="10820400" cy="8306464"/>
          </a:xfrm>
          <a:prstGeom prst="rect">
            <a:avLst/>
          </a:prstGeom>
        </p:spPr>
      </p:pic>
      <p:sp>
        <p:nvSpPr>
          <p:cNvPr id="6" name="Rectangle 5"/>
          <p:cNvSpPr/>
          <p:nvPr/>
        </p:nvSpPr>
        <p:spPr>
          <a:xfrm>
            <a:off x="0" y="8839200"/>
            <a:ext cx="13004800" cy="914400"/>
          </a:xfrm>
          <a:prstGeom prst="rect">
            <a:avLst/>
          </a:prstGeom>
          <a:solidFill>
            <a:schemeClr val="accent1">
              <a:satOff val="12166"/>
              <a:lumOff val="-13042"/>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FFFFFF"/>
              </a:solidFill>
              <a:effectLst/>
              <a:uFillTx/>
              <a:latin typeface="+mn-lt"/>
              <a:ea typeface="+mn-ea"/>
              <a:cs typeface="+mn-cs"/>
              <a:sym typeface="Helvetica Neue Light"/>
            </a:endParaRPr>
          </a:p>
        </p:txBody>
      </p:sp>
      <p:sp>
        <p:nvSpPr>
          <p:cNvPr id="7" name="2. Have you applied fire 2 or 3 times within optimum burn return?"/>
          <p:cNvSpPr txBox="1">
            <a:spLocks/>
          </p:cNvSpPr>
          <p:nvPr/>
        </p:nvSpPr>
        <p:spPr>
          <a:xfrm>
            <a:off x="635000" y="44450"/>
            <a:ext cx="6629400" cy="869950"/>
          </a:xfrm>
          <a:prstGeom prst="rect">
            <a:avLst/>
          </a:prstGeom>
        </p:spPr>
        <p:txBody>
          <a:bodyPr/>
          <a:lstStyle/>
          <a:p>
            <a:pPr marL="330200" marR="0" lvl="0" indent="-330200" algn="l" defTabSz="650230" rtl="0" eaLnBrk="1" fontAlgn="auto" latinLnBrk="0" hangingPunct="1">
              <a:lnSpc>
                <a:spcPct val="100000"/>
              </a:lnSpc>
              <a:spcBef>
                <a:spcPts val="0"/>
              </a:spcBef>
              <a:spcAft>
                <a:spcPts val="0"/>
              </a:spcAft>
              <a:buClrTx/>
              <a:buSzTx/>
              <a:buFontTx/>
              <a:buNone/>
              <a:tabLst/>
              <a:defRPr sz="3600">
                <a:solidFill>
                  <a:srgbClr val="000000"/>
                </a:solidFill>
              </a:defRPr>
            </a:pPr>
            <a:r>
              <a:rPr kumimoji="0" lang="en-US" sz="4000" b="1" i="0" u="none" strike="noStrike" kern="1200" cap="none" spc="0" normalizeH="0" baseline="0" noProof="0" dirty="0">
                <a:ln>
                  <a:noFill/>
                </a:ln>
                <a:solidFill>
                  <a:schemeClr val="bg1"/>
                </a:solidFill>
                <a:effectLst/>
                <a:uLnTx/>
                <a:uFillTx/>
                <a:latin typeface="+mn-lt"/>
                <a:ea typeface="Helvetica Neue"/>
                <a:cs typeface="Helvetica Neue"/>
                <a:sym typeface="Helvetica Neue"/>
              </a:rPr>
              <a:t>6. Keep good records!</a:t>
            </a:r>
            <a:endParaRPr kumimoji="0" sz="4000" b="1" i="0" u="none" strike="noStrike" kern="1200" cap="none" spc="0" normalizeH="0" baseline="0" noProof="0" dirty="0">
              <a:ln>
                <a:noFill/>
              </a:ln>
              <a:solidFill>
                <a:schemeClr val="bg1"/>
              </a:solidFill>
              <a:effectLst/>
              <a:uLnTx/>
              <a:uFillTx/>
              <a:latin typeface="+mn-lt"/>
              <a:ea typeface="Helvetica Neue"/>
              <a:cs typeface="Helvetica Neue"/>
              <a:sym typeface="Helvetica Neue"/>
            </a:endParaRPr>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8839200"/>
            <a:ext cx="13004800" cy="914400"/>
          </a:xfrm>
          <a:prstGeom prst="rect">
            <a:avLst/>
          </a:prstGeom>
          <a:solidFill>
            <a:schemeClr val="accent1">
              <a:satOff val="12166"/>
              <a:lumOff val="-13042"/>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FFFFFF"/>
              </a:solidFill>
              <a:effectLst/>
              <a:uFillTx/>
              <a:latin typeface="+mn-lt"/>
              <a:ea typeface="+mn-ea"/>
              <a:cs typeface="+mn-cs"/>
              <a:sym typeface="Helvetica Neue Light"/>
            </a:endParaRPr>
          </a:p>
        </p:txBody>
      </p:sp>
      <p:pic>
        <p:nvPicPr>
          <p:cNvPr id="5" name="Picture 4" descr="spiral blad chopper.jpg"/>
          <p:cNvPicPr>
            <a:picLocks noChangeAspect="1"/>
          </p:cNvPicPr>
          <p:nvPr/>
        </p:nvPicPr>
        <p:blipFill>
          <a:blip r:embed="rId3"/>
          <a:stretch>
            <a:fillRect/>
          </a:stretch>
        </p:blipFill>
        <p:spPr>
          <a:xfrm>
            <a:off x="1473200" y="2596582"/>
            <a:ext cx="8915400" cy="5785418"/>
          </a:xfrm>
          <a:prstGeom prst="rect">
            <a:avLst/>
          </a:prstGeom>
        </p:spPr>
      </p:pic>
      <p:sp>
        <p:nvSpPr>
          <p:cNvPr id="6" name="Rectangle 5"/>
          <p:cNvSpPr/>
          <p:nvPr/>
        </p:nvSpPr>
        <p:spPr>
          <a:xfrm>
            <a:off x="0" y="0"/>
            <a:ext cx="13004800" cy="914400"/>
          </a:xfrm>
          <a:prstGeom prst="rect">
            <a:avLst/>
          </a:prstGeom>
          <a:solidFill>
            <a:schemeClr val="accent1">
              <a:satOff val="12166"/>
              <a:lumOff val="-13042"/>
            </a:schemeClr>
          </a:solidFill>
          <a:ln w="12700" cap="flat">
            <a:solidFill>
              <a:srgbClr val="3366FF"/>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FFFFFF"/>
              </a:solidFill>
              <a:effectLst/>
              <a:uFillTx/>
              <a:latin typeface="+mn-lt"/>
              <a:ea typeface="+mn-ea"/>
              <a:cs typeface="+mn-cs"/>
              <a:sym typeface="Helvetica Neue Light"/>
            </a:endParaRPr>
          </a:p>
        </p:txBody>
      </p:sp>
      <p:sp>
        <p:nvSpPr>
          <p:cNvPr id="7" name="2. Have you applied fire 2 or 3 times within optimum burn return?"/>
          <p:cNvSpPr txBox="1">
            <a:spLocks/>
          </p:cNvSpPr>
          <p:nvPr/>
        </p:nvSpPr>
        <p:spPr>
          <a:xfrm>
            <a:off x="711200" y="190500"/>
            <a:ext cx="10972800" cy="1181100"/>
          </a:xfrm>
          <a:prstGeom prst="rect">
            <a:avLst/>
          </a:prstGeom>
        </p:spPr>
        <p:txBody>
          <a:bodyPr/>
          <a:lstStyle/>
          <a:p>
            <a:pPr marL="330200" marR="0" lvl="0" indent="-330200" algn="l" defTabSz="650230" rtl="0" eaLnBrk="1" fontAlgn="auto" latinLnBrk="0" hangingPunct="1">
              <a:lnSpc>
                <a:spcPct val="100000"/>
              </a:lnSpc>
              <a:spcBef>
                <a:spcPts val="0"/>
              </a:spcBef>
              <a:spcAft>
                <a:spcPts val="0"/>
              </a:spcAft>
              <a:buClrTx/>
              <a:buSzTx/>
              <a:buFontTx/>
              <a:buNone/>
              <a:tabLst/>
              <a:defRPr sz="3600">
                <a:solidFill>
                  <a:srgbClr val="000000"/>
                </a:solidFill>
              </a:defRPr>
            </a:pPr>
            <a:r>
              <a:rPr kumimoji="0" lang="en-US" sz="4000" b="0" i="0" u="none" strike="noStrike" kern="1200" cap="none" spc="0" normalizeH="0" baseline="0" noProof="0" dirty="0">
                <a:ln>
                  <a:noFill/>
                </a:ln>
                <a:solidFill>
                  <a:srgbClr val="FFFFFF"/>
                </a:solidFill>
                <a:effectLst/>
                <a:uLnTx/>
                <a:uFillTx/>
                <a:latin typeface="+mn-lt"/>
                <a:ea typeface="Helvetica Neue"/>
                <a:cs typeface="Helvetica Neue"/>
                <a:sym typeface="Helvetica Neue"/>
              </a:rPr>
              <a:t>7. </a:t>
            </a:r>
            <a:r>
              <a:rPr lang="en-US" sz="4000" kern="1200" dirty="0">
                <a:solidFill>
                  <a:srgbClr val="FFFFFF"/>
                </a:solidFill>
                <a:ea typeface="Helvetica Neue"/>
                <a:cs typeface="Helvetica Neue"/>
                <a:sym typeface="Helvetica Neue"/>
              </a:rPr>
              <a:t>Choose the appropriate equipment for the site.</a:t>
            </a:r>
            <a:endParaRPr kumimoji="0" sz="4000" b="0" i="0" u="none" strike="noStrike" kern="1200" cap="none" spc="0" normalizeH="0" baseline="0" noProof="0" dirty="0">
              <a:ln>
                <a:noFill/>
              </a:ln>
              <a:solidFill>
                <a:srgbClr val="FFFFFF"/>
              </a:solidFill>
              <a:effectLst/>
              <a:uLnTx/>
              <a:uFillTx/>
              <a:latin typeface="+mn-lt"/>
              <a:ea typeface="Helvetica Neue"/>
              <a:cs typeface="Helvetica Neue"/>
              <a:sym typeface="Helvetica Neue"/>
            </a:endParaRPr>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3004800" cy="914400"/>
          </a:xfrm>
          <a:prstGeom prst="rect">
            <a:avLst/>
          </a:prstGeom>
          <a:solidFill>
            <a:schemeClr val="accent1">
              <a:satOff val="12166"/>
              <a:lumOff val="-13042"/>
            </a:schemeClr>
          </a:solidFill>
          <a:ln w="12700" cap="flat">
            <a:solidFill>
              <a:srgbClr val="3366FF"/>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FFFFFF"/>
              </a:solidFill>
              <a:effectLst/>
              <a:uFillTx/>
              <a:latin typeface="+mn-lt"/>
              <a:ea typeface="+mn-ea"/>
              <a:cs typeface="+mn-cs"/>
              <a:sym typeface="Helvetica Neue Light"/>
            </a:endParaRPr>
          </a:p>
        </p:txBody>
      </p:sp>
      <p:sp>
        <p:nvSpPr>
          <p:cNvPr id="3" name="Rectangle 2"/>
          <p:cNvSpPr/>
          <p:nvPr/>
        </p:nvSpPr>
        <p:spPr>
          <a:xfrm>
            <a:off x="0" y="8839200"/>
            <a:ext cx="13004800" cy="914400"/>
          </a:xfrm>
          <a:prstGeom prst="rect">
            <a:avLst/>
          </a:prstGeom>
          <a:solidFill>
            <a:schemeClr val="accent1">
              <a:satOff val="12166"/>
              <a:lumOff val="-13042"/>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FFFFFF"/>
              </a:solidFill>
              <a:effectLst/>
              <a:uFillTx/>
              <a:latin typeface="+mn-lt"/>
              <a:ea typeface="+mn-ea"/>
              <a:cs typeface="+mn-cs"/>
              <a:sym typeface="Helvetica Neue Light"/>
            </a:endParaRPr>
          </a:p>
        </p:txBody>
      </p:sp>
      <p:sp>
        <p:nvSpPr>
          <p:cNvPr id="4" name="2. Have you applied fire 2 or 3 times within optimum burn return?"/>
          <p:cNvSpPr txBox="1">
            <a:spLocks/>
          </p:cNvSpPr>
          <p:nvPr/>
        </p:nvSpPr>
        <p:spPr>
          <a:xfrm>
            <a:off x="3530600" y="44450"/>
            <a:ext cx="6629400" cy="869950"/>
          </a:xfrm>
          <a:prstGeom prst="rect">
            <a:avLst/>
          </a:prstGeom>
        </p:spPr>
        <p:txBody>
          <a:bodyPr/>
          <a:lstStyle/>
          <a:p>
            <a:pPr marL="330200" marR="0" lvl="0" indent="-330200" algn="l" defTabSz="650230" rtl="0" eaLnBrk="1" fontAlgn="auto" latinLnBrk="0" hangingPunct="1">
              <a:lnSpc>
                <a:spcPct val="100000"/>
              </a:lnSpc>
              <a:spcBef>
                <a:spcPts val="0"/>
              </a:spcBef>
              <a:spcAft>
                <a:spcPts val="0"/>
              </a:spcAft>
              <a:buClrTx/>
              <a:buSzTx/>
              <a:buFontTx/>
              <a:buNone/>
              <a:tabLst/>
              <a:defRPr sz="3600">
                <a:solidFill>
                  <a:srgbClr val="000000"/>
                </a:solidFill>
              </a:defRPr>
            </a:pPr>
            <a:r>
              <a:rPr kumimoji="0" lang="en-US" sz="4000" b="1" i="0" u="none" strike="noStrike" kern="1200" cap="none" spc="0" normalizeH="0" baseline="0" noProof="0" dirty="0">
                <a:ln>
                  <a:noFill/>
                </a:ln>
                <a:solidFill>
                  <a:schemeClr val="bg1"/>
                </a:solidFill>
                <a:effectLst/>
                <a:uLnTx/>
                <a:uFillTx/>
                <a:latin typeface="+mn-lt"/>
                <a:ea typeface="Helvetica Neue"/>
                <a:cs typeface="Helvetica Neue"/>
                <a:sym typeface="Helvetica Neue"/>
              </a:rPr>
              <a:t>Chop &amp; Burn or Burn &amp; Chop?</a:t>
            </a:r>
            <a:endParaRPr kumimoji="0" sz="4000" b="1" i="0" u="none" strike="noStrike" kern="1200" cap="none" spc="0" normalizeH="0" baseline="0" noProof="0" dirty="0">
              <a:ln>
                <a:noFill/>
              </a:ln>
              <a:solidFill>
                <a:schemeClr val="bg1"/>
              </a:solidFill>
              <a:effectLst/>
              <a:uLnTx/>
              <a:uFillTx/>
              <a:latin typeface="+mn-lt"/>
              <a:ea typeface="Helvetica Neue"/>
              <a:cs typeface="Helvetica Neue"/>
              <a:sym typeface="Helvetica Neue"/>
            </a:endParaRPr>
          </a:p>
        </p:txBody>
      </p:sp>
      <p:pic>
        <p:nvPicPr>
          <p:cNvPr id="6" name="Picture 5" descr="palmettoBurnedChopped.jpg"/>
          <p:cNvPicPr>
            <a:picLocks noChangeAspect="1"/>
          </p:cNvPicPr>
          <p:nvPr/>
        </p:nvPicPr>
        <p:blipFill>
          <a:blip r:embed="rId3"/>
          <a:stretch>
            <a:fillRect/>
          </a:stretch>
        </p:blipFill>
        <p:spPr>
          <a:xfrm>
            <a:off x="1168400" y="1143000"/>
            <a:ext cx="10210800" cy="6727782"/>
          </a:xfrm>
          <a:prstGeom prst="rect">
            <a:avLst/>
          </a:prstGeom>
        </p:spPr>
      </p:pic>
      <p:sp>
        <p:nvSpPr>
          <p:cNvPr id="7" name="Rectangle 6"/>
          <p:cNvSpPr/>
          <p:nvPr/>
        </p:nvSpPr>
        <p:spPr>
          <a:xfrm>
            <a:off x="863600" y="7964269"/>
            <a:ext cx="11506200" cy="646331"/>
          </a:xfrm>
          <a:prstGeom prst="rect">
            <a:avLst/>
          </a:prstGeom>
        </p:spPr>
        <p:txBody>
          <a:bodyPr wrap="square">
            <a:spAutoFit/>
          </a:bodyPr>
          <a:lstStyle/>
          <a:p>
            <a:pPr algn="l"/>
            <a:r>
              <a:rPr lang="en-US" dirty="0">
                <a:solidFill>
                  <a:schemeClr val="tx1"/>
                </a:solidFill>
              </a:rPr>
              <a:t>Burn the area to be chopped less than 6 months pre-chop.</a:t>
            </a:r>
            <a:endParaRPr lang="en-US" kern="1200" dirty="0">
              <a:solidFill>
                <a:schemeClr val="tx1"/>
              </a:solidFill>
              <a:ea typeface="Helvetica Neue"/>
              <a:cs typeface="Helvetica Neue"/>
              <a:sym typeface="Helvetica Neue"/>
            </a:endParaRPr>
          </a:p>
        </p:txBody>
      </p:sp>
    </p:spTree>
    <p:extLst>
      <p:ext uri="{BB962C8B-B14F-4D97-AF65-F5344CB8AC3E}">
        <p14:creationId xmlns:p14="http://schemas.microsoft.com/office/powerpoint/2010/main" val="407371791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3004800" cy="914400"/>
          </a:xfrm>
          <a:prstGeom prst="rect">
            <a:avLst/>
          </a:prstGeom>
          <a:solidFill>
            <a:schemeClr val="accent1">
              <a:satOff val="12166"/>
              <a:lumOff val="-13042"/>
            </a:schemeClr>
          </a:solidFill>
          <a:ln w="12700" cap="flat">
            <a:solidFill>
              <a:srgbClr val="3366FF"/>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FFFFFF"/>
              </a:solidFill>
              <a:effectLst/>
              <a:uFillTx/>
              <a:latin typeface="+mn-lt"/>
              <a:ea typeface="+mn-ea"/>
              <a:cs typeface="+mn-cs"/>
              <a:sym typeface="Helvetica Neue Light"/>
            </a:endParaRPr>
          </a:p>
        </p:txBody>
      </p:sp>
      <p:sp>
        <p:nvSpPr>
          <p:cNvPr id="3" name="Rectangle 2"/>
          <p:cNvSpPr/>
          <p:nvPr/>
        </p:nvSpPr>
        <p:spPr>
          <a:xfrm>
            <a:off x="0" y="8839200"/>
            <a:ext cx="13004800" cy="914400"/>
          </a:xfrm>
          <a:prstGeom prst="rect">
            <a:avLst/>
          </a:prstGeom>
          <a:solidFill>
            <a:schemeClr val="accent1">
              <a:satOff val="12166"/>
              <a:lumOff val="-13042"/>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FFFFFF"/>
              </a:solidFill>
              <a:effectLst/>
              <a:uFillTx/>
              <a:latin typeface="+mn-lt"/>
              <a:ea typeface="+mn-ea"/>
              <a:cs typeface="+mn-cs"/>
              <a:sym typeface="Helvetica Neue Light"/>
            </a:endParaRPr>
          </a:p>
        </p:txBody>
      </p:sp>
      <p:sp>
        <p:nvSpPr>
          <p:cNvPr id="4" name="2. Have you applied fire 2 or 3 times within optimum burn return?"/>
          <p:cNvSpPr txBox="1">
            <a:spLocks/>
          </p:cNvSpPr>
          <p:nvPr/>
        </p:nvSpPr>
        <p:spPr>
          <a:xfrm>
            <a:off x="863600" y="0"/>
            <a:ext cx="6629400" cy="869950"/>
          </a:xfrm>
          <a:prstGeom prst="rect">
            <a:avLst/>
          </a:prstGeom>
        </p:spPr>
        <p:txBody>
          <a:bodyPr/>
          <a:lstStyle/>
          <a:p>
            <a:pPr marL="330200" marR="0" lvl="0" indent="-330200" algn="l" defTabSz="650230" rtl="0" eaLnBrk="1" fontAlgn="auto" latinLnBrk="0" hangingPunct="1">
              <a:lnSpc>
                <a:spcPct val="100000"/>
              </a:lnSpc>
              <a:spcBef>
                <a:spcPts val="0"/>
              </a:spcBef>
              <a:spcAft>
                <a:spcPts val="0"/>
              </a:spcAft>
              <a:buClrTx/>
              <a:buSzTx/>
              <a:buFontTx/>
              <a:buNone/>
              <a:tabLst/>
              <a:defRPr sz="3600">
                <a:solidFill>
                  <a:srgbClr val="000000"/>
                </a:solidFill>
              </a:defRPr>
            </a:pPr>
            <a:r>
              <a:rPr kumimoji="0" lang="en-US" sz="4000" b="1" i="0" u="none" strike="noStrike" kern="1200" cap="none" spc="0" normalizeH="0" baseline="0" noProof="0" dirty="0">
                <a:ln>
                  <a:noFill/>
                </a:ln>
                <a:solidFill>
                  <a:schemeClr val="bg1"/>
                </a:solidFill>
                <a:effectLst/>
                <a:uLnTx/>
                <a:uFillTx/>
                <a:latin typeface="+mn-lt"/>
                <a:ea typeface="Helvetica Neue"/>
                <a:cs typeface="Helvetica Neue"/>
                <a:sym typeface="Helvetica Neue"/>
              </a:rPr>
              <a:t>Chop &amp; Burn or Burn &amp; Chop?</a:t>
            </a:r>
            <a:endParaRPr kumimoji="0" sz="4000" b="1" i="0" u="none" strike="noStrike" kern="1200" cap="none" spc="0" normalizeH="0" baseline="0" noProof="0" dirty="0">
              <a:ln>
                <a:noFill/>
              </a:ln>
              <a:solidFill>
                <a:schemeClr val="bg1"/>
              </a:solidFill>
              <a:effectLst/>
              <a:uLnTx/>
              <a:uFillTx/>
              <a:latin typeface="+mn-lt"/>
              <a:ea typeface="Helvetica Neue"/>
              <a:cs typeface="Helvetica Neue"/>
              <a:sym typeface="Helvetica Neue"/>
            </a:endParaRPr>
          </a:p>
        </p:txBody>
      </p:sp>
      <p:sp>
        <p:nvSpPr>
          <p:cNvPr id="5" name="2. Have you applied fire 2 or 3 times within optimum burn return?"/>
          <p:cNvSpPr txBox="1">
            <a:spLocks/>
          </p:cNvSpPr>
          <p:nvPr/>
        </p:nvSpPr>
        <p:spPr>
          <a:xfrm>
            <a:off x="1244600" y="1371600"/>
            <a:ext cx="10972800" cy="1181100"/>
          </a:xfrm>
          <a:prstGeom prst="rect">
            <a:avLst/>
          </a:prstGeom>
        </p:spPr>
        <p:txBody>
          <a:bodyPr/>
          <a:lstStyle/>
          <a:p>
            <a:pPr marL="742950" marR="0" lvl="0" indent="-742950" algn="l" defTabSz="650230" rtl="0" eaLnBrk="1" fontAlgn="auto" latinLnBrk="0" hangingPunct="1">
              <a:lnSpc>
                <a:spcPct val="100000"/>
              </a:lnSpc>
              <a:spcBef>
                <a:spcPts val="0"/>
              </a:spcBef>
              <a:spcAft>
                <a:spcPts val="0"/>
              </a:spcAft>
              <a:buClrTx/>
              <a:buSzTx/>
              <a:buFontTx/>
              <a:buAutoNum type="alphaLcPeriod"/>
              <a:tabLst/>
              <a:defRPr sz="3600">
                <a:solidFill>
                  <a:srgbClr val="000000"/>
                </a:solidFill>
              </a:defRPr>
            </a:pPr>
            <a:r>
              <a:rPr lang="en-US" sz="4000" kern="1200" dirty="0">
                <a:solidFill>
                  <a:schemeClr val="tx1"/>
                </a:solidFill>
                <a:ea typeface="Helvetica Neue"/>
                <a:cs typeface="Helvetica Neue"/>
                <a:sym typeface="Helvetica Neue"/>
              </a:rPr>
              <a:t>Prevents loss of </a:t>
            </a:r>
            <a:r>
              <a:rPr lang="en-US" sz="4000" kern="1200" dirty="0" err="1">
                <a:solidFill>
                  <a:schemeClr val="tx1"/>
                </a:solidFill>
                <a:ea typeface="Helvetica Neue"/>
                <a:cs typeface="Helvetica Neue"/>
                <a:sym typeface="Helvetica Neue"/>
              </a:rPr>
              <a:t>seedbank</a:t>
            </a:r>
            <a:r>
              <a:rPr lang="en-US" sz="4000" kern="1200" dirty="0">
                <a:solidFill>
                  <a:schemeClr val="tx1"/>
                </a:solidFill>
                <a:ea typeface="Helvetica Neue"/>
                <a:cs typeface="Helvetica Neue"/>
                <a:sym typeface="Helvetica Neue"/>
              </a:rPr>
              <a:t> with subsequent burns.</a:t>
            </a:r>
          </a:p>
          <a:p>
            <a:pPr marL="742950" lvl="0" indent="-742950" algn="l" defTabSz="650230" hangingPunct="1">
              <a:buFontTx/>
              <a:buAutoNum type="alphaLcPeriod"/>
              <a:defRPr sz="3600">
                <a:solidFill>
                  <a:srgbClr val="000000"/>
                </a:solidFill>
              </a:defRPr>
            </a:pPr>
            <a:r>
              <a:rPr lang="en-US" sz="4000" dirty="0">
                <a:solidFill>
                  <a:schemeClr val="tx1"/>
                </a:solidFill>
              </a:rPr>
              <a:t>Prevents intense heat on soils, fungi and other micro-organisms.</a:t>
            </a:r>
          </a:p>
          <a:p>
            <a:pPr marL="742950" indent="-742950" algn="l" defTabSz="650230" hangingPunct="1">
              <a:buFontTx/>
              <a:buAutoNum type="alphaLcPeriod"/>
              <a:defRPr sz="3600">
                <a:solidFill>
                  <a:srgbClr val="000000"/>
                </a:solidFill>
              </a:defRPr>
            </a:pPr>
            <a:r>
              <a:rPr lang="en-US" sz="4000" dirty="0">
                <a:solidFill>
                  <a:schemeClr val="tx1"/>
                </a:solidFill>
              </a:rPr>
              <a:t>Less residence time prevents extended smoldering.</a:t>
            </a:r>
          </a:p>
          <a:p>
            <a:pPr marL="742950" indent="-742950" algn="l" defTabSz="650230" hangingPunct="1">
              <a:buFontTx/>
              <a:buAutoNum type="alphaLcPeriod"/>
              <a:defRPr sz="3600">
                <a:solidFill>
                  <a:srgbClr val="000000"/>
                </a:solidFill>
              </a:defRPr>
            </a:pPr>
            <a:r>
              <a:rPr lang="en-US" sz="4000" dirty="0">
                <a:solidFill>
                  <a:schemeClr val="tx1"/>
                </a:solidFill>
              </a:rPr>
              <a:t>Reduces risk of pine mortality due to smoldering duff. </a:t>
            </a:r>
          </a:p>
          <a:p>
            <a:pPr marL="742950" indent="-742950" algn="l" defTabSz="650230" hangingPunct="1">
              <a:buFontTx/>
              <a:buAutoNum type="alphaLcPeriod"/>
              <a:defRPr sz="3600">
                <a:solidFill>
                  <a:srgbClr val="000000"/>
                </a:solidFill>
              </a:defRPr>
            </a:pPr>
            <a:r>
              <a:rPr lang="en-US" sz="4000" dirty="0">
                <a:solidFill>
                  <a:schemeClr val="tx1"/>
                </a:solidFill>
              </a:rPr>
              <a:t>Provides equipment operator with better view.</a:t>
            </a:r>
          </a:p>
          <a:p>
            <a:pPr marL="742950" lvl="0" indent="-742950" algn="l" defTabSz="650230" hangingPunct="1">
              <a:defRPr sz="3600">
                <a:solidFill>
                  <a:srgbClr val="000000"/>
                </a:solidFill>
              </a:defRPr>
            </a:pPr>
            <a:r>
              <a:rPr lang="en-US" sz="4000" dirty="0">
                <a:solidFill>
                  <a:schemeClr val="tx1"/>
                </a:solidFill>
              </a:rPr>
              <a:t> </a:t>
            </a:r>
          </a:p>
          <a:p>
            <a:r>
              <a:rPr lang="en-US" sz="4000" dirty="0"/>
              <a:t>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anim calcmode="lin" valueType="num">
                                      <p:cBhvr additive="base">
                                        <p:cTn id="25"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5">
                                            <p:txEl>
                                              <p:pRg st="4" end="4"/>
                                            </p:txEl>
                                          </p:spTgt>
                                        </p:tgtEl>
                                        <p:attrNameLst>
                                          <p:attrName>style.visibility</p:attrName>
                                        </p:attrNameLst>
                                      </p:cBhvr>
                                      <p:to>
                                        <p:strVal val="visible"/>
                                      </p:to>
                                    </p:set>
                                    <p:anim calcmode="lin" valueType="num">
                                      <p:cBhvr additive="base">
                                        <p:cTn id="31"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3004800" cy="914400"/>
          </a:xfrm>
          <a:prstGeom prst="rect">
            <a:avLst/>
          </a:prstGeom>
          <a:solidFill>
            <a:schemeClr val="accent1">
              <a:satOff val="12166"/>
              <a:lumOff val="-13042"/>
            </a:schemeClr>
          </a:solidFill>
          <a:ln w="12700" cap="flat">
            <a:solidFill>
              <a:srgbClr val="3366FF"/>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FFFFFF"/>
              </a:solidFill>
              <a:effectLst/>
              <a:uFillTx/>
              <a:latin typeface="+mn-lt"/>
              <a:ea typeface="+mn-ea"/>
              <a:cs typeface="+mn-cs"/>
              <a:sym typeface="Helvetica Neue Light"/>
            </a:endParaRPr>
          </a:p>
        </p:txBody>
      </p:sp>
      <p:sp>
        <p:nvSpPr>
          <p:cNvPr id="3" name="Rectangle 2"/>
          <p:cNvSpPr/>
          <p:nvPr/>
        </p:nvSpPr>
        <p:spPr>
          <a:xfrm>
            <a:off x="0" y="8839200"/>
            <a:ext cx="13004800" cy="914400"/>
          </a:xfrm>
          <a:prstGeom prst="rect">
            <a:avLst/>
          </a:prstGeom>
          <a:solidFill>
            <a:schemeClr val="accent1">
              <a:satOff val="12166"/>
              <a:lumOff val="-13042"/>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FFFFFF"/>
              </a:solidFill>
              <a:effectLst/>
              <a:uFillTx/>
              <a:latin typeface="+mn-lt"/>
              <a:ea typeface="+mn-ea"/>
              <a:cs typeface="+mn-cs"/>
              <a:sym typeface="Helvetica Neue Light"/>
            </a:endParaRPr>
          </a:p>
        </p:txBody>
      </p:sp>
      <p:sp>
        <p:nvSpPr>
          <p:cNvPr id="4" name="2. Have you applied fire 2 or 3 times within optimum burn return?"/>
          <p:cNvSpPr txBox="1">
            <a:spLocks/>
          </p:cNvSpPr>
          <p:nvPr/>
        </p:nvSpPr>
        <p:spPr>
          <a:xfrm>
            <a:off x="3530600" y="44450"/>
            <a:ext cx="6629400" cy="869950"/>
          </a:xfrm>
          <a:prstGeom prst="rect">
            <a:avLst/>
          </a:prstGeom>
        </p:spPr>
        <p:txBody>
          <a:bodyPr/>
          <a:lstStyle/>
          <a:p>
            <a:pPr marL="330200" marR="0" lvl="0" indent="-330200" algn="l" defTabSz="650230" rtl="0" eaLnBrk="1" fontAlgn="auto" latinLnBrk="0" hangingPunct="1">
              <a:lnSpc>
                <a:spcPct val="100000"/>
              </a:lnSpc>
              <a:spcBef>
                <a:spcPts val="0"/>
              </a:spcBef>
              <a:spcAft>
                <a:spcPts val="0"/>
              </a:spcAft>
              <a:buClrTx/>
              <a:buSzTx/>
              <a:buFontTx/>
              <a:buNone/>
              <a:tabLst/>
              <a:defRPr sz="3600">
                <a:solidFill>
                  <a:srgbClr val="000000"/>
                </a:solidFill>
              </a:defRPr>
            </a:pPr>
            <a:r>
              <a:rPr kumimoji="0" lang="en-US" sz="4000" b="1" i="0" u="none" strike="noStrike" kern="1200" cap="none" spc="0" normalizeH="0" baseline="0" noProof="0" dirty="0">
                <a:ln>
                  <a:noFill/>
                </a:ln>
                <a:solidFill>
                  <a:schemeClr val="bg1"/>
                </a:solidFill>
                <a:effectLst/>
                <a:uLnTx/>
                <a:uFillTx/>
                <a:latin typeface="+mn-lt"/>
                <a:ea typeface="Helvetica Neue"/>
                <a:cs typeface="Helvetica Neue"/>
                <a:sym typeface="Helvetica Neue"/>
              </a:rPr>
              <a:t>When to Chop? </a:t>
            </a:r>
            <a:endParaRPr kumimoji="0" sz="4000" b="1" i="0" u="none" strike="noStrike" kern="1200" cap="none" spc="0" normalizeH="0" baseline="0" noProof="0" dirty="0">
              <a:ln>
                <a:noFill/>
              </a:ln>
              <a:solidFill>
                <a:schemeClr val="bg1"/>
              </a:solidFill>
              <a:effectLst/>
              <a:uLnTx/>
              <a:uFillTx/>
              <a:latin typeface="+mn-lt"/>
              <a:ea typeface="Helvetica Neue"/>
              <a:cs typeface="Helvetica Neue"/>
              <a:sym typeface="Helvetica Neue"/>
            </a:endParaRPr>
          </a:p>
        </p:txBody>
      </p:sp>
      <p:sp>
        <p:nvSpPr>
          <p:cNvPr id="6" name="Rectangle 5"/>
          <p:cNvSpPr/>
          <p:nvPr/>
        </p:nvSpPr>
        <p:spPr>
          <a:xfrm>
            <a:off x="482600" y="914400"/>
            <a:ext cx="11811000" cy="6186310"/>
          </a:xfrm>
          <a:prstGeom prst="rect">
            <a:avLst/>
          </a:prstGeom>
        </p:spPr>
        <p:txBody>
          <a:bodyPr wrap="square">
            <a:spAutoFit/>
          </a:bodyPr>
          <a:lstStyle/>
          <a:p>
            <a:pPr marL="330200" lvl="0" indent="-330200" algn="l" defTabSz="650230" hangingPunct="1">
              <a:defRPr sz="3600">
                <a:solidFill>
                  <a:srgbClr val="000000"/>
                </a:solidFill>
              </a:defRPr>
            </a:pPr>
            <a:endParaRPr lang="en-US" kern="1200" dirty="0">
              <a:ea typeface="Helvetica Neue"/>
              <a:cs typeface="Helvetica Neue"/>
              <a:sym typeface="Helvetica Neue"/>
            </a:endParaRPr>
          </a:p>
          <a:p>
            <a:pPr marL="742950" lvl="0" indent="-742950" algn="l" defTabSz="650230" hangingPunct="1">
              <a:buFontTx/>
              <a:buAutoNum type="alphaLcPeriod"/>
              <a:defRPr sz="3600">
                <a:solidFill>
                  <a:srgbClr val="000000"/>
                </a:solidFill>
              </a:defRPr>
            </a:pPr>
            <a:r>
              <a:rPr lang="en-US" kern="1200" dirty="0">
                <a:ea typeface="Helvetica Neue"/>
                <a:cs typeface="Helvetica Neue"/>
                <a:sym typeface="Helvetica Neue"/>
              </a:rPr>
              <a:t>Growing-season chops are most effective.</a:t>
            </a:r>
          </a:p>
          <a:p>
            <a:pPr marL="742950" lvl="0" indent="-742950" algn="l" defTabSz="650230" hangingPunct="1">
              <a:buFontTx/>
              <a:buAutoNum type="alphaLcPeriod"/>
              <a:defRPr sz="3600">
                <a:solidFill>
                  <a:srgbClr val="000000"/>
                </a:solidFill>
              </a:defRPr>
            </a:pPr>
            <a:endParaRPr lang="en-US" kern="1200" dirty="0">
              <a:ea typeface="Helvetica Neue"/>
              <a:cs typeface="Helvetica Neue"/>
              <a:sym typeface="Helvetica Neue"/>
            </a:endParaRPr>
          </a:p>
          <a:p>
            <a:pPr marL="742950" lvl="0" indent="-742950" algn="l" defTabSz="650230" hangingPunct="1">
              <a:buFontTx/>
              <a:buAutoNum type="alphaLcPeriod"/>
              <a:defRPr sz="3600">
                <a:solidFill>
                  <a:srgbClr val="000000"/>
                </a:solidFill>
              </a:defRPr>
            </a:pPr>
            <a:r>
              <a:rPr lang="en-US" kern="1200" dirty="0">
                <a:ea typeface="Helvetica Neue"/>
                <a:cs typeface="Helvetica Neue"/>
                <a:sym typeface="Helvetica Neue"/>
              </a:rPr>
              <a:t>Burn spring, then chop summer to best impact palmettos.</a:t>
            </a:r>
          </a:p>
          <a:p>
            <a:pPr marL="742950" lvl="0" indent="-742950" algn="l" defTabSz="650230" hangingPunct="1">
              <a:buFontTx/>
              <a:buAutoNum type="alphaLcPeriod"/>
              <a:defRPr sz="3600">
                <a:solidFill>
                  <a:srgbClr val="000000"/>
                </a:solidFill>
              </a:defRPr>
            </a:pPr>
            <a:endParaRPr lang="en-US" kern="1200" dirty="0">
              <a:ea typeface="Helvetica Neue"/>
              <a:cs typeface="Helvetica Neue"/>
              <a:sym typeface="Helvetica Neue"/>
            </a:endParaRPr>
          </a:p>
          <a:p>
            <a:pPr marL="742950" indent="-742950" algn="l" defTabSz="650230" hangingPunct="1">
              <a:buFontTx/>
              <a:buAutoNum type="alphaLcPeriod"/>
              <a:defRPr sz="3600">
                <a:solidFill>
                  <a:srgbClr val="000000"/>
                </a:solidFill>
              </a:defRPr>
            </a:pPr>
            <a:r>
              <a:rPr lang="en-US" kern="1200" dirty="0">
                <a:ea typeface="Helvetica Neue"/>
                <a:cs typeface="Helvetica Neue"/>
                <a:sym typeface="Helvetica Neue"/>
              </a:rPr>
              <a:t>Chop when wet enough to get </a:t>
            </a:r>
            <a:r>
              <a:rPr lang="en-US" dirty="0"/>
              <a:t>maximum palmetto trunk penetration, but not so wet as to cause </a:t>
            </a:r>
            <a:r>
              <a:rPr lang="en-US" kern="1200" dirty="0">
                <a:ea typeface="Helvetica Neue"/>
                <a:cs typeface="Helvetica Neue"/>
                <a:sym typeface="Helvetica Neue"/>
              </a:rPr>
              <a:t>wheel-slip or ground disturbance</a:t>
            </a:r>
            <a:r>
              <a:rPr lang="en-US" dirty="0"/>
              <a:t>.</a:t>
            </a:r>
          </a:p>
          <a:p>
            <a:pPr marL="742950" indent="-742950" algn="l" defTabSz="650230" hangingPunct="1">
              <a:defRPr sz="3600">
                <a:solidFill>
                  <a:srgbClr val="000000"/>
                </a:solidFill>
              </a:defRPr>
            </a:pPr>
            <a:r>
              <a:rPr lang="en-US" dirty="0"/>
              <a:t> </a:t>
            </a:r>
            <a:endParaRPr lang="en-US" kern="1200" dirty="0">
              <a:ea typeface="Helvetica Neue"/>
              <a:cs typeface="Helvetica Neue"/>
              <a:sym typeface="Helvetica Neue"/>
            </a:endParaRPr>
          </a:p>
          <a:p>
            <a:pPr marL="742950" indent="-742950" algn="l" defTabSz="650230" hangingPunct="1">
              <a:defRPr sz="3600">
                <a:solidFill>
                  <a:srgbClr val="000000"/>
                </a:solidFill>
              </a:defRPr>
            </a:pPr>
            <a:r>
              <a:rPr lang="en-US" kern="1200" dirty="0" err="1">
                <a:ea typeface="Helvetica Neue"/>
                <a:cs typeface="Helvetica Neue"/>
                <a:sym typeface="Helvetica Neue"/>
              </a:rPr>
              <a:t>d</a:t>
            </a:r>
            <a:r>
              <a:rPr lang="en-US" kern="1200" dirty="0">
                <a:ea typeface="Helvetica Neue"/>
                <a:cs typeface="Helvetica Neue"/>
                <a:sym typeface="Helvetica Neue"/>
              </a:rPr>
              <a:t>. </a:t>
            </a:r>
            <a:r>
              <a:rPr lang="de-DE" dirty="0" err="1"/>
              <a:t>Chopping</a:t>
            </a:r>
            <a:r>
              <a:rPr lang="en-US" dirty="0"/>
              <a:t> during dry times of the year won’t attain palmetto trunk penetration and it risks wiregrass destruction. </a:t>
            </a:r>
            <a:endParaRPr lang="en-US" kern="1200" dirty="0">
              <a:ea typeface="Helvetica Neue"/>
              <a:cs typeface="Helvetica Neue"/>
              <a:sym typeface="Helvetica Neue"/>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 calcmode="lin" valueType="num">
                                      <p:cBhvr additive="base">
                                        <p:cTn id="7"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anim calcmode="lin" valueType="num">
                                      <p:cBhvr additive="base">
                                        <p:cTn id="13"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xEl>
                                              <p:pRg st="5" end="5"/>
                                            </p:txEl>
                                          </p:spTgt>
                                        </p:tgtEl>
                                        <p:attrNameLst>
                                          <p:attrName>style.visibility</p:attrName>
                                        </p:attrNameLst>
                                      </p:cBhvr>
                                      <p:to>
                                        <p:strVal val="visible"/>
                                      </p:to>
                                    </p:set>
                                    <p:anim calcmode="lin" valueType="num">
                                      <p:cBhvr additive="base">
                                        <p:cTn id="19"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
                                            <p:txEl>
                                              <p:pRg st="7" end="7"/>
                                            </p:txEl>
                                          </p:spTgt>
                                        </p:tgtEl>
                                        <p:attrNameLst>
                                          <p:attrName>style.visibility</p:attrName>
                                        </p:attrNameLst>
                                      </p:cBhvr>
                                      <p:to>
                                        <p:strVal val="visible"/>
                                      </p:to>
                                    </p:set>
                                    <p:anim calcmode="lin" valueType="num">
                                      <p:cBhvr additive="base">
                                        <p:cTn id="25" dur="500" fill="hold"/>
                                        <p:tgtEl>
                                          <p:spTgt spid="6">
                                            <p:txEl>
                                              <p:pRg st="7" end="7"/>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 name="An ad posted on a Facebook Page:…"/>
          <p:cNvSpPr txBox="1"/>
          <p:nvPr/>
        </p:nvSpPr>
        <p:spPr>
          <a:xfrm>
            <a:off x="1663143" y="1752600"/>
            <a:ext cx="9678514" cy="2872581"/>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r>
              <a:rPr dirty="0"/>
              <a:t>An ad posted on a Facebook Page:</a:t>
            </a:r>
          </a:p>
          <a:p>
            <a:endParaRPr dirty="0"/>
          </a:p>
          <a:p>
            <a:pPr algn="l">
              <a:defRPr b="1">
                <a:latin typeface="Helvetica Neue"/>
                <a:ea typeface="Helvetica Neue"/>
                <a:cs typeface="Helvetica Neue"/>
                <a:sym typeface="Helvetica Neue"/>
              </a:defRPr>
            </a:pPr>
            <a:r>
              <a:rPr dirty="0"/>
              <a:t>“Does anyone need a job? Its operating a bulldozer for wildfire mitigation roller</a:t>
            </a:r>
            <a:r>
              <a:rPr lang="en-US" dirty="0"/>
              <a:t>-</a:t>
            </a:r>
            <a:r>
              <a:rPr dirty="0"/>
              <a:t>chopping. Easy work</a:t>
            </a:r>
            <a:r>
              <a:rPr lang="en-US" dirty="0"/>
              <a:t>.</a:t>
            </a:r>
            <a:r>
              <a:rPr dirty="0"/>
              <a:t> </a:t>
            </a:r>
            <a:r>
              <a:rPr lang="en-US" dirty="0"/>
              <a:t>N</a:t>
            </a:r>
            <a:r>
              <a:rPr dirty="0"/>
              <a:t>o skills necessary.”</a:t>
            </a:r>
          </a:p>
        </p:txBody>
      </p:sp>
      <p:sp>
        <p:nvSpPr>
          <p:cNvPr id="5" name="Rectangle 4"/>
          <p:cNvSpPr/>
          <p:nvPr/>
        </p:nvSpPr>
        <p:spPr>
          <a:xfrm>
            <a:off x="0" y="0"/>
            <a:ext cx="13004800" cy="914400"/>
          </a:xfrm>
          <a:prstGeom prst="rect">
            <a:avLst/>
          </a:prstGeom>
          <a:solidFill>
            <a:schemeClr val="accent1">
              <a:satOff val="12166"/>
              <a:lumOff val="-13042"/>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FFFFFF"/>
              </a:solidFill>
              <a:effectLst/>
              <a:uFillTx/>
              <a:latin typeface="+mn-lt"/>
              <a:ea typeface="+mn-ea"/>
              <a:cs typeface="+mn-cs"/>
              <a:sym typeface="Helvetica Neue Light"/>
            </a:endParaRPr>
          </a:p>
        </p:txBody>
      </p:sp>
      <p:sp>
        <p:nvSpPr>
          <p:cNvPr id="6" name="Rectangle 5"/>
          <p:cNvSpPr/>
          <p:nvPr/>
        </p:nvSpPr>
        <p:spPr>
          <a:xfrm>
            <a:off x="0" y="8839200"/>
            <a:ext cx="13004800" cy="914400"/>
          </a:xfrm>
          <a:prstGeom prst="rect">
            <a:avLst/>
          </a:prstGeom>
          <a:solidFill>
            <a:schemeClr val="accent1">
              <a:satOff val="12166"/>
              <a:lumOff val="-13042"/>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FFFFFF"/>
              </a:solidFill>
              <a:effectLst/>
              <a:uFillTx/>
              <a:latin typeface="+mn-lt"/>
              <a:ea typeface="+mn-ea"/>
              <a:cs typeface="+mn-cs"/>
              <a:sym typeface="Helvetica Neue Light"/>
            </a:endParaRPr>
          </a:p>
        </p:txBody>
      </p:sp>
      <p:sp>
        <p:nvSpPr>
          <p:cNvPr id="7" name="TextBox 6"/>
          <p:cNvSpPr txBox="1"/>
          <p:nvPr/>
        </p:nvSpPr>
        <p:spPr>
          <a:xfrm>
            <a:off x="826057" y="152401"/>
            <a:ext cx="10515600" cy="707886"/>
          </a:xfrm>
          <a:prstGeom prst="rect">
            <a:avLst/>
          </a:prstGeom>
          <a:noFill/>
        </p:spPr>
        <p:txBody>
          <a:bodyPr wrap="square" rtlCol="0">
            <a:spAutoFit/>
          </a:bodyPr>
          <a:lstStyle/>
          <a:p>
            <a:pPr algn="l"/>
            <a:r>
              <a:rPr lang="en-US" sz="4000" b="1" dirty="0">
                <a:solidFill>
                  <a:schemeClr val="bg1"/>
                </a:solidFill>
              </a:rPr>
              <a:t>Choose your equipment operator carefully!</a:t>
            </a:r>
          </a:p>
        </p:txBody>
      </p:sp>
    </p:spTree>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3004800" cy="914400"/>
          </a:xfrm>
          <a:prstGeom prst="rect">
            <a:avLst/>
          </a:prstGeom>
          <a:solidFill>
            <a:schemeClr val="accent1">
              <a:satOff val="12166"/>
              <a:lumOff val="-13042"/>
            </a:schemeClr>
          </a:solidFill>
          <a:ln w="12700" cap="flat">
            <a:solidFill>
              <a:srgbClr val="3366FF"/>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FFFFFF"/>
              </a:solidFill>
              <a:effectLst/>
              <a:uFillTx/>
              <a:latin typeface="+mn-lt"/>
              <a:ea typeface="+mn-ea"/>
              <a:cs typeface="+mn-cs"/>
              <a:sym typeface="Helvetica Neue Light"/>
            </a:endParaRPr>
          </a:p>
        </p:txBody>
      </p:sp>
      <p:sp>
        <p:nvSpPr>
          <p:cNvPr id="3" name="Rectangle 2"/>
          <p:cNvSpPr/>
          <p:nvPr/>
        </p:nvSpPr>
        <p:spPr>
          <a:xfrm>
            <a:off x="0" y="8839200"/>
            <a:ext cx="13004800" cy="914400"/>
          </a:xfrm>
          <a:prstGeom prst="rect">
            <a:avLst/>
          </a:prstGeom>
          <a:solidFill>
            <a:schemeClr val="accent1">
              <a:satOff val="12166"/>
              <a:lumOff val="-13042"/>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FFFFFF"/>
              </a:solidFill>
              <a:effectLst/>
              <a:uFillTx/>
              <a:latin typeface="+mn-lt"/>
              <a:ea typeface="+mn-ea"/>
              <a:cs typeface="+mn-cs"/>
              <a:sym typeface="Helvetica Neue Light"/>
            </a:endParaRPr>
          </a:p>
        </p:txBody>
      </p:sp>
      <p:sp>
        <p:nvSpPr>
          <p:cNvPr id="5" name="2. Have you applied fire 2 or 3 times within optimum burn return?"/>
          <p:cNvSpPr txBox="1">
            <a:spLocks/>
          </p:cNvSpPr>
          <p:nvPr/>
        </p:nvSpPr>
        <p:spPr>
          <a:xfrm>
            <a:off x="1016000" y="152400"/>
            <a:ext cx="9601200" cy="914400"/>
          </a:xfrm>
          <a:prstGeom prst="rect">
            <a:avLst/>
          </a:prstGeom>
        </p:spPr>
        <p:txBody>
          <a:bodyPr/>
          <a:lstStyle/>
          <a:p>
            <a:pPr marL="330200" marR="0" lvl="0" indent="-330200" algn="l" defTabSz="650230" rtl="0" eaLnBrk="1" fontAlgn="auto" latinLnBrk="0" hangingPunct="1">
              <a:lnSpc>
                <a:spcPct val="100000"/>
              </a:lnSpc>
              <a:spcBef>
                <a:spcPts val="0"/>
              </a:spcBef>
              <a:spcAft>
                <a:spcPts val="0"/>
              </a:spcAft>
              <a:buClrTx/>
              <a:buSzTx/>
              <a:buFontTx/>
              <a:buNone/>
              <a:tabLst/>
              <a:defRPr sz="3600">
                <a:solidFill>
                  <a:srgbClr val="000000"/>
                </a:solidFill>
              </a:defRPr>
            </a:pPr>
            <a:r>
              <a:rPr kumimoji="0" lang="en-US" sz="4000" b="1" i="0" u="none" strike="noStrike" kern="1200" cap="none" spc="0" normalizeH="0" baseline="0" noProof="0" dirty="0">
                <a:ln>
                  <a:noFill/>
                </a:ln>
                <a:solidFill>
                  <a:schemeClr val="bg1"/>
                </a:solidFill>
                <a:effectLst/>
                <a:uLnTx/>
                <a:uFillTx/>
                <a:latin typeface="+mn-lt"/>
                <a:ea typeface="Helvetica Neue"/>
                <a:cs typeface="Helvetica Neue"/>
                <a:sym typeface="Helvetica Neue"/>
              </a:rPr>
              <a:t>Choose your equipment operator carefully!</a:t>
            </a:r>
            <a:endParaRPr kumimoji="0" sz="4000" b="1" i="0" u="none" strike="noStrike" kern="1200" cap="none" spc="0" normalizeH="0" baseline="0" noProof="0" dirty="0">
              <a:ln>
                <a:noFill/>
              </a:ln>
              <a:solidFill>
                <a:schemeClr val="bg1"/>
              </a:solidFill>
              <a:effectLst/>
              <a:uLnTx/>
              <a:uFillTx/>
              <a:latin typeface="+mn-lt"/>
              <a:ea typeface="Helvetica Neue"/>
              <a:cs typeface="Helvetica Neue"/>
              <a:sym typeface="Helvetica Neue"/>
            </a:endParaRPr>
          </a:p>
        </p:txBody>
      </p:sp>
      <p:sp>
        <p:nvSpPr>
          <p:cNvPr id="6" name="2. Have you applied fire 2 or 3 times within optimum burn return?"/>
          <p:cNvSpPr txBox="1">
            <a:spLocks/>
          </p:cNvSpPr>
          <p:nvPr/>
        </p:nvSpPr>
        <p:spPr>
          <a:xfrm>
            <a:off x="1244600" y="1371600"/>
            <a:ext cx="10972800" cy="1181100"/>
          </a:xfrm>
          <a:prstGeom prst="rect">
            <a:avLst/>
          </a:prstGeom>
        </p:spPr>
        <p:txBody>
          <a:bodyPr/>
          <a:lstStyle/>
          <a:p>
            <a:pPr marL="330200" marR="0" lvl="0" indent="-330200" algn="l" defTabSz="650230" rtl="0" eaLnBrk="1" fontAlgn="auto" latinLnBrk="0" hangingPunct="1">
              <a:lnSpc>
                <a:spcPct val="100000"/>
              </a:lnSpc>
              <a:spcBef>
                <a:spcPts val="0"/>
              </a:spcBef>
              <a:spcAft>
                <a:spcPts val="0"/>
              </a:spcAft>
              <a:buClrTx/>
              <a:buSzTx/>
              <a:buFontTx/>
              <a:buNone/>
              <a:tabLst/>
              <a:defRPr sz="3600">
                <a:solidFill>
                  <a:srgbClr val="000000"/>
                </a:solidFill>
              </a:defRPr>
            </a:pPr>
            <a:r>
              <a:rPr lang="en-US" sz="4000" kern="1200" dirty="0">
                <a:solidFill>
                  <a:srgbClr val="660066"/>
                </a:solidFill>
                <a:ea typeface="Helvetica Neue"/>
                <a:cs typeface="Helvetica Neue"/>
                <a:sym typeface="Helvetica Neue"/>
              </a:rPr>
              <a:t>1. Understands the difference between Restoration-roller-chopping and other types.</a:t>
            </a:r>
          </a:p>
          <a:p>
            <a:pPr marL="330200" marR="0" lvl="0" indent="-330200" algn="l" defTabSz="650230" rtl="0" eaLnBrk="1" fontAlgn="auto" latinLnBrk="0" hangingPunct="1">
              <a:lnSpc>
                <a:spcPct val="100000"/>
              </a:lnSpc>
              <a:spcBef>
                <a:spcPts val="0"/>
              </a:spcBef>
              <a:spcAft>
                <a:spcPts val="0"/>
              </a:spcAft>
              <a:buClrTx/>
              <a:buSzTx/>
              <a:buFontTx/>
              <a:buNone/>
              <a:tabLst/>
              <a:defRPr sz="3600">
                <a:solidFill>
                  <a:srgbClr val="000000"/>
                </a:solidFill>
              </a:defRPr>
            </a:pPr>
            <a:r>
              <a:rPr lang="en-US" sz="4000" kern="1200" dirty="0">
                <a:solidFill>
                  <a:srgbClr val="660066"/>
                </a:solidFill>
                <a:ea typeface="Helvetica Neue"/>
                <a:cs typeface="Helvetica Neue"/>
                <a:sym typeface="Helvetica Neue"/>
              </a:rPr>
              <a:t>2. Can identify invasive plants from afar.</a:t>
            </a:r>
          </a:p>
          <a:p>
            <a:pPr marL="330200" marR="0" lvl="0" indent="-330200" algn="l" defTabSz="650230" rtl="0" eaLnBrk="1" fontAlgn="auto" latinLnBrk="0" hangingPunct="1">
              <a:lnSpc>
                <a:spcPct val="100000"/>
              </a:lnSpc>
              <a:spcBef>
                <a:spcPts val="0"/>
              </a:spcBef>
              <a:spcAft>
                <a:spcPts val="0"/>
              </a:spcAft>
              <a:buClrTx/>
              <a:buSzTx/>
              <a:buFontTx/>
              <a:buNone/>
              <a:tabLst/>
              <a:defRPr sz="3600">
                <a:solidFill>
                  <a:srgbClr val="000000"/>
                </a:solidFill>
              </a:defRPr>
            </a:pPr>
            <a:r>
              <a:rPr lang="en-US" sz="4000" kern="1200" dirty="0">
                <a:solidFill>
                  <a:srgbClr val="660066"/>
                </a:solidFill>
                <a:ea typeface="Helvetica Neue"/>
                <a:cs typeface="Helvetica Neue"/>
                <a:sym typeface="Helvetica Neue"/>
              </a:rPr>
              <a:t>3. Is sensitive to animal sign such as gopher tortoises, burrowing owls,&amp; ground-nesting birds.</a:t>
            </a:r>
          </a:p>
          <a:p>
            <a:pPr marL="330200" marR="0" lvl="0" indent="-330200" algn="l" defTabSz="650230" rtl="0" eaLnBrk="1" fontAlgn="auto" latinLnBrk="0" hangingPunct="1">
              <a:lnSpc>
                <a:spcPct val="100000"/>
              </a:lnSpc>
              <a:spcBef>
                <a:spcPts val="0"/>
              </a:spcBef>
              <a:spcAft>
                <a:spcPts val="0"/>
              </a:spcAft>
              <a:buClrTx/>
              <a:buSzTx/>
              <a:buFontTx/>
              <a:buNone/>
              <a:tabLst/>
              <a:defRPr sz="3600">
                <a:solidFill>
                  <a:srgbClr val="000000"/>
                </a:solidFill>
              </a:defRPr>
            </a:pPr>
            <a:r>
              <a:rPr lang="en-US" sz="4000" kern="1200" dirty="0">
                <a:solidFill>
                  <a:srgbClr val="660066"/>
                </a:solidFill>
                <a:ea typeface="Helvetica Neue"/>
                <a:cs typeface="Helvetica Neue"/>
                <a:sym typeface="Helvetica Neue"/>
              </a:rPr>
              <a:t>4. Knows the capabilities of the equipment.</a:t>
            </a:r>
          </a:p>
          <a:p>
            <a:pPr marL="330200" marR="0" lvl="0" indent="-330200" algn="l" defTabSz="650230" rtl="0" eaLnBrk="1" fontAlgn="auto" latinLnBrk="0" hangingPunct="1">
              <a:lnSpc>
                <a:spcPct val="100000"/>
              </a:lnSpc>
              <a:spcBef>
                <a:spcPts val="0"/>
              </a:spcBef>
              <a:spcAft>
                <a:spcPts val="0"/>
              </a:spcAft>
              <a:buClrTx/>
              <a:buSzTx/>
              <a:buFontTx/>
              <a:buNone/>
              <a:tabLst/>
              <a:defRPr sz="3600">
                <a:solidFill>
                  <a:srgbClr val="000000"/>
                </a:solidFill>
              </a:defRPr>
            </a:pPr>
            <a:r>
              <a:rPr lang="en-US" sz="4000" kern="1200" dirty="0">
                <a:solidFill>
                  <a:srgbClr val="660066"/>
                </a:solidFill>
                <a:ea typeface="Helvetica Neue"/>
                <a:cs typeface="Helvetica Neue"/>
                <a:sym typeface="Helvetica Neue"/>
              </a:rPr>
              <a:t>5. Can be relied upon to stop often to assess chopping effects and inspect equipment.</a:t>
            </a:r>
          </a:p>
          <a:p>
            <a:pPr marL="330200" lvl="0" indent="-330200" algn="l" defTabSz="650230" hangingPunct="1">
              <a:defRPr sz="3600">
                <a:solidFill>
                  <a:srgbClr val="000000"/>
                </a:solidFill>
              </a:defRPr>
            </a:pPr>
            <a:r>
              <a:rPr lang="en-US" sz="4000" kern="1200" dirty="0">
                <a:solidFill>
                  <a:srgbClr val="660066"/>
                </a:solidFill>
                <a:ea typeface="Helvetica Neue"/>
                <a:cs typeface="Helvetica Neue"/>
                <a:sym typeface="Helvetica Neue"/>
              </a:rPr>
              <a:t>6. Can be relied upon to choose the best locations to leave </a:t>
            </a:r>
            <a:r>
              <a:rPr lang="en-US" sz="4000" kern="1200" dirty="0" err="1">
                <a:solidFill>
                  <a:srgbClr val="660066"/>
                </a:solidFill>
                <a:ea typeface="Helvetica Neue"/>
                <a:cs typeface="Helvetica Neue"/>
                <a:sym typeface="Helvetica Neue"/>
              </a:rPr>
              <a:t>unchopped</a:t>
            </a:r>
            <a:r>
              <a:rPr lang="en-US" sz="4000" kern="1200" dirty="0">
                <a:solidFill>
                  <a:srgbClr val="660066"/>
                </a:solidFill>
                <a:ea typeface="Helvetica Neue"/>
                <a:cs typeface="Helvetica Neue"/>
                <a:sym typeface="Helvetica Neue"/>
              </a:rPr>
              <a:t> for mosaic.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 calcmode="lin" valueType="num">
                                      <p:cBhvr additive="base">
                                        <p:cTn id="19"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
                                            <p:txEl>
                                              <p:pRg st="3" end="3"/>
                                            </p:txEl>
                                          </p:spTgt>
                                        </p:tgtEl>
                                        <p:attrNameLst>
                                          <p:attrName>style.visibility</p:attrName>
                                        </p:attrNameLst>
                                      </p:cBhvr>
                                      <p:to>
                                        <p:strVal val="visible"/>
                                      </p:to>
                                    </p:set>
                                    <p:anim calcmode="lin" valueType="num">
                                      <p:cBhvr additive="base">
                                        <p:cTn id="25"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anim calcmode="lin" valueType="num">
                                      <p:cBhvr additive="base">
                                        <p:cTn id="31"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6">
                                            <p:txEl>
                                              <p:pRg st="5" end="5"/>
                                            </p:txEl>
                                          </p:spTgt>
                                        </p:tgtEl>
                                        <p:attrNameLst>
                                          <p:attrName>style.visibility</p:attrName>
                                        </p:attrNameLst>
                                      </p:cBhvr>
                                      <p:to>
                                        <p:strVal val="visible"/>
                                      </p:to>
                                    </p:set>
                                    <p:anim calcmode="lin" valueType="num">
                                      <p:cBhvr additive="base">
                                        <p:cTn id="37"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3004800" cy="914400"/>
          </a:xfrm>
          <a:prstGeom prst="rect">
            <a:avLst/>
          </a:prstGeom>
          <a:solidFill>
            <a:schemeClr val="accent1">
              <a:satOff val="12166"/>
              <a:lumOff val="-13042"/>
            </a:schemeClr>
          </a:solidFill>
          <a:ln w="12700" cap="flat">
            <a:solidFill>
              <a:srgbClr val="3366FF"/>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FFFFFF"/>
              </a:solidFill>
              <a:effectLst/>
              <a:uFillTx/>
              <a:latin typeface="+mn-lt"/>
              <a:ea typeface="+mn-ea"/>
              <a:cs typeface="+mn-cs"/>
              <a:sym typeface="Helvetica Neue Light"/>
            </a:endParaRPr>
          </a:p>
        </p:txBody>
      </p:sp>
      <p:sp>
        <p:nvSpPr>
          <p:cNvPr id="3" name="Rectangle 2"/>
          <p:cNvSpPr/>
          <p:nvPr/>
        </p:nvSpPr>
        <p:spPr>
          <a:xfrm>
            <a:off x="0" y="8839200"/>
            <a:ext cx="13004800" cy="914400"/>
          </a:xfrm>
          <a:prstGeom prst="rect">
            <a:avLst/>
          </a:prstGeom>
          <a:solidFill>
            <a:schemeClr val="accent1">
              <a:satOff val="12166"/>
              <a:lumOff val="-13042"/>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FFFFFF"/>
              </a:solidFill>
              <a:effectLst/>
              <a:uFillTx/>
              <a:latin typeface="+mn-lt"/>
              <a:ea typeface="+mn-ea"/>
              <a:cs typeface="+mn-cs"/>
              <a:sym typeface="Helvetica Neue Light"/>
            </a:endParaRPr>
          </a:p>
        </p:txBody>
      </p:sp>
      <p:sp>
        <p:nvSpPr>
          <p:cNvPr id="5" name="2. Have you applied fire 2 or 3 times within optimum burn return?"/>
          <p:cNvSpPr txBox="1">
            <a:spLocks/>
          </p:cNvSpPr>
          <p:nvPr/>
        </p:nvSpPr>
        <p:spPr>
          <a:xfrm>
            <a:off x="558800" y="1219200"/>
            <a:ext cx="11582400" cy="1181100"/>
          </a:xfrm>
          <a:prstGeom prst="rect">
            <a:avLst/>
          </a:prstGeom>
        </p:spPr>
        <p:txBody>
          <a:bodyPr/>
          <a:lstStyle/>
          <a:p>
            <a:pPr marL="330200" indent="-330200" algn="l" defTabSz="650230" hangingPunct="1">
              <a:defRPr sz="3600">
                <a:solidFill>
                  <a:srgbClr val="000000"/>
                </a:solidFill>
              </a:defRPr>
            </a:pPr>
            <a:r>
              <a:rPr lang="en-US" sz="4000" kern="1200" dirty="0">
                <a:solidFill>
                  <a:srgbClr val="660066"/>
                </a:solidFill>
                <a:ea typeface="Helvetica Neue"/>
                <a:cs typeface="Helvetica Neue"/>
                <a:sym typeface="Helvetica Neue"/>
              </a:rPr>
              <a:t>1. Be sure area is well marked. </a:t>
            </a:r>
            <a:r>
              <a:rPr lang="en-US" sz="4000" dirty="0">
                <a:solidFill>
                  <a:srgbClr val="660066"/>
                </a:solidFill>
              </a:rPr>
              <a:t>Don’t just rely on maps. </a:t>
            </a:r>
            <a:r>
              <a:rPr lang="en-US" sz="4000" kern="1200" dirty="0">
                <a:solidFill>
                  <a:srgbClr val="660066"/>
                </a:solidFill>
                <a:ea typeface="Helvetica Neue"/>
                <a:cs typeface="Helvetica Neue"/>
                <a:sym typeface="Helvetica Neue"/>
              </a:rPr>
              <a:t>Go out in field with contractors. </a:t>
            </a:r>
            <a:endParaRPr lang="en-US" sz="4000" dirty="0">
              <a:solidFill>
                <a:srgbClr val="660066"/>
              </a:solidFill>
            </a:endParaRPr>
          </a:p>
          <a:p>
            <a:pPr marL="330200" lvl="0" indent="-330200" algn="l" defTabSz="650230" hangingPunct="1">
              <a:defRPr sz="3600">
                <a:solidFill>
                  <a:srgbClr val="000000"/>
                </a:solidFill>
              </a:defRPr>
            </a:pPr>
            <a:endParaRPr lang="en-US" sz="4000" kern="1200" dirty="0">
              <a:solidFill>
                <a:srgbClr val="660066"/>
              </a:solidFill>
              <a:ea typeface="Helvetica Neue"/>
              <a:cs typeface="Helvetica Neue"/>
              <a:sym typeface="Helvetica Neue"/>
            </a:endParaRPr>
          </a:p>
          <a:p>
            <a:pPr marL="330200" marR="0" lvl="0" indent="-330200" algn="l" defTabSz="650230" rtl="0" eaLnBrk="1" fontAlgn="auto" latinLnBrk="0" hangingPunct="1">
              <a:lnSpc>
                <a:spcPct val="100000"/>
              </a:lnSpc>
              <a:spcBef>
                <a:spcPts val="0"/>
              </a:spcBef>
              <a:spcAft>
                <a:spcPts val="0"/>
              </a:spcAft>
              <a:buClrTx/>
              <a:buSzTx/>
              <a:buFontTx/>
              <a:buNone/>
              <a:tabLst/>
              <a:defRPr sz="3600">
                <a:solidFill>
                  <a:srgbClr val="000000"/>
                </a:solidFill>
              </a:defRPr>
            </a:pPr>
            <a:endParaRPr lang="en-US" sz="4000" kern="1200" dirty="0">
              <a:solidFill>
                <a:srgbClr val="660066"/>
              </a:solidFill>
              <a:ea typeface="Helvetica Neue"/>
              <a:cs typeface="Helvetica Neue"/>
              <a:sym typeface="Helvetica Neue"/>
            </a:endParaRPr>
          </a:p>
          <a:p>
            <a:pPr marL="330200" marR="0" lvl="0" indent="-330200" algn="l" defTabSz="650230" rtl="0" eaLnBrk="1" fontAlgn="auto" latinLnBrk="0" hangingPunct="1">
              <a:lnSpc>
                <a:spcPct val="100000"/>
              </a:lnSpc>
              <a:spcBef>
                <a:spcPts val="0"/>
              </a:spcBef>
              <a:spcAft>
                <a:spcPts val="0"/>
              </a:spcAft>
              <a:buClrTx/>
              <a:buSzTx/>
              <a:buFontTx/>
              <a:buNone/>
              <a:tabLst/>
              <a:defRPr sz="3600">
                <a:solidFill>
                  <a:srgbClr val="000000"/>
                </a:solidFill>
              </a:defRPr>
            </a:pPr>
            <a:endParaRPr lang="en-US" sz="4000" kern="1200" dirty="0">
              <a:solidFill>
                <a:srgbClr val="660066"/>
              </a:solidFill>
              <a:ea typeface="Helvetica Neue"/>
              <a:cs typeface="Helvetica Neue"/>
              <a:sym typeface="Helvetica Neue"/>
            </a:endParaRPr>
          </a:p>
        </p:txBody>
      </p:sp>
      <p:sp>
        <p:nvSpPr>
          <p:cNvPr id="6" name="2. Have you applied fire 2 or 3 times within optimum burn return?"/>
          <p:cNvSpPr txBox="1">
            <a:spLocks/>
          </p:cNvSpPr>
          <p:nvPr/>
        </p:nvSpPr>
        <p:spPr>
          <a:xfrm>
            <a:off x="1168400" y="0"/>
            <a:ext cx="6858000" cy="914400"/>
          </a:xfrm>
          <a:prstGeom prst="rect">
            <a:avLst/>
          </a:prstGeom>
        </p:spPr>
        <p:txBody>
          <a:bodyPr/>
          <a:lstStyle/>
          <a:p>
            <a:pPr marL="330200" marR="0" lvl="0" indent="-330200" algn="l" defTabSz="650230" rtl="0" eaLnBrk="1" fontAlgn="auto" latinLnBrk="0" hangingPunct="1">
              <a:lnSpc>
                <a:spcPct val="100000"/>
              </a:lnSpc>
              <a:spcBef>
                <a:spcPts val="0"/>
              </a:spcBef>
              <a:spcAft>
                <a:spcPts val="0"/>
              </a:spcAft>
              <a:buClrTx/>
              <a:buSzTx/>
              <a:buFontTx/>
              <a:buNone/>
              <a:tabLst/>
              <a:defRPr sz="3600">
                <a:solidFill>
                  <a:srgbClr val="000000"/>
                </a:solidFill>
              </a:defRPr>
            </a:pPr>
            <a:r>
              <a:rPr kumimoji="0" lang="en-US" sz="4000" b="1" i="0" u="none" strike="noStrike" kern="1200" cap="none" spc="0" normalizeH="0" baseline="0" noProof="0" dirty="0">
                <a:ln>
                  <a:noFill/>
                </a:ln>
                <a:solidFill>
                  <a:schemeClr val="bg1"/>
                </a:solidFill>
                <a:effectLst/>
                <a:uLnTx/>
                <a:uFillTx/>
                <a:latin typeface="+mn-lt"/>
                <a:ea typeface="Helvetica Neue"/>
                <a:cs typeface="Helvetica Neue"/>
                <a:sym typeface="Helvetica Neue"/>
              </a:rPr>
              <a:t>Finally:  Roller-chopping 101</a:t>
            </a:r>
            <a:endParaRPr kumimoji="0" sz="4000" b="1" i="0" u="none" strike="noStrike" kern="1200" cap="none" spc="0" normalizeH="0" baseline="0" noProof="0" dirty="0">
              <a:ln>
                <a:noFill/>
              </a:ln>
              <a:solidFill>
                <a:schemeClr val="bg1"/>
              </a:solidFill>
              <a:effectLst/>
              <a:uLnTx/>
              <a:uFillTx/>
              <a:latin typeface="+mn-lt"/>
              <a:ea typeface="Helvetica Neue"/>
              <a:cs typeface="Helvetica Neue"/>
              <a:sym typeface="Helvetica Neue"/>
            </a:endParaRPr>
          </a:p>
        </p:txBody>
      </p:sp>
      <p:pic>
        <p:nvPicPr>
          <p:cNvPr id="8" name="Picture 7" descr="tall pal w cf pp.jpg"/>
          <p:cNvPicPr>
            <a:picLocks noChangeAspect="1"/>
          </p:cNvPicPr>
          <p:nvPr/>
        </p:nvPicPr>
        <p:blipFill>
          <a:blip r:embed="rId3"/>
          <a:stretch>
            <a:fillRect/>
          </a:stretch>
        </p:blipFill>
        <p:spPr>
          <a:xfrm>
            <a:off x="2463800" y="2857500"/>
            <a:ext cx="7467600" cy="5600700"/>
          </a:xfrm>
          <a:prstGeom prst="rect">
            <a:avLst/>
          </a:prstGeom>
        </p:spPr>
      </p:pic>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3004800" cy="914400"/>
          </a:xfrm>
          <a:prstGeom prst="rect">
            <a:avLst/>
          </a:prstGeom>
          <a:solidFill>
            <a:schemeClr val="accent1">
              <a:satOff val="12166"/>
              <a:lumOff val="-13042"/>
            </a:schemeClr>
          </a:solidFill>
          <a:ln w="12700" cap="flat">
            <a:solidFill>
              <a:srgbClr val="3366FF"/>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FFFFFF"/>
              </a:solidFill>
              <a:effectLst/>
              <a:uFillTx/>
              <a:latin typeface="+mn-lt"/>
              <a:ea typeface="+mn-ea"/>
              <a:cs typeface="+mn-cs"/>
              <a:sym typeface="Helvetica Neue Light"/>
            </a:endParaRPr>
          </a:p>
        </p:txBody>
      </p:sp>
      <p:sp>
        <p:nvSpPr>
          <p:cNvPr id="3" name="Rectangle 2"/>
          <p:cNvSpPr/>
          <p:nvPr/>
        </p:nvSpPr>
        <p:spPr>
          <a:xfrm>
            <a:off x="0" y="8839200"/>
            <a:ext cx="13004800" cy="914400"/>
          </a:xfrm>
          <a:prstGeom prst="rect">
            <a:avLst/>
          </a:prstGeom>
          <a:solidFill>
            <a:schemeClr val="accent1">
              <a:satOff val="12166"/>
              <a:lumOff val="-13042"/>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FFFFFF"/>
              </a:solidFill>
              <a:effectLst/>
              <a:uFillTx/>
              <a:latin typeface="+mn-lt"/>
              <a:ea typeface="+mn-ea"/>
              <a:cs typeface="+mn-cs"/>
              <a:sym typeface="Helvetica Neue Light"/>
            </a:endParaRPr>
          </a:p>
        </p:txBody>
      </p:sp>
      <p:sp>
        <p:nvSpPr>
          <p:cNvPr id="5" name="2. Have you applied fire 2 or 3 times within optimum burn return?"/>
          <p:cNvSpPr txBox="1">
            <a:spLocks/>
          </p:cNvSpPr>
          <p:nvPr/>
        </p:nvSpPr>
        <p:spPr>
          <a:xfrm>
            <a:off x="558800" y="1377462"/>
            <a:ext cx="11582400" cy="1181100"/>
          </a:xfrm>
          <a:prstGeom prst="rect">
            <a:avLst/>
          </a:prstGeom>
        </p:spPr>
        <p:txBody>
          <a:bodyPr/>
          <a:lstStyle/>
          <a:p>
            <a:pPr marL="330200" indent="-330200" algn="l" defTabSz="650230" hangingPunct="1">
              <a:defRPr sz="3600">
                <a:solidFill>
                  <a:srgbClr val="000000"/>
                </a:solidFill>
              </a:defRPr>
            </a:pPr>
            <a:r>
              <a:rPr lang="en-US" sz="4000" kern="1200" dirty="0">
                <a:ea typeface="Helvetica Neue"/>
                <a:cs typeface="Helvetica Neue"/>
                <a:sym typeface="Helvetica Neue"/>
              </a:rPr>
              <a:t>2. Carefully set your pattern so as not to double-chop.</a:t>
            </a:r>
          </a:p>
          <a:p>
            <a:pPr marL="330200" marR="0" lvl="0" indent="-330200" algn="l" defTabSz="650230" rtl="0" eaLnBrk="1" fontAlgn="auto" latinLnBrk="0" hangingPunct="1">
              <a:lnSpc>
                <a:spcPct val="100000"/>
              </a:lnSpc>
              <a:spcBef>
                <a:spcPts val="0"/>
              </a:spcBef>
              <a:spcAft>
                <a:spcPts val="0"/>
              </a:spcAft>
              <a:buClrTx/>
              <a:buSzTx/>
              <a:buFontTx/>
              <a:buNone/>
              <a:tabLst/>
              <a:defRPr sz="3600">
                <a:solidFill>
                  <a:srgbClr val="000000"/>
                </a:solidFill>
              </a:defRPr>
            </a:pPr>
            <a:endParaRPr lang="en-US" sz="4000" kern="1200" dirty="0">
              <a:solidFill>
                <a:srgbClr val="660066"/>
              </a:solidFill>
              <a:ea typeface="Helvetica Neue"/>
              <a:cs typeface="Helvetica Neue"/>
              <a:sym typeface="Helvetica Neue"/>
            </a:endParaRPr>
          </a:p>
          <a:p>
            <a:pPr marL="330200" marR="0" lvl="0" indent="-330200" algn="l" defTabSz="650230" rtl="0" eaLnBrk="1" fontAlgn="auto" latinLnBrk="0" hangingPunct="1">
              <a:lnSpc>
                <a:spcPct val="100000"/>
              </a:lnSpc>
              <a:spcBef>
                <a:spcPts val="0"/>
              </a:spcBef>
              <a:spcAft>
                <a:spcPts val="0"/>
              </a:spcAft>
              <a:buClrTx/>
              <a:buSzTx/>
              <a:buFontTx/>
              <a:buNone/>
              <a:tabLst/>
              <a:defRPr sz="3600">
                <a:solidFill>
                  <a:srgbClr val="000000"/>
                </a:solidFill>
              </a:defRPr>
            </a:pPr>
            <a:endParaRPr lang="en-US" sz="4000" kern="1200" dirty="0">
              <a:solidFill>
                <a:srgbClr val="660066"/>
              </a:solidFill>
              <a:ea typeface="Helvetica Neue"/>
              <a:cs typeface="Helvetica Neue"/>
              <a:sym typeface="Helvetica Neue"/>
            </a:endParaRPr>
          </a:p>
        </p:txBody>
      </p:sp>
      <p:sp>
        <p:nvSpPr>
          <p:cNvPr id="6" name="2. Have you applied fire 2 or 3 times within optimum burn return?"/>
          <p:cNvSpPr txBox="1">
            <a:spLocks/>
          </p:cNvSpPr>
          <p:nvPr/>
        </p:nvSpPr>
        <p:spPr>
          <a:xfrm>
            <a:off x="1778000" y="0"/>
            <a:ext cx="6858000" cy="914400"/>
          </a:xfrm>
          <a:prstGeom prst="rect">
            <a:avLst/>
          </a:prstGeom>
        </p:spPr>
        <p:txBody>
          <a:bodyPr/>
          <a:lstStyle/>
          <a:p>
            <a:pPr marL="330200" marR="0" lvl="0" indent="-330200" algn="l" defTabSz="650230" rtl="0" eaLnBrk="1" fontAlgn="auto" latinLnBrk="0" hangingPunct="1">
              <a:lnSpc>
                <a:spcPct val="100000"/>
              </a:lnSpc>
              <a:spcBef>
                <a:spcPts val="0"/>
              </a:spcBef>
              <a:spcAft>
                <a:spcPts val="0"/>
              </a:spcAft>
              <a:buClrTx/>
              <a:buSzTx/>
              <a:buFontTx/>
              <a:buNone/>
              <a:tabLst/>
              <a:defRPr sz="3600">
                <a:solidFill>
                  <a:srgbClr val="000000"/>
                </a:solidFill>
              </a:defRPr>
            </a:pPr>
            <a:r>
              <a:rPr kumimoji="0" lang="en-US" sz="4000" b="1" i="0" u="none" strike="noStrike" kern="1200" cap="none" spc="0" normalizeH="0" baseline="0" noProof="0" dirty="0">
                <a:ln>
                  <a:noFill/>
                </a:ln>
                <a:solidFill>
                  <a:schemeClr val="bg1"/>
                </a:solidFill>
                <a:effectLst/>
                <a:uLnTx/>
                <a:uFillTx/>
                <a:latin typeface="+mn-lt"/>
                <a:ea typeface="Helvetica Neue"/>
                <a:cs typeface="Helvetica Neue"/>
                <a:sym typeface="Helvetica Neue"/>
              </a:rPr>
              <a:t>Finally:  Roller-chopping 101</a:t>
            </a:r>
            <a:endParaRPr kumimoji="0" sz="4000" b="1" i="0" u="none" strike="noStrike" kern="1200" cap="none" spc="0" normalizeH="0" baseline="0" noProof="0" dirty="0">
              <a:ln>
                <a:noFill/>
              </a:ln>
              <a:solidFill>
                <a:schemeClr val="bg1"/>
              </a:solidFill>
              <a:effectLst/>
              <a:uLnTx/>
              <a:uFillTx/>
              <a:latin typeface="+mn-lt"/>
              <a:ea typeface="Helvetica Neue"/>
              <a:cs typeface="Helvetica Neue"/>
              <a:sym typeface="Helvetica Neue"/>
            </a:endParaRPr>
          </a:p>
        </p:txBody>
      </p:sp>
      <p:pic>
        <p:nvPicPr>
          <p:cNvPr id="7" name="Picture 6">
            <a:extLst>
              <a:ext uri="{FF2B5EF4-FFF2-40B4-BE49-F238E27FC236}">
                <a16:creationId xmlns:a16="http://schemas.microsoft.com/office/drawing/2014/main" id="{480825E4-EAEE-6342-9217-21D77973E7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11400" y="2464376"/>
            <a:ext cx="7772401" cy="5917624"/>
          </a:xfrm>
          <a:prstGeom prst="rect">
            <a:avLst/>
          </a:prstGeom>
        </p:spPr>
      </p:pic>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3004800" cy="914400"/>
          </a:xfrm>
          <a:prstGeom prst="rect">
            <a:avLst/>
          </a:prstGeom>
          <a:solidFill>
            <a:schemeClr val="accent1">
              <a:satOff val="12166"/>
              <a:lumOff val="-13042"/>
            </a:schemeClr>
          </a:solidFill>
          <a:ln w="12700" cap="flat">
            <a:solidFill>
              <a:srgbClr val="3366FF"/>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FFFFFF"/>
              </a:solidFill>
              <a:effectLst/>
              <a:uFillTx/>
              <a:latin typeface="+mn-lt"/>
              <a:ea typeface="+mn-ea"/>
              <a:cs typeface="+mn-cs"/>
              <a:sym typeface="Helvetica Neue Light"/>
            </a:endParaRPr>
          </a:p>
        </p:txBody>
      </p:sp>
      <p:sp>
        <p:nvSpPr>
          <p:cNvPr id="3" name="Rectangle 2"/>
          <p:cNvSpPr/>
          <p:nvPr/>
        </p:nvSpPr>
        <p:spPr>
          <a:xfrm>
            <a:off x="0" y="8839200"/>
            <a:ext cx="13004800" cy="914400"/>
          </a:xfrm>
          <a:prstGeom prst="rect">
            <a:avLst/>
          </a:prstGeom>
          <a:solidFill>
            <a:schemeClr val="accent1">
              <a:satOff val="12166"/>
              <a:lumOff val="-13042"/>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FFFFFF"/>
              </a:solidFill>
              <a:effectLst/>
              <a:uFillTx/>
              <a:latin typeface="+mn-lt"/>
              <a:ea typeface="+mn-ea"/>
              <a:cs typeface="+mn-cs"/>
              <a:sym typeface="Helvetica Neue Light"/>
            </a:endParaRPr>
          </a:p>
        </p:txBody>
      </p:sp>
      <p:sp>
        <p:nvSpPr>
          <p:cNvPr id="5" name="2. Have you applied fire 2 or 3 times within optimum burn return?"/>
          <p:cNvSpPr txBox="1">
            <a:spLocks/>
          </p:cNvSpPr>
          <p:nvPr/>
        </p:nvSpPr>
        <p:spPr>
          <a:xfrm>
            <a:off x="558800" y="1377462"/>
            <a:ext cx="11582400" cy="1181100"/>
          </a:xfrm>
          <a:prstGeom prst="rect">
            <a:avLst/>
          </a:prstGeom>
        </p:spPr>
        <p:txBody>
          <a:bodyPr/>
          <a:lstStyle/>
          <a:p>
            <a:pPr marL="330200" indent="-330200" algn="l" defTabSz="650230" hangingPunct="1">
              <a:defRPr sz="3600">
                <a:solidFill>
                  <a:srgbClr val="000000"/>
                </a:solidFill>
              </a:defRPr>
            </a:pPr>
            <a:r>
              <a:rPr lang="en-US" sz="4000" kern="1200" dirty="0">
                <a:ea typeface="Helvetica Neue"/>
                <a:cs typeface="Helvetica Neue"/>
                <a:sym typeface="Helvetica Neue"/>
              </a:rPr>
              <a:t>3. Consider fire shadow when planning your pattern.</a:t>
            </a:r>
          </a:p>
          <a:p>
            <a:pPr marL="330200" marR="0" lvl="0" indent="-330200" algn="l" defTabSz="650230" rtl="0" eaLnBrk="1" fontAlgn="auto" latinLnBrk="0" hangingPunct="1">
              <a:lnSpc>
                <a:spcPct val="100000"/>
              </a:lnSpc>
              <a:spcBef>
                <a:spcPts val="0"/>
              </a:spcBef>
              <a:spcAft>
                <a:spcPts val="0"/>
              </a:spcAft>
              <a:buClrTx/>
              <a:buSzTx/>
              <a:buFontTx/>
              <a:buNone/>
              <a:tabLst/>
              <a:defRPr sz="3600">
                <a:solidFill>
                  <a:srgbClr val="000000"/>
                </a:solidFill>
              </a:defRPr>
            </a:pPr>
            <a:endParaRPr lang="en-US" sz="4000" kern="1200" dirty="0">
              <a:solidFill>
                <a:srgbClr val="660066"/>
              </a:solidFill>
              <a:ea typeface="Helvetica Neue"/>
              <a:cs typeface="Helvetica Neue"/>
              <a:sym typeface="Helvetica Neue"/>
            </a:endParaRPr>
          </a:p>
          <a:p>
            <a:pPr marL="330200" marR="0" lvl="0" indent="-330200" algn="l" defTabSz="650230" rtl="0" eaLnBrk="1" fontAlgn="auto" latinLnBrk="0" hangingPunct="1">
              <a:lnSpc>
                <a:spcPct val="100000"/>
              </a:lnSpc>
              <a:spcBef>
                <a:spcPts val="0"/>
              </a:spcBef>
              <a:spcAft>
                <a:spcPts val="0"/>
              </a:spcAft>
              <a:buClrTx/>
              <a:buSzTx/>
              <a:buFontTx/>
              <a:buNone/>
              <a:tabLst/>
              <a:defRPr sz="3600">
                <a:solidFill>
                  <a:srgbClr val="000000"/>
                </a:solidFill>
              </a:defRPr>
            </a:pPr>
            <a:endParaRPr lang="en-US" sz="4000" kern="1200" dirty="0">
              <a:solidFill>
                <a:srgbClr val="660066"/>
              </a:solidFill>
              <a:ea typeface="Helvetica Neue"/>
              <a:cs typeface="Helvetica Neue"/>
              <a:sym typeface="Helvetica Neue"/>
            </a:endParaRPr>
          </a:p>
        </p:txBody>
      </p:sp>
      <p:sp>
        <p:nvSpPr>
          <p:cNvPr id="6" name="2. Have you applied fire 2 or 3 times within optimum burn return?"/>
          <p:cNvSpPr txBox="1">
            <a:spLocks/>
          </p:cNvSpPr>
          <p:nvPr/>
        </p:nvSpPr>
        <p:spPr>
          <a:xfrm>
            <a:off x="787400" y="0"/>
            <a:ext cx="6858000" cy="914400"/>
          </a:xfrm>
          <a:prstGeom prst="rect">
            <a:avLst/>
          </a:prstGeom>
        </p:spPr>
        <p:txBody>
          <a:bodyPr/>
          <a:lstStyle/>
          <a:p>
            <a:pPr marL="330200" marR="0" lvl="0" indent="-330200" algn="l" defTabSz="650230" rtl="0" eaLnBrk="1" fontAlgn="auto" latinLnBrk="0" hangingPunct="1">
              <a:lnSpc>
                <a:spcPct val="100000"/>
              </a:lnSpc>
              <a:spcBef>
                <a:spcPts val="0"/>
              </a:spcBef>
              <a:spcAft>
                <a:spcPts val="0"/>
              </a:spcAft>
              <a:buClrTx/>
              <a:buSzTx/>
              <a:buFontTx/>
              <a:buNone/>
              <a:tabLst/>
              <a:defRPr sz="3600">
                <a:solidFill>
                  <a:srgbClr val="000000"/>
                </a:solidFill>
              </a:defRPr>
            </a:pPr>
            <a:r>
              <a:rPr kumimoji="0" lang="en-US" sz="4000" b="1" i="0" u="none" strike="noStrike" kern="1200" cap="none" spc="0" normalizeH="0" baseline="0" noProof="0" dirty="0">
                <a:ln>
                  <a:noFill/>
                </a:ln>
                <a:solidFill>
                  <a:schemeClr val="bg1"/>
                </a:solidFill>
                <a:effectLst/>
                <a:uLnTx/>
                <a:uFillTx/>
                <a:latin typeface="+mn-lt"/>
                <a:ea typeface="Helvetica Neue"/>
                <a:cs typeface="Helvetica Neue"/>
                <a:sym typeface="Helvetica Neue"/>
              </a:rPr>
              <a:t>Finally:  Roller-chopping 101</a:t>
            </a:r>
            <a:endParaRPr kumimoji="0" sz="4000" b="1" i="0" u="none" strike="noStrike" kern="1200" cap="none" spc="0" normalizeH="0" baseline="0" noProof="0" dirty="0">
              <a:ln>
                <a:noFill/>
              </a:ln>
              <a:solidFill>
                <a:schemeClr val="bg1"/>
              </a:solidFill>
              <a:effectLst/>
              <a:uLnTx/>
              <a:uFillTx/>
              <a:latin typeface="+mn-lt"/>
              <a:ea typeface="Helvetica Neue"/>
              <a:cs typeface="Helvetica Neue"/>
              <a:sym typeface="Helvetica Neue"/>
            </a:endParaRPr>
          </a:p>
        </p:txBody>
      </p:sp>
      <p:pic>
        <p:nvPicPr>
          <p:cNvPr id="8" name="Picture 7" descr="fire shadow2.jpg"/>
          <p:cNvPicPr>
            <a:picLocks noChangeAspect="1"/>
          </p:cNvPicPr>
          <p:nvPr/>
        </p:nvPicPr>
        <p:blipFill>
          <a:blip r:embed="rId3"/>
          <a:stretch>
            <a:fillRect/>
          </a:stretch>
        </p:blipFill>
        <p:spPr>
          <a:xfrm>
            <a:off x="2235200" y="2514600"/>
            <a:ext cx="8229600" cy="6172200"/>
          </a:xfrm>
          <a:prstGeom prst="rect">
            <a:avLst/>
          </a:prstGeom>
        </p:spPr>
      </p:pic>
    </p:spTree>
    <p:extLst>
      <p:ext uri="{BB962C8B-B14F-4D97-AF65-F5344CB8AC3E}">
        <p14:creationId xmlns:p14="http://schemas.microsoft.com/office/powerpoint/2010/main" val="2360500254"/>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3004800" cy="914400"/>
          </a:xfrm>
          <a:prstGeom prst="rect">
            <a:avLst/>
          </a:prstGeom>
          <a:solidFill>
            <a:schemeClr val="accent1">
              <a:satOff val="12166"/>
              <a:lumOff val="-13042"/>
            </a:schemeClr>
          </a:solidFill>
          <a:ln w="12700" cap="flat">
            <a:solidFill>
              <a:srgbClr val="3366FF"/>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FFFFFF"/>
              </a:solidFill>
              <a:effectLst/>
              <a:uFillTx/>
              <a:latin typeface="+mn-lt"/>
              <a:ea typeface="+mn-ea"/>
              <a:cs typeface="+mn-cs"/>
              <a:sym typeface="Helvetica Neue Light"/>
            </a:endParaRPr>
          </a:p>
        </p:txBody>
      </p:sp>
      <p:sp>
        <p:nvSpPr>
          <p:cNvPr id="3" name="Rectangle 2"/>
          <p:cNvSpPr/>
          <p:nvPr/>
        </p:nvSpPr>
        <p:spPr>
          <a:xfrm>
            <a:off x="0" y="8839200"/>
            <a:ext cx="13004800" cy="914400"/>
          </a:xfrm>
          <a:prstGeom prst="rect">
            <a:avLst/>
          </a:prstGeom>
          <a:solidFill>
            <a:schemeClr val="accent1">
              <a:satOff val="12166"/>
              <a:lumOff val="-13042"/>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FFFFFF"/>
              </a:solidFill>
              <a:effectLst/>
              <a:uFillTx/>
              <a:latin typeface="+mn-lt"/>
              <a:ea typeface="+mn-ea"/>
              <a:cs typeface="+mn-cs"/>
              <a:sym typeface="Helvetica Neue Light"/>
            </a:endParaRPr>
          </a:p>
        </p:txBody>
      </p:sp>
      <p:sp>
        <p:nvSpPr>
          <p:cNvPr id="5" name="2. Have you applied fire 2 or 3 times within optimum burn return?"/>
          <p:cNvSpPr txBox="1">
            <a:spLocks/>
          </p:cNvSpPr>
          <p:nvPr/>
        </p:nvSpPr>
        <p:spPr>
          <a:xfrm>
            <a:off x="863600" y="1371600"/>
            <a:ext cx="11582400" cy="1181100"/>
          </a:xfrm>
          <a:prstGeom prst="rect">
            <a:avLst/>
          </a:prstGeom>
        </p:spPr>
        <p:txBody>
          <a:bodyPr/>
          <a:lstStyle/>
          <a:p>
            <a:pPr marL="330200" marR="0" lvl="0" indent="-330200" algn="l" defTabSz="650230" rtl="0" eaLnBrk="1" fontAlgn="auto" latinLnBrk="0" hangingPunct="1">
              <a:lnSpc>
                <a:spcPct val="100000"/>
              </a:lnSpc>
              <a:spcBef>
                <a:spcPts val="0"/>
              </a:spcBef>
              <a:spcAft>
                <a:spcPts val="0"/>
              </a:spcAft>
              <a:buClrTx/>
              <a:buSzTx/>
              <a:buFontTx/>
              <a:buNone/>
              <a:tabLst/>
              <a:defRPr sz="3600">
                <a:solidFill>
                  <a:srgbClr val="000000"/>
                </a:solidFill>
              </a:defRPr>
            </a:pPr>
            <a:endParaRPr lang="en-US" sz="4000" kern="1200" dirty="0">
              <a:solidFill>
                <a:srgbClr val="660066"/>
              </a:solidFill>
              <a:ea typeface="Helvetica Neue"/>
              <a:cs typeface="Helvetica Neue"/>
              <a:sym typeface="Helvetica Neue"/>
            </a:endParaRPr>
          </a:p>
          <a:p>
            <a:pPr marL="330200" marR="0" lvl="0" indent="-330200" algn="l" defTabSz="650230" rtl="0" eaLnBrk="1" fontAlgn="auto" latinLnBrk="0" hangingPunct="1">
              <a:lnSpc>
                <a:spcPct val="100000"/>
              </a:lnSpc>
              <a:spcBef>
                <a:spcPts val="0"/>
              </a:spcBef>
              <a:spcAft>
                <a:spcPts val="0"/>
              </a:spcAft>
              <a:buClrTx/>
              <a:buSzTx/>
              <a:buFontTx/>
              <a:buNone/>
              <a:tabLst/>
              <a:defRPr sz="3600">
                <a:solidFill>
                  <a:srgbClr val="000000"/>
                </a:solidFill>
              </a:defRPr>
            </a:pPr>
            <a:r>
              <a:rPr lang="en-US" sz="4000" kern="1200" dirty="0">
                <a:solidFill>
                  <a:srgbClr val="660066"/>
                </a:solidFill>
                <a:ea typeface="Helvetica Neue"/>
                <a:cs typeface="Helvetica Neue"/>
                <a:sym typeface="Helvetica Neue"/>
              </a:rPr>
              <a:t>3. The objective is as little ground disturbance as possible.</a:t>
            </a:r>
          </a:p>
          <a:p>
            <a:pPr marL="330200" marR="0" lvl="0" indent="-330200" algn="l" defTabSz="650230" rtl="0" eaLnBrk="1" fontAlgn="auto" latinLnBrk="0" hangingPunct="1">
              <a:lnSpc>
                <a:spcPct val="100000"/>
              </a:lnSpc>
              <a:spcBef>
                <a:spcPts val="0"/>
              </a:spcBef>
              <a:spcAft>
                <a:spcPts val="0"/>
              </a:spcAft>
              <a:buClrTx/>
              <a:buSzTx/>
              <a:buFontTx/>
              <a:buNone/>
              <a:tabLst/>
              <a:defRPr sz="3600">
                <a:solidFill>
                  <a:srgbClr val="000000"/>
                </a:solidFill>
              </a:defRPr>
            </a:pPr>
            <a:r>
              <a:rPr lang="en-US" sz="4000" kern="1200" dirty="0">
                <a:solidFill>
                  <a:srgbClr val="660066"/>
                </a:solidFill>
                <a:ea typeface="Helvetica Neue"/>
                <a:cs typeface="Helvetica Neue"/>
                <a:sym typeface="Helvetica Neue"/>
              </a:rPr>
              <a:t>4. Don’t chop through invasive species</a:t>
            </a:r>
          </a:p>
          <a:p>
            <a:pPr marL="330200" marR="0" lvl="0" indent="-330200" algn="l" defTabSz="650230" rtl="0" eaLnBrk="1" fontAlgn="auto" latinLnBrk="0" hangingPunct="1">
              <a:lnSpc>
                <a:spcPct val="100000"/>
              </a:lnSpc>
              <a:spcBef>
                <a:spcPts val="0"/>
              </a:spcBef>
              <a:spcAft>
                <a:spcPts val="0"/>
              </a:spcAft>
              <a:buClrTx/>
              <a:buSzTx/>
              <a:buFontTx/>
              <a:buNone/>
              <a:tabLst/>
              <a:defRPr sz="3600">
                <a:solidFill>
                  <a:srgbClr val="000000"/>
                </a:solidFill>
              </a:defRPr>
            </a:pPr>
            <a:r>
              <a:rPr lang="en-US" sz="4000" kern="1200" dirty="0">
                <a:solidFill>
                  <a:srgbClr val="660066"/>
                </a:solidFill>
                <a:ea typeface="Helvetica Neue"/>
                <a:cs typeface="Helvetica Neue"/>
                <a:sym typeface="Helvetica Neue"/>
              </a:rPr>
              <a:t>5. Don’t chop through wetlands, no matter how small.</a:t>
            </a:r>
          </a:p>
          <a:p>
            <a:pPr marL="330200" marR="0" lvl="0" indent="-330200" algn="l" defTabSz="650230" rtl="0" eaLnBrk="1" fontAlgn="auto" latinLnBrk="0" hangingPunct="1">
              <a:lnSpc>
                <a:spcPct val="100000"/>
              </a:lnSpc>
              <a:spcBef>
                <a:spcPts val="0"/>
              </a:spcBef>
              <a:spcAft>
                <a:spcPts val="0"/>
              </a:spcAft>
              <a:buClrTx/>
              <a:buSzTx/>
              <a:buFontTx/>
              <a:buNone/>
              <a:tabLst/>
              <a:defRPr sz="3600">
                <a:solidFill>
                  <a:srgbClr val="000000"/>
                </a:solidFill>
              </a:defRPr>
            </a:pPr>
            <a:r>
              <a:rPr lang="en-US" sz="4000" kern="1200" dirty="0">
                <a:solidFill>
                  <a:srgbClr val="660066"/>
                </a:solidFill>
                <a:ea typeface="Helvetica Neue"/>
                <a:cs typeface="Helvetica Neue"/>
                <a:sym typeface="Helvetica Neue"/>
              </a:rPr>
              <a:t>6. Leave a mosaic of chopped &amp; </a:t>
            </a:r>
            <a:r>
              <a:rPr lang="en-US" sz="4000" kern="1200" dirty="0" err="1">
                <a:solidFill>
                  <a:srgbClr val="660066"/>
                </a:solidFill>
                <a:ea typeface="Helvetica Neue"/>
                <a:cs typeface="Helvetica Neue"/>
                <a:sym typeface="Helvetica Neue"/>
              </a:rPr>
              <a:t>unchopped</a:t>
            </a:r>
            <a:r>
              <a:rPr lang="en-US" sz="4000" kern="1200" dirty="0">
                <a:solidFill>
                  <a:srgbClr val="660066"/>
                </a:solidFill>
                <a:ea typeface="Helvetica Neue"/>
                <a:cs typeface="Helvetica Neue"/>
                <a:sym typeface="Helvetica Neue"/>
              </a:rPr>
              <a:t> for diversity.</a:t>
            </a:r>
          </a:p>
          <a:p>
            <a:pPr marL="330200" indent="-330200" algn="l" defTabSz="650230" hangingPunct="1">
              <a:defRPr sz="3600">
                <a:solidFill>
                  <a:srgbClr val="000000"/>
                </a:solidFill>
              </a:defRPr>
            </a:pPr>
            <a:r>
              <a:rPr lang="en-US" sz="4000" dirty="0">
                <a:solidFill>
                  <a:srgbClr val="660066"/>
                </a:solidFill>
              </a:rPr>
              <a:t>7. Consider planting plugs or distributing seed after chopping if lack of diversity continues.  </a:t>
            </a:r>
          </a:p>
          <a:p>
            <a:pPr marL="330200" marR="0" lvl="0" indent="-330200" algn="l" defTabSz="650230" rtl="0" eaLnBrk="1" fontAlgn="auto" latinLnBrk="0" hangingPunct="1">
              <a:lnSpc>
                <a:spcPct val="100000"/>
              </a:lnSpc>
              <a:spcBef>
                <a:spcPts val="0"/>
              </a:spcBef>
              <a:spcAft>
                <a:spcPts val="0"/>
              </a:spcAft>
              <a:buClrTx/>
              <a:buSzTx/>
              <a:buFontTx/>
              <a:buNone/>
              <a:tabLst/>
              <a:defRPr sz="3600">
                <a:solidFill>
                  <a:srgbClr val="000000"/>
                </a:solidFill>
              </a:defRPr>
            </a:pPr>
            <a:endParaRPr lang="en-US" sz="4000" kern="1200" dirty="0">
              <a:solidFill>
                <a:srgbClr val="660066"/>
              </a:solidFill>
              <a:ea typeface="Helvetica Neue"/>
              <a:cs typeface="Helvetica Neue"/>
              <a:sym typeface="Helvetica Neue"/>
            </a:endParaRPr>
          </a:p>
          <a:p>
            <a:pPr marL="330200" marR="0" lvl="0" indent="-330200" algn="l" defTabSz="650230" rtl="0" eaLnBrk="1" fontAlgn="auto" latinLnBrk="0" hangingPunct="1">
              <a:lnSpc>
                <a:spcPct val="100000"/>
              </a:lnSpc>
              <a:spcBef>
                <a:spcPts val="0"/>
              </a:spcBef>
              <a:spcAft>
                <a:spcPts val="0"/>
              </a:spcAft>
              <a:buClrTx/>
              <a:buSzTx/>
              <a:buFontTx/>
              <a:buNone/>
              <a:tabLst/>
              <a:defRPr sz="3600">
                <a:solidFill>
                  <a:srgbClr val="000000"/>
                </a:solidFill>
              </a:defRPr>
            </a:pPr>
            <a:endParaRPr lang="en-US" sz="4000" kern="1200" dirty="0">
              <a:solidFill>
                <a:srgbClr val="660066"/>
              </a:solidFill>
              <a:ea typeface="Helvetica Neue"/>
              <a:cs typeface="Helvetica Neue"/>
              <a:sym typeface="Helvetica Neue"/>
            </a:endParaRPr>
          </a:p>
          <a:p>
            <a:pPr marL="330200" marR="0" lvl="0" indent="-330200" algn="l" defTabSz="650230" rtl="0" eaLnBrk="1" fontAlgn="auto" latinLnBrk="0" hangingPunct="1">
              <a:lnSpc>
                <a:spcPct val="100000"/>
              </a:lnSpc>
              <a:spcBef>
                <a:spcPts val="0"/>
              </a:spcBef>
              <a:spcAft>
                <a:spcPts val="0"/>
              </a:spcAft>
              <a:buClrTx/>
              <a:buSzTx/>
              <a:buFontTx/>
              <a:buNone/>
              <a:tabLst/>
              <a:defRPr sz="3600">
                <a:solidFill>
                  <a:srgbClr val="000000"/>
                </a:solidFill>
              </a:defRPr>
            </a:pPr>
            <a:endParaRPr lang="en-US" sz="4000" kern="1200" dirty="0">
              <a:solidFill>
                <a:srgbClr val="660066"/>
              </a:solidFill>
              <a:ea typeface="Helvetica Neue"/>
              <a:cs typeface="Helvetica Neue"/>
              <a:sym typeface="Helvetica Neue"/>
            </a:endParaRPr>
          </a:p>
        </p:txBody>
      </p:sp>
      <p:sp>
        <p:nvSpPr>
          <p:cNvPr id="6" name="2. Have you applied fire 2 or 3 times within optimum burn return?"/>
          <p:cNvSpPr txBox="1">
            <a:spLocks/>
          </p:cNvSpPr>
          <p:nvPr/>
        </p:nvSpPr>
        <p:spPr>
          <a:xfrm>
            <a:off x="1092200" y="0"/>
            <a:ext cx="6858000" cy="914400"/>
          </a:xfrm>
          <a:prstGeom prst="rect">
            <a:avLst/>
          </a:prstGeom>
        </p:spPr>
        <p:txBody>
          <a:bodyPr/>
          <a:lstStyle/>
          <a:p>
            <a:pPr marL="330200" marR="0" lvl="0" indent="-330200" algn="l" defTabSz="650230" rtl="0" eaLnBrk="1" fontAlgn="auto" latinLnBrk="0" hangingPunct="1">
              <a:lnSpc>
                <a:spcPct val="100000"/>
              </a:lnSpc>
              <a:spcBef>
                <a:spcPts val="0"/>
              </a:spcBef>
              <a:spcAft>
                <a:spcPts val="0"/>
              </a:spcAft>
              <a:buClrTx/>
              <a:buSzTx/>
              <a:buFontTx/>
              <a:buNone/>
              <a:tabLst/>
              <a:defRPr sz="3600">
                <a:solidFill>
                  <a:srgbClr val="000000"/>
                </a:solidFill>
              </a:defRPr>
            </a:pPr>
            <a:r>
              <a:rPr kumimoji="0" lang="en-US" sz="4000" b="1" i="0" u="none" strike="noStrike" kern="1200" cap="none" spc="0" normalizeH="0" baseline="0" noProof="0" dirty="0">
                <a:ln>
                  <a:noFill/>
                </a:ln>
                <a:solidFill>
                  <a:schemeClr val="bg1"/>
                </a:solidFill>
                <a:effectLst/>
                <a:uLnTx/>
                <a:uFillTx/>
                <a:latin typeface="+mn-lt"/>
                <a:ea typeface="Helvetica Neue"/>
                <a:cs typeface="Helvetica Neue"/>
                <a:sym typeface="Helvetica Neue"/>
              </a:rPr>
              <a:t>Finally:  Roller-chopping 101</a:t>
            </a:r>
            <a:endParaRPr kumimoji="0" sz="4000" b="1" i="0" u="none" strike="noStrike" kern="1200" cap="none" spc="0" normalizeH="0" baseline="0" noProof="0" dirty="0">
              <a:ln>
                <a:noFill/>
              </a:ln>
              <a:solidFill>
                <a:schemeClr val="bg1"/>
              </a:solidFill>
              <a:effectLst/>
              <a:uLnTx/>
              <a:uFillTx/>
              <a:latin typeface="+mn-lt"/>
              <a:ea typeface="Helvetica Neue"/>
              <a:cs typeface="Helvetica Neue"/>
              <a:sym typeface="Helvetica Neue"/>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additive="base">
                                        <p:cTn id="7"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 calcmode="lin" valueType="num">
                                      <p:cBhvr additive="base">
                                        <p:cTn id="13"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anim calcmode="lin" valueType="num">
                                      <p:cBhvr additive="base">
                                        <p:cTn id="19"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
                                            <p:txEl>
                                              <p:pRg st="4" end="4"/>
                                            </p:txEl>
                                          </p:spTgt>
                                        </p:tgtEl>
                                        <p:attrNameLst>
                                          <p:attrName>style.visibility</p:attrName>
                                        </p:attrNameLst>
                                      </p:cBhvr>
                                      <p:to>
                                        <p:strVal val="visible"/>
                                      </p:to>
                                    </p:set>
                                    <p:anim calcmode="lin" valueType="num">
                                      <p:cBhvr additive="base">
                                        <p:cTn id="25"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5">
                                            <p:txEl>
                                              <p:pRg st="5" end="5"/>
                                            </p:txEl>
                                          </p:spTgt>
                                        </p:tgtEl>
                                        <p:attrNameLst>
                                          <p:attrName>style.visibility</p:attrName>
                                        </p:attrNameLst>
                                      </p:cBhvr>
                                      <p:to>
                                        <p:strVal val="visible"/>
                                      </p:to>
                                    </p:set>
                                    <p:anim calcmode="lin" valueType="num">
                                      <p:cBhvr additive="base">
                                        <p:cTn id="31"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3004800" cy="914400"/>
          </a:xfrm>
          <a:prstGeom prst="rect">
            <a:avLst/>
          </a:prstGeom>
          <a:solidFill>
            <a:schemeClr val="accent1">
              <a:satOff val="12166"/>
              <a:lumOff val="-13042"/>
            </a:schemeClr>
          </a:solidFill>
          <a:ln w="12700" cap="flat">
            <a:solidFill>
              <a:srgbClr val="3366FF"/>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FFFFFF"/>
              </a:solidFill>
              <a:effectLst/>
              <a:uFillTx/>
              <a:latin typeface="+mn-lt"/>
              <a:ea typeface="+mn-ea"/>
              <a:cs typeface="+mn-cs"/>
              <a:sym typeface="Helvetica Neue Light"/>
            </a:endParaRPr>
          </a:p>
        </p:txBody>
      </p:sp>
      <p:sp>
        <p:nvSpPr>
          <p:cNvPr id="3" name="Rectangle 2"/>
          <p:cNvSpPr/>
          <p:nvPr/>
        </p:nvSpPr>
        <p:spPr>
          <a:xfrm>
            <a:off x="0" y="8839200"/>
            <a:ext cx="13004800" cy="914400"/>
          </a:xfrm>
          <a:prstGeom prst="rect">
            <a:avLst/>
          </a:prstGeom>
          <a:solidFill>
            <a:schemeClr val="accent1">
              <a:satOff val="12166"/>
              <a:lumOff val="-13042"/>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FFFFFF"/>
              </a:solidFill>
              <a:effectLst/>
              <a:uFillTx/>
              <a:latin typeface="+mn-lt"/>
              <a:ea typeface="+mn-ea"/>
              <a:cs typeface="+mn-cs"/>
              <a:sym typeface="Helvetica Neue Light"/>
            </a:endParaRPr>
          </a:p>
        </p:txBody>
      </p:sp>
      <p:pic>
        <p:nvPicPr>
          <p:cNvPr id="4" name="Picture 1" descr="Burners.jpg"/>
          <p:cNvPicPr>
            <a:picLocks noChangeAspect="1"/>
          </p:cNvPicPr>
          <p:nvPr/>
        </p:nvPicPr>
        <p:blipFill>
          <a:blip r:embed="rId2"/>
          <a:srcRect/>
          <a:stretch>
            <a:fillRect/>
          </a:stretch>
        </p:blipFill>
        <p:spPr bwMode="auto">
          <a:xfrm>
            <a:off x="2616200" y="2743200"/>
            <a:ext cx="7543800" cy="5643563"/>
          </a:xfrm>
          <a:prstGeom prst="rect">
            <a:avLst/>
          </a:prstGeom>
          <a:noFill/>
          <a:ln w="9525">
            <a:noFill/>
            <a:miter lim="800000"/>
            <a:headEnd/>
            <a:tailEnd/>
          </a:ln>
        </p:spPr>
      </p:pic>
      <p:sp>
        <p:nvSpPr>
          <p:cNvPr id="5" name="2. Have you applied fire 2 or 3 times within optimum burn return?"/>
          <p:cNvSpPr txBox="1">
            <a:spLocks/>
          </p:cNvSpPr>
          <p:nvPr/>
        </p:nvSpPr>
        <p:spPr>
          <a:xfrm>
            <a:off x="5130800" y="0"/>
            <a:ext cx="2590800" cy="914400"/>
          </a:xfrm>
          <a:prstGeom prst="rect">
            <a:avLst/>
          </a:prstGeom>
        </p:spPr>
        <p:txBody>
          <a:bodyPr/>
          <a:lstStyle/>
          <a:p>
            <a:pPr marL="330200" marR="0" lvl="0" indent="-330200" algn="l" defTabSz="650230" rtl="0" eaLnBrk="1" fontAlgn="auto" latinLnBrk="0" hangingPunct="1">
              <a:lnSpc>
                <a:spcPct val="100000"/>
              </a:lnSpc>
              <a:spcBef>
                <a:spcPts val="0"/>
              </a:spcBef>
              <a:spcAft>
                <a:spcPts val="0"/>
              </a:spcAft>
              <a:buClrTx/>
              <a:buSzTx/>
              <a:buFontTx/>
              <a:buNone/>
              <a:tabLst/>
              <a:defRPr sz="3600">
                <a:solidFill>
                  <a:srgbClr val="000000"/>
                </a:solidFill>
              </a:defRPr>
            </a:pPr>
            <a:r>
              <a:rPr kumimoji="0" lang="en-US" sz="4000" b="1" i="0" u="none" strike="noStrike" kern="1200" cap="none" spc="0" normalizeH="0" baseline="0" noProof="0" dirty="0">
                <a:ln>
                  <a:noFill/>
                </a:ln>
                <a:solidFill>
                  <a:schemeClr val="bg1"/>
                </a:solidFill>
                <a:effectLst/>
                <a:uLnTx/>
                <a:uFillTx/>
                <a:latin typeface="+mn-lt"/>
                <a:ea typeface="Helvetica Neue"/>
                <a:cs typeface="Helvetica Neue"/>
                <a:sym typeface="Helvetica Neue"/>
              </a:rPr>
              <a:t>Epilogue</a:t>
            </a:r>
            <a:endParaRPr kumimoji="0" sz="4000" b="1" i="0" u="none" strike="noStrike" kern="1200" cap="none" spc="0" normalizeH="0" baseline="0" noProof="0" dirty="0">
              <a:ln>
                <a:noFill/>
              </a:ln>
              <a:solidFill>
                <a:schemeClr val="bg1"/>
              </a:solidFill>
              <a:effectLst/>
              <a:uLnTx/>
              <a:uFillTx/>
              <a:latin typeface="+mn-lt"/>
              <a:ea typeface="Helvetica Neue"/>
              <a:cs typeface="Helvetica Neue"/>
              <a:sym typeface="Helvetica Neue"/>
            </a:endParaRPr>
          </a:p>
        </p:txBody>
      </p:sp>
      <p:sp>
        <p:nvSpPr>
          <p:cNvPr id="7" name="Rectangle 6"/>
          <p:cNvSpPr/>
          <p:nvPr/>
        </p:nvSpPr>
        <p:spPr>
          <a:xfrm>
            <a:off x="1397000" y="1219200"/>
            <a:ext cx="10591800" cy="1200329"/>
          </a:xfrm>
          <a:prstGeom prst="rect">
            <a:avLst/>
          </a:prstGeom>
        </p:spPr>
        <p:txBody>
          <a:bodyPr wrap="square">
            <a:spAutoFit/>
          </a:bodyPr>
          <a:lstStyle/>
          <a:p>
            <a:pPr algn="l"/>
            <a:r>
              <a:rPr lang="en-US" kern="1200" dirty="0">
                <a:solidFill>
                  <a:srgbClr val="660066"/>
                </a:solidFill>
                <a:ea typeface="Helvetica Neue"/>
                <a:cs typeface="Helvetica Neue"/>
                <a:sym typeface="Helvetica Neue"/>
              </a:rPr>
              <a:t>Follow treatment with a lightning season burn, one to two years post chop. </a:t>
            </a:r>
            <a:endParaRPr lang="en-US" dirty="0"/>
          </a:p>
        </p:txBody>
      </p:sp>
    </p:spTree>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3004800" cy="914400"/>
          </a:xfrm>
          <a:prstGeom prst="rect">
            <a:avLst/>
          </a:prstGeom>
          <a:solidFill>
            <a:schemeClr val="accent1">
              <a:satOff val="12166"/>
              <a:lumOff val="-13042"/>
            </a:schemeClr>
          </a:solidFill>
          <a:ln w="12700" cap="flat">
            <a:solidFill>
              <a:srgbClr val="3366FF"/>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FFFFFF"/>
              </a:solidFill>
              <a:effectLst/>
              <a:uFillTx/>
              <a:latin typeface="+mn-lt"/>
              <a:ea typeface="+mn-ea"/>
              <a:cs typeface="+mn-cs"/>
              <a:sym typeface="Helvetica Neue Light"/>
            </a:endParaRPr>
          </a:p>
        </p:txBody>
      </p:sp>
      <p:sp>
        <p:nvSpPr>
          <p:cNvPr id="3" name="Rectangle 2"/>
          <p:cNvSpPr/>
          <p:nvPr/>
        </p:nvSpPr>
        <p:spPr>
          <a:xfrm>
            <a:off x="0" y="8839200"/>
            <a:ext cx="13004800" cy="914400"/>
          </a:xfrm>
          <a:prstGeom prst="rect">
            <a:avLst/>
          </a:prstGeom>
          <a:solidFill>
            <a:schemeClr val="accent1">
              <a:satOff val="12166"/>
              <a:lumOff val="-13042"/>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FFFFFF"/>
              </a:solidFill>
              <a:effectLst/>
              <a:uFillTx/>
              <a:latin typeface="+mn-lt"/>
              <a:ea typeface="+mn-ea"/>
              <a:cs typeface="+mn-cs"/>
              <a:sym typeface="Helvetica Neue Light"/>
            </a:endParaRPr>
          </a:p>
        </p:txBody>
      </p:sp>
      <p:sp>
        <p:nvSpPr>
          <p:cNvPr id="4" name="Rectangle 3"/>
          <p:cNvSpPr/>
          <p:nvPr/>
        </p:nvSpPr>
        <p:spPr>
          <a:xfrm>
            <a:off x="1397000" y="1219200"/>
            <a:ext cx="10591800" cy="1200329"/>
          </a:xfrm>
          <a:prstGeom prst="rect">
            <a:avLst/>
          </a:prstGeom>
        </p:spPr>
        <p:txBody>
          <a:bodyPr wrap="square">
            <a:spAutoFit/>
          </a:bodyPr>
          <a:lstStyle/>
          <a:p>
            <a:pPr algn="l"/>
            <a:r>
              <a:rPr lang="en-US" kern="1200" dirty="0">
                <a:solidFill>
                  <a:srgbClr val="660066"/>
                </a:solidFill>
                <a:ea typeface="Helvetica Neue"/>
                <a:cs typeface="Helvetica Neue"/>
                <a:sym typeface="Helvetica Neue"/>
              </a:rPr>
              <a:t>Continue to burn every two to three years </a:t>
            </a:r>
            <a:r>
              <a:rPr lang="en-US" u="sng" kern="1200" dirty="0">
                <a:solidFill>
                  <a:srgbClr val="660066"/>
                </a:solidFill>
                <a:ea typeface="Helvetica Neue"/>
                <a:cs typeface="Helvetica Neue"/>
                <a:sym typeface="Helvetica Neue"/>
              </a:rPr>
              <a:t>or less</a:t>
            </a:r>
            <a:r>
              <a:rPr lang="en-US" kern="1200" dirty="0">
                <a:solidFill>
                  <a:srgbClr val="660066"/>
                </a:solidFill>
                <a:ea typeface="Helvetica Neue"/>
                <a:cs typeface="Helvetica Neue"/>
                <a:sym typeface="Helvetica Neue"/>
              </a:rPr>
              <a:t>, prioritizing lightning season burns. </a:t>
            </a:r>
            <a:endParaRPr lang="en-US" dirty="0"/>
          </a:p>
        </p:txBody>
      </p:sp>
      <p:sp>
        <p:nvSpPr>
          <p:cNvPr id="5" name="2. Have you applied fire 2 or 3 times within optimum burn return?"/>
          <p:cNvSpPr txBox="1">
            <a:spLocks/>
          </p:cNvSpPr>
          <p:nvPr/>
        </p:nvSpPr>
        <p:spPr>
          <a:xfrm>
            <a:off x="5130800" y="0"/>
            <a:ext cx="2590800" cy="914400"/>
          </a:xfrm>
          <a:prstGeom prst="rect">
            <a:avLst/>
          </a:prstGeom>
        </p:spPr>
        <p:txBody>
          <a:bodyPr/>
          <a:lstStyle/>
          <a:p>
            <a:pPr marL="330200" marR="0" lvl="0" indent="-330200" algn="l" defTabSz="650230" rtl="0" eaLnBrk="1" fontAlgn="auto" latinLnBrk="0" hangingPunct="1">
              <a:lnSpc>
                <a:spcPct val="100000"/>
              </a:lnSpc>
              <a:spcBef>
                <a:spcPts val="0"/>
              </a:spcBef>
              <a:spcAft>
                <a:spcPts val="0"/>
              </a:spcAft>
              <a:buClrTx/>
              <a:buSzTx/>
              <a:buFontTx/>
              <a:buNone/>
              <a:tabLst/>
              <a:defRPr sz="3600">
                <a:solidFill>
                  <a:srgbClr val="000000"/>
                </a:solidFill>
              </a:defRPr>
            </a:pPr>
            <a:r>
              <a:rPr kumimoji="0" lang="en-US" sz="4000" b="1" i="0" u="none" strike="noStrike" kern="1200" cap="none" spc="0" normalizeH="0" baseline="0" noProof="0" dirty="0">
                <a:ln>
                  <a:noFill/>
                </a:ln>
                <a:solidFill>
                  <a:schemeClr val="bg1"/>
                </a:solidFill>
                <a:effectLst/>
                <a:uLnTx/>
                <a:uFillTx/>
                <a:latin typeface="+mn-lt"/>
                <a:ea typeface="Helvetica Neue"/>
                <a:cs typeface="Helvetica Neue"/>
                <a:sym typeface="Helvetica Neue"/>
              </a:rPr>
              <a:t>Epilogue</a:t>
            </a:r>
            <a:endParaRPr kumimoji="0" sz="4000" b="1" i="0" u="none" strike="noStrike" kern="1200" cap="none" spc="0" normalizeH="0" baseline="0" noProof="0" dirty="0">
              <a:ln>
                <a:noFill/>
              </a:ln>
              <a:solidFill>
                <a:schemeClr val="bg1"/>
              </a:solidFill>
              <a:effectLst/>
              <a:uLnTx/>
              <a:uFillTx/>
              <a:latin typeface="+mn-lt"/>
              <a:ea typeface="Helvetica Neue"/>
              <a:cs typeface="Helvetica Neue"/>
              <a:sym typeface="Helvetica Neue"/>
            </a:endParaRPr>
          </a:p>
        </p:txBody>
      </p:sp>
      <p:pic>
        <p:nvPicPr>
          <p:cNvPr id="7" name="Picture 6" descr="Lisa in low prairie.jpg"/>
          <p:cNvPicPr>
            <a:picLocks noChangeAspect="1"/>
          </p:cNvPicPr>
          <p:nvPr/>
        </p:nvPicPr>
        <p:blipFill>
          <a:blip r:embed="rId2"/>
          <a:stretch>
            <a:fillRect/>
          </a:stretch>
        </p:blipFill>
        <p:spPr>
          <a:xfrm>
            <a:off x="2235200" y="2549184"/>
            <a:ext cx="8305800" cy="6213816"/>
          </a:xfrm>
          <a:prstGeom prst="rect">
            <a:avLst/>
          </a:prstGeom>
        </p:spPr>
      </p:pic>
    </p:spTree>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3004800" cy="914400"/>
          </a:xfrm>
          <a:prstGeom prst="rect">
            <a:avLst/>
          </a:prstGeom>
          <a:solidFill>
            <a:schemeClr val="accent1">
              <a:satOff val="12166"/>
              <a:lumOff val="-13042"/>
            </a:schemeClr>
          </a:solidFill>
          <a:ln w="12700" cap="flat">
            <a:solidFill>
              <a:srgbClr val="3366FF"/>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FFFFFF"/>
              </a:solidFill>
              <a:effectLst/>
              <a:uFillTx/>
              <a:latin typeface="+mn-lt"/>
              <a:ea typeface="+mn-ea"/>
              <a:cs typeface="+mn-cs"/>
              <a:sym typeface="Helvetica Neue Light"/>
            </a:endParaRPr>
          </a:p>
        </p:txBody>
      </p:sp>
      <p:sp>
        <p:nvSpPr>
          <p:cNvPr id="3" name="Rectangle 2"/>
          <p:cNvSpPr/>
          <p:nvPr/>
        </p:nvSpPr>
        <p:spPr>
          <a:xfrm>
            <a:off x="0" y="8839200"/>
            <a:ext cx="13004800" cy="914400"/>
          </a:xfrm>
          <a:prstGeom prst="rect">
            <a:avLst/>
          </a:prstGeom>
          <a:solidFill>
            <a:schemeClr val="accent1">
              <a:satOff val="12166"/>
              <a:lumOff val="-13042"/>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FFFFFF"/>
              </a:solidFill>
              <a:effectLst/>
              <a:uFillTx/>
              <a:latin typeface="+mn-lt"/>
              <a:ea typeface="+mn-ea"/>
              <a:cs typeface="+mn-cs"/>
              <a:sym typeface="Helvetica Neue Light"/>
            </a:endParaRPr>
          </a:p>
        </p:txBody>
      </p:sp>
      <p:pic>
        <p:nvPicPr>
          <p:cNvPr id="4" name="Picture 3" descr="Prairie 7.jpg"/>
          <p:cNvPicPr>
            <a:picLocks noChangeAspect="1"/>
          </p:cNvPicPr>
          <p:nvPr/>
        </p:nvPicPr>
        <p:blipFill>
          <a:blip r:embed="rId2"/>
          <a:stretch>
            <a:fillRect/>
          </a:stretch>
        </p:blipFill>
        <p:spPr>
          <a:xfrm>
            <a:off x="1016000" y="1143000"/>
            <a:ext cx="11316346" cy="7418493"/>
          </a:xfrm>
          <a:prstGeom prst="rect">
            <a:avLst/>
          </a:prstGeom>
        </p:spPr>
      </p:pic>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3004800" cy="914400"/>
          </a:xfrm>
          <a:prstGeom prst="rect">
            <a:avLst/>
          </a:prstGeom>
          <a:solidFill>
            <a:schemeClr val="accent1">
              <a:satOff val="12166"/>
              <a:lumOff val="-13042"/>
            </a:schemeClr>
          </a:solidFill>
          <a:ln w="12700" cap="flat">
            <a:solidFill>
              <a:srgbClr val="3366FF"/>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FFFFFF"/>
              </a:solidFill>
              <a:effectLst/>
              <a:uFillTx/>
              <a:latin typeface="+mn-lt"/>
              <a:ea typeface="+mn-ea"/>
              <a:cs typeface="+mn-cs"/>
              <a:sym typeface="Helvetica Neue Light"/>
            </a:endParaRPr>
          </a:p>
        </p:txBody>
      </p:sp>
      <p:sp>
        <p:nvSpPr>
          <p:cNvPr id="3" name="Rectangle 2"/>
          <p:cNvSpPr/>
          <p:nvPr/>
        </p:nvSpPr>
        <p:spPr>
          <a:xfrm>
            <a:off x="0" y="8839200"/>
            <a:ext cx="13004800" cy="914400"/>
          </a:xfrm>
          <a:prstGeom prst="rect">
            <a:avLst/>
          </a:prstGeom>
          <a:solidFill>
            <a:schemeClr val="accent1">
              <a:satOff val="12166"/>
              <a:lumOff val="-13042"/>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FFFFFF"/>
              </a:solidFill>
              <a:effectLst/>
              <a:uFillTx/>
              <a:latin typeface="+mn-lt"/>
              <a:ea typeface="+mn-ea"/>
              <a:cs typeface="+mn-cs"/>
              <a:sym typeface="Helvetica Neue Light"/>
            </a:endParaRPr>
          </a:p>
        </p:txBody>
      </p:sp>
    </p:spTree>
  </p:cSld>
  <p:clrMapOvr>
    <a:masterClrMapping/>
  </p:clrMapOv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ModernPortfolio">
  <a:themeElements>
    <a:clrScheme name="ModernPortfolio">
      <a:dk1>
        <a:srgbClr val="000000"/>
      </a:dk1>
      <a:lt1>
        <a:srgbClr val="FFFFFF"/>
      </a:lt1>
      <a:dk2>
        <a:srgbClr val="5C5C5C"/>
      </a:dk2>
      <a:lt2>
        <a:srgbClr val="CBCBCB"/>
      </a:lt2>
      <a:accent1>
        <a:srgbClr val="557E8A"/>
      </a:accent1>
      <a:accent2>
        <a:srgbClr val="88885A"/>
      </a:accent2>
      <a:accent3>
        <a:srgbClr val="B29E85"/>
      </a:accent3>
      <a:accent4>
        <a:srgbClr val="BB7B52"/>
      </a:accent4>
      <a:accent5>
        <a:srgbClr val="CF7F66"/>
      </a:accent5>
      <a:accent6>
        <a:srgbClr val="62647B"/>
      </a:accent6>
      <a:hlink>
        <a:srgbClr val="0000FF"/>
      </a:hlink>
      <a:folHlink>
        <a:srgbClr val="FF00FF"/>
      </a:folHlink>
    </a:clrScheme>
    <a:fontScheme name="ModernPortfolio">
      <a:majorFont>
        <a:latin typeface="Helvetica Neue Light"/>
        <a:ea typeface="Helvetica Neue Light"/>
        <a:cs typeface="Helvetica Neue Light"/>
      </a:majorFont>
      <a:minorFont>
        <a:latin typeface="Helvetica Neue Light"/>
        <a:ea typeface="Helvetica Neue Light"/>
        <a:cs typeface="Helvetica Neue Light"/>
      </a:minorFont>
    </a:fontScheme>
    <a:fmtScheme name="Modern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atOff val="12166"/>
            <a:lumOff val="-13042"/>
          </a:schemeClr>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FFFFFF"/>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rgbClr val="ABABAB"/>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emplate/>
  <TotalTime>26233</TotalTime>
  <Words>2183</Words>
  <Application>Microsoft Office PowerPoint</Application>
  <PresentationFormat>Custom</PresentationFormat>
  <Paragraphs>188</Paragraphs>
  <Slides>51</Slides>
  <Notes>44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51</vt:i4>
      </vt:variant>
    </vt:vector>
  </HeadingPairs>
  <TitlesOfParts>
    <vt:vector size="58" baseType="lpstr">
      <vt:lpstr>Arial</vt:lpstr>
      <vt:lpstr>Arial Black</vt:lpstr>
      <vt:lpstr>Calibri</vt:lpstr>
      <vt:lpstr>Calibri (Body)</vt:lpstr>
      <vt:lpstr>Helvetica Neue</vt:lpstr>
      <vt:lpstr>Helvetica Neue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Restoration Roller-chopping And Rx Fire: a primer</dc:title>
  <cp:lastModifiedBy>BRIEL, JESSE</cp:lastModifiedBy>
  <cp:revision>735</cp:revision>
  <dcterms:created xsi:type="dcterms:W3CDTF">2019-09-30T23:41:03Z</dcterms:created>
  <dcterms:modified xsi:type="dcterms:W3CDTF">2019-11-01T16:45:46Z</dcterms:modified>
</cp:coreProperties>
</file>